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2" r:id="rId3"/>
    <p:sldId id="297" r:id="rId4"/>
    <p:sldId id="301" r:id="rId5"/>
    <p:sldId id="296" r:id="rId6"/>
    <p:sldId id="298" r:id="rId7"/>
    <p:sldId id="278" r:id="rId8"/>
    <p:sldId id="290" r:id="rId9"/>
    <p:sldId id="276" r:id="rId10"/>
    <p:sldId id="273" r:id="rId11"/>
    <p:sldId id="257" r:id="rId12"/>
    <p:sldId id="259" r:id="rId13"/>
    <p:sldId id="281" r:id="rId14"/>
    <p:sldId id="295" r:id="rId15"/>
    <p:sldId id="294" r:id="rId16"/>
    <p:sldId id="303" r:id="rId17"/>
    <p:sldId id="302" r:id="rId18"/>
    <p:sldId id="264" r:id="rId19"/>
    <p:sldId id="286" r:id="rId20"/>
    <p:sldId id="28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565482-B93D-48FC-80F5-4D624E4D3D5D}" type="doc">
      <dgm:prSet loTypeId="urn:microsoft.com/office/officeart/2005/8/layout/radial2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DF25D8-DC28-4BF4-96FC-15DA3B7BCE9E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Профессиональные объединения педагогов</a:t>
          </a:r>
          <a:endParaRPr lang="ru-RU" sz="1200" b="1" dirty="0">
            <a:solidFill>
              <a:schemeClr val="tx1"/>
            </a:solidFill>
          </a:endParaRPr>
        </a:p>
      </dgm:t>
    </dgm:pt>
    <dgm:pt modelId="{439D62E1-A015-417B-BE19-08E4BE166C2B}" type="parTrans" cxnId="{20885F06-7F74-4943-AE67-F7A2FC0AD4C2}">
      <dgm:prSet/>
      <dgm:spPr/>
      <dgm:t>
        <a:bodyPr/>
        <a:lstStyle/>
        <a:p>
          <a:endParaRPr lang="ru-RU"/>
        </a:p>
      </dgm:t>
    </dgm:pt>
    <dgm:pt modelId="{ADDE69D5-5CF6-4B7E-B2B5-F26789BD08FF}" type="sibTrans" cxnId="{20885F06-7F74-4943-AE67-F7A2FC0AD4C2}">
      <dgm:prSet/>
      <dgm:spPr/>
      <dgm:t>
        <a:bodyPr/>
        <a:lstStyle/>
        <a:p>
          <a:endParaRPr lang="ru-RU"/>
        </a:p>
      </dgm:t>
    </dgm:pt>
    <dgm:pt modelId="{208B0E89-3681-459D-839F-9E037777F18F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Методические объединения педагогов</a:t>
          </a:r>
          <a:endParaRPr lang="ru-RU" b="1" dirty="0">
            <a:solidFill>
              <a:schemeClr val="tx1"/>
            </a:solidFill>
          </a:endParaRPr>
        </a:p>
      </dgm:t>
    </dgm:pt>
    <dgm:pt modelId="{BDFFE0A4-59E1-4D65-8F12-AE47A090F2A0}" type="parTrans" cxnId="{F279DD1F-0971-4E29-AFED-81426E6232C8}">
      <dgm:prSet/>
      <dgm:spPr/>
      <dgm:t>
        <a:bodyPr/>
        <a:lstStyle/>
        <a:p>
          <a:endParaRPr lang="ru-RU"/>
        </a:p>
      </dgm:t>
    </dgm:pt>
    <dgm:pt modelId="{398255BC-F167-4A2D-A7DB-CF23ECA553C1}" type="sibTrans" cxnId="{F279DD1F-0971-4E29-AFED-81426E6232C8}">
      <dgm:prSet/>
      <dgm:spPr/>
      <dgm:t>
        <a:bodyPr/>
        <a:lstStyle/>
        <a:p>
          <a:endParaRPr lang="ru-RU"/>
        </a:p>
      </dgm:t>
    </dgm:pt>
    <dgm:pt modelId="{25B70675-6601-46D5-A640-51AF2A7997D7}">
      <dgm:prSet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ru-RU" dirty="0"/>
        </a:p>
      </dgm:t>
    </dgm:pt>
    <dgm:pt modelId="{366178E7-9CD3-4110-B785-E823F946FBF4}" type="parTrans" cxnId="{523EA6BB-54C6-4859-8501-4666D05D56A4}">
      <dgm:prSet/>
      <dgm:spPr/>
      <dgm:t>
        <a:bodyPr/>
        <a:lstStyle/>
        <a:p>
          <a:endParaRPr lang="ru-RU"/>
        </a:p>
      </dgm:t>
    </dgm:pt>
    <dgm:pt modelId="{DE6D92C5-F3A1-47A6-B31E-8392311496F8}" type="sibTrans" cxnId="{523EA6BB-54C6-4859-8501-4666D05D56A4}">
      <dgm:prSet/>
      <dgm:spPr/>
      <dgm:t>
        <a:bodyPr/>
        <a:lstStyle/>
        <a:p>
          <a:endParaRPr lang="ru-RU"/>
        </a:p>
      </dgm:t>
    </dgm:pt>
    <dgm:pt modelId="{90C12BB3-1D1D-45EC-A417-ECE2ADEB6252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Образовательный центр поддержки и развития муниципальной системы образования</a:t>
          </a:r>
          <a:endParaRPr lang="ru-RU" sz="1000" b="1" dirty="0">
            <a:solidFill>
              <a:schemeClr val="tx1"/>
            </a:solidFill>
          </a:endParaRPr>
        </a:p>
      </dgm:t>
    </dgm:pt>
    <dgm:pt modelId="{3F878451-1A54-4F05-A39B-BBE3AA90FFC1}" type="sibTrans" cxnId="{44BD2385-1A56-495D-B005-6884BC5C1ADB}">
      <dgm:prSet/>
      <dgm:spPr/>
      <dgm:t>
        <a:bodyPr/>
        <a:lstStyle/>
        <a:p>
          <a:endParaRPr lang="ru-RU"/>
        </a:p>
      </dgm:t>
    </dgm:pt>
    <dgm:pt modelId="{CAB83147-D9F1-4CF7-80F8-F0B4FDFF1CCF}" type="parTrans" cxnId="{44BD2385-1A56-495D-B005-6884BC5C1ADB}">
      <dgm:prSet/>
      <dgm:spPr/>
      <dgm:t>
        <a:bodyPr/>
        <a:lstStyle/>
        <a:p>
          <a:endParaRPr lang="ru-RU"/>
        </a:p>
      </dgm:t>
    </dgm:pt>
    <dgm:pt modelId="{FEDC4017-6E7F-41B6-B0CA-C409AA257DCC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100" b="1" dirty="0" err="1" smtClean="0">
              <a:solidFill>
                <a:schemeClr val="tx1"/>
              </a:solidFill>
            </a:rPr>
            <a:t>ИСПДн</a:t>
          </a:r>
          <a:r>
            <a:rPr lang="ru-RU" sz="1100" b="1" dirty="0" smtClean="0">
              <a:solidFill>
                <a:schemeClr val="tx1"/>
              </a:solidFill>
            </a:rPr>
            <a:t>  «Сведения о документах об образовании»</a:t>
          </a:r>
          <a:endParaRPr lang="ru-RU" sz="1100" b="1" dirty="0">
            <a:solidFill>
              <a:schemeClr val="tx1"/>
            </a:solidFill>
          </a:endParaRPr>
        </a:p>
      </dgm:t>
    </dgm:pt>
    <dgm:pt modelId="{3DE41339-EE96-43A5-B4D5-161AC199A003}" type="parTrans" cxnId="{C091CB4A-5F99-4529-BF61-BAC3E1EA476F}">
      <dgm:prSet/>
      <dgm:spPr/>
      <dgm:t>
        <a:bodyPr/>
        <a:lstStyle/>
        <a:p>
          <a:endParaRPr lang="ru-RU"/>
        </a:p>
      </dgm:t>
    </dgm:pt>
    <dgm:pt modelId="{0A1B6E8C-20EF-47E8-A7CF-CBFE10207131}" type="sibTrans" cxnId="{C091CB4A-5F99-4529-BF61-BAC3E1EA476F}">
      <dgm:prSet/>
      <dgm:spPr/>
      <dgm:t>
        <a:bodyPr/>
        <a:lstStyle/>
        <a:p>
          <a:endParaRPr lang="ru-RU"/>
        </a:p>
      </dgm:t>
    </dgm:pt>
    <dgm:pt modelId="{7DB2F59B-DD54-4C55-9749-920EEDEACA6E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Муниципальный ресурсный центр поддержки и сопровождения интеллектуально одаренных детей «Академики будущего</a:t>
          </a:r>
          <a:r>
            <a:rPr lang="ru-RU" sz="1000" dirty="0" smtClean="0">
              <a:solidFill>
                <a:schemeClr val="tx1"/>
              </a:solidFill>
            </a:rPr>
            <a:t>»</a:t>
          </a:r>
          <a:endParaRPr lang="ru-RU" sz="1000" dirty="0">
            <a:solidFill>
              <a:schemeClr val="tx1"/>
            </a:solidFill>
          </a:endParaRPr>
        </a:p>
      </dgm:t>
    </dgm:pt>
    <dgm:pt modelId="{95A24213-C968-4FF4-B560-4D090F04A819}" type="parTrans" cxnId="{A55616CC-31A0-423E-862B-0B7776EB7E95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E629EA1-B78A-4BA7-9713-A89459284068}" type="sibTrans" cxnId="{A55616CC-31A0-423E-862B-0B7776EB7E95}">
      <dgm:prSet/>
      <dgm:spPr/>
      <dgm:t>
        <a:bodyPr/>
        <a:lstStyle/>
        <a:p>
          <a:endParaRPr lang="ru-RU"/>
        </a:p>
      </dgm:t>
    </dgm:pt>
    <dgm:pt modelId="{1702A35C-F1C8-4711-BDDB-C00FF99A2043}" type="pres">
      <dgm:prSet presAssocID="{EF565482-B93D-48FC-80F5-4D624E4D3D5D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6F9402-B4BF-4949-B858-88E792362EFE}" type="pres">
      <dgm:prSet presAssocID="{EF565482-B93D-48FC-80F5-4D624E4D3D5D}" presName="cycle" presStyleCnt="0"/>
      <dgm:spPr/>
      <dgm:t>
        <a:bodyPr/>
        <a:lstStyle/>
        <a:p>
          <a:endParaRPr lang="ru-RU"/>
        </a:p>
      </dgm:t>
    </dgm:pt>
    <dgm:pt modelId="{58F91264-27ED-4014-B7B4-969ADBE2B0E9}" type="pres">
      <dgm:prSet presAssocID="{EF565482-B93D-48FC-80F5-4D624E4D3D5D}" presName="centerShape" presStyleCnt="0"/>
      <dgm:spPr/>
      <dgm:t>
        <a:bodyPr/>
        <a:lstStyle/>
        <a:p>
          <a:endParaRPr lang="ru-RU"/>
        </a:p>
      </dgm:t>
    </dgm:pt>
    <dgm:pt modelId="{4841035A-1A25-419D-83E5-E21DFD0A3762}" type="pres">
      <dgm:prSet presAssocID="{EF565482-B93D-48FC-80F5-4D624E4D3D5D}" presName="connSite" presStyleLbl="node1" presStyleIdx="0" presStyleCnt="7"/>
      <dgm:spPr/>
      <dgm:t>
        <a:bodyPr/>
        <a:lstStyle/>
        <a:p>
          <a:endParaRPr lang="ru-RU"/>
        </a:p>
      </dgm:t>
    </dgm:pt>
    <dgm:pt modelId="{742AB35C-82C8-4297-A516-31A06E906CAC}" type="pres">
      <dgm:prSet presAssocID="{EF565482-B93D-48FC-80F5-4D624E4D3D5D}" presName="visible" presStyleLbl="node1" presStyleIdx="0" presStyleCnt="7" custScaleX="172123" custScaleY="143221" custLinFactNeighborX="-33574" custLinFactNeighborY="-1219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ru-RU"/>
        </a:p>
      </dgm:t>
    </dgm:pt>
    <dgm:pt modelId="{BE346AE2-A2AD-4CD1-8677-101BC951BF6F}" type="pres">
      <dgm:prSet presAssocID="{439D62E1-A015-417B-BE19-08E4BE166C2B}" presName="Name25" presStyleLbl="parChTrans1D1" presStyleIdx="0" presStyleCnt="6"/>
      <dgm:spPr/>
      <dgm:t>
        <a:bodyPr/>
        <a:lstStyle/>
        <a:p>
          <a:endParaRPr lang="ru-RU"/>
        </a:p>
      </dgm:t>
    </dgm:pt>
    <dgm:pt modelId="{B527D139-69B3-4189-8897-49D65EAA220B}" type="pres">
      <dgm:prSet presAssocID="{B2DF25D8-DC28-4BF4-96FC-15DA3B7BCE9E}" presName="node" presStyleCnt="0"/>
      <dgm:spPr/>
      <dgm:t>
        <a:bodyPr/>
        <a:lstStyle/>
        <a:p>
          <a:endParaRPr lang="ru-RU"/>
        </a:p>
      </dgm:t>
    </dgm:pt>
    <dgm:pt modelId="{4173CC17-4108-424C-BF05-4C2B99C9D21F}" type="pres">
      <dgm:prSet presAssocID="{B2DF25D8-DC28-4BF4-96FC-15DA3B7BCE9E}" presName="parentNode" presStyleLbl="node1" presStyleIdx="1" presStyleCnt="7" custScaleX="280160" custScaleY="114330" custLinFactX="162444" custLinFactY="100000" custLinFactNeighborX="200000" custLinFactNeighborY="1616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DD3E89-8644-4C7D-8C5E-F2A8EDB59ADF}" type="pres">
      <dgm:prSet presAssocID="{B2DF25D8-DC28-4BF4-96FC-15DA3B7BCE9E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1AEBC3-8E3F-43FE-9C45-4E2068122F5F}" type="pres">
      <dgm:prSet presAssocID="{BDFFE0A4-59E1-4D65-8F12-AE47A090F2A0}" presName="Name25" presStyleLbl="parChTrans1D1" presStyleIdx="1" presStyleCnt="6"/>
      <dgm:spPr/>
      <dgm:t>
        <a:bodyPr/>
        <a:lstStyle/>
        <a:p>
          <a:endParaRPr lang="ru-RU"/>
        </a:p>
      </dgm:t>
    </dgm:pt>
    <dgm:pt modelId="{7256C8FA-C552-4C93-AF83-9D4BC124200A}" type="pres">
      <dgm:prSet presAssocID="{208B0E89-3681-459D-839F-9E037777F18F}" presName="node" presStyleCnt="0"/>
      <dgm:spPr/>
      <dgm:t>
        <a:bodyPr/>
        <a:lstStyle/>
        <a:p>
          <a:endParaRPr lang="ru-RU"/>
        </a:p>
      </dgm:t>
    </dgm:pt>
    <dgm:pt modelId="{A907B3AB-D966-4D49-9E8E-64C38376C728}" type="pres">
      <dgm:prSet presAssocID="{208B0E89-3681-459D-839F-9E037777F18F}" presName="parentNode" presStyleLbl="node1" presStyleIdx="2" presStyleCnt="7" custScaleX="272851" custScaleY="90772" custLinFactX="100000" custLinFactNeighborX="154030" custLinFactNeighborY="-555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C8774D-8FC3-4347-993E-113B8A506587}" type="pres">
      <dgm:prSet presAssocID="{208B0E89-3681-459D-839F-9E037777F18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58A0EF-5B41-4D42-BA89-C0B9700BA1DB}" type="pres">
      <dgm:prSet presAssocID="{366178E7-9CD3-4110-B785-E823F946FBF4}" presName="Name25" presStyleLbl="parChTrans1D1" presStyleIdx="2" presStyleCnt="6"/>
      <dgm:spPr/>
      <dgm:t>
        <a:bodyPr/>
        <a:lstStyle/>
        <a:p>
          <a:endParaRPr lang="ru-RU"/>
        </a:p>
      </dgm:t>
    </dgm:pt>
    <dgm:pt modelId="{09178E71-407D-4867-A5F5-4BC6C0CD90ED}" type="pres">
      <dgm:prSet presAssocID="{25B70675-6601-46D5-A640-51AF2A7997D7}" presName="node" presStyleCnt="0"/>
      <dgm:spPr/>
      <dgm:t>
        <a:bodyPr/>
        <a:lstStyle/>
        <a:p>
          <a:endParaRPr lang="ru-RU"/>
        </a:p>
      </dgm:t>
    </dgm:pt>
    <dgm:pt modelId="{B405C7E9-5CCA-4503-8491-6DF6FF4BA69B}" type="pres">
      <dgm:prSet presAssocID="{25B70675-6601-46D5-A640-51AF2A7997D7}" presName="parentNode" presStyleLbl="node1" presStyleIdx="3" presStyleCnt="7" custScaleX="291807" custScaleY="114283" custLinFactX="-185366" custLinFactY="-100000" custLinFactNeighborX="-200000" custLinFactNeighborY="-1119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66B9F-06EE-4923-AF7C-14E12C706E1E}" type="pres">
      <dgm:prSet presAssocID="{25B70675-6601-46D5-A640-51AF2A7997D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BD50F-609B-46B5-853C-0192A1281B69}" type="pres">
      <dgm:prSet presAssocID="{CAB83147-D9F1-4CF7-80F8-F0B4FDFF1CCF}" presName="Name25" presStyleLbl="parChTrans1D1" presStyleIdx="3" presStyleCnt="6"/>
      <dgm:spPr/>
      <dgm:t>
        <a:bodyPr/>
        <a:lstStyle/>
        <a:p>
          <a:endParaRPr lang="ru-RU"/>
        </a:p>
      </dgm:t>
    </dgm:pt>
    <dgm:pt modelId="{E5E3CB9B-0191-48C9-85C0-B9D830714D2A}" type="pres">
      <dgm:prSet presAssocID="{90C12BB3-1D1D-45EC-A417-ECE2ADEB6252}" presName="node" presStyleCnt="0"/>
      <dgm:spPr/>
      <dgm:t>
        <a:bodyPr/>
        <a:lstStyle/>
        <a:p>
          <a:endParaRPr lang="ru-RU"/>
        </a:p>
      </dgm:t>
    </dgm:pt>
    <dgm:pt modelId="{AEB242B2-AC3A-40F0-B480-D8C981099F78}" type="pres">
      <dgm:prSet presAssocID="{90C12BB3-1D1D-45EC-A417-ECE2ADEB6252}" presName="parentNode" presStyleLbl="node1" presStyleIdx="4" presStyleCnt="7" custScaleX="219120" custScaleY="239654" custLinFactX="-16230" custLinFactY="100000" custLinFactNeighborX="-100000" custLinFactNeighborY="1077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6795D-5D5D-4C3E-BF92-0F80282B0527}" type="pres">
      <dgm:prSet presAssocID="{90C12BB3-1D1D-45EC-A417-ECE2ADEB6252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C0B1EF-666C-4A8A-9406-C995F4C4E9B1}" type="pres">
      <dgm:prSet presAssocID="{3DE41339-EE96-43A5-B4D5-161AC199A003}" presName="Name25" presStyleLbl="parChTrans1D1" presStyleIdx="4" presStyleCnt="6"/>
      <dgm:spPr/>
      <dgm:t>
        <a:bodyPr/>
        <a:lstStyle/>
        <a:p>
          <a:endParaRPr lang="ru-RU"/>
        </a:p>
      </dgm:t>
    </dgm:pt>
    <dgm:pt modelId="{5357F078-3AD9-4B4C-B7D3-79E56A633EA8}" type="pres">
      <dgm:prSet presAssocID="{FEDC4017-6E7F-41B6-B0CA-C409AA257DCC}" presName="node" presStyleCnt="0"/>
      <dgm:spPr/>
    </dgm:pt>
    <dgm:pt modelId="{B31B7B1C-C14C-40E9-B945-325F41D863F0}" type="pres">
      <dgm:prSet presAssocID="{FEDC4017-6E7F-41B6-B0CA-C409AA257DCC}" presName="parentNode" presStyleLbl="node1" presStyleIdx="5" presStyleCnt="7" custScaleX="283449" custScaleY="115656" custLinFactX="111391" custLinFactNeighborX="200000" custLinFactNeighborY="-862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138C76-1A40-4892-B3D7-9D8599A586E0}" type="pres">
      <dgm:prSet presAssocID="{FEDC4017-6E7F-41B6-B0CA-C409AA257DCC}" presName="childNode" presStyleLbl="revTx" presStyleIdx="0" presStyleCnt="0">
        <dgm:presLayoutVars>
          <dgm:bulletEnabled val="1"/>
        </dgm:presLayoutVars>
      </dgm:prSet>
      <dgm:spPr/>
    </dgm:pt>
    <dgm:pt modelId="{BE5C2221-3EBE-403F-BBCB-97F6F2986CA1}" type="pres">
      <dgm:prSet presAssocID="{95A24213-C968-4FF4-B560-4D090F04A819}" presName="Name25" presStyleLbl="parChTrans1D1" presStyleIdx="5" presStyleCnt="6"/>
      <dgm:spPr/>
      <dgm:t>
        <a:bodyPr/>
        <a:lstStyle/>
        <a:p>
          <a:endParaRPr lang="ru-RU"/>
        </a:p>
      </dgm:t>
    </dgm:pt>
    <dgm:pt modelId="{05F4D994-7F0B-41E7-8E59-873BC16F371C}" type="pres">
      <dgm:prSet presAssocID="{7DB2F59B-DD54-4C55-9749-920EEDEACA6E}" presName="node" presStyleCnt="0"/>
      <dgm:spPr/>
    </dgm:pt>
    <dgm:pt modelId="{D9FF3507-E0EB-4BFC-BD0C-749C91BC8800}" type="pres">
      <dgm:prSet presAssocID="{7DB2F59B-DD54-4C55-9749-920EEDEACA6E}" presName="parentNode" presStyleLbl="node1" presStyleIdx="6" presStyleCnt="7" custScaleX="286741" custScaleY="163939" custLinFactX="-200000" custLinFactNeighborX="-228549" custLinFactNeighborY="-280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314D42-5953-4252-AB2A-34449D355E25}" type="pres">
      <dgm:prSet presAssocID="{7DB2F59B-DD54-4C55-9749-920EEDEACA6E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6A0D2906-4C01-4CA5-8ACF-89208EAA89D7}" type="presOf" srcId="{B2DF25D8-DC28-4BF4-96FC-15DA3B7BCE9E}" destId="{4173CC17-4108-424C-BF05-4C2B99C9D21F}" srcOrd="0" destOrd="0" presId="urn:microsoft.com/office/officeart/2005/8/layout/radial2"/>
    <dgm:cxn modelId="{C091CB4A-5F99-4529-BF61-BAC3E1EA476F}" srcId="{EF565482-B93D-48FC-80F5-4D624E4D3D5D}" destId="{FEDC4017-6E7F-41B6-B0CA-C409AA257DCC}" srcOrd="4" destOrd="0" parTransId="{3DE41339-EE96-43A5-B4D5-161AC199A003}" sibTransId="{0A1B6E8C-20EF-47E8-A7CF-CBFE10207131}"/>
    <dgm:cxn modelId="{6B39A634-9FB2-4D2F-9F52-7E995ADA4F0A}" type="presOf" srcId="{25B70675-6601-46D5-A640-51AF2A7997D7}" destId="{B405C7E9-5CCA-4503-8491-6DF6FF4BA69B}" srcOrd="0" destOrd="0" presId="urn:microsoft.com/office/officeart/2005/8/layout/radial2"/>
    <dgm:cxn modelId="{1C9C1E66-1BFA-468A-BBBB-0133EC1B0636}" type="presOf" srcId="{366178E7-9CD3-4110-B785-E823F946FBF4}" destId="{6758A0EF-5B41-4D42-BA89-C0B9700BA1DB}" srcOrd="0" destOrd="0" presId="urn:microsoft.com/office/officeart/2005/8/layout/radial2"/>
    <dgm:cxn modelId="{AB2D4EBD-BCEB-4E23-963D-A3D4A3BF95A5}" type="presOf" srcId="{3DE41339-EE96-43A5-B4D5-161AC199A003}" destId="{6DC0B1EF-666C-4A8A-9406-C995F4C4E9B1}" srcOrd="0" destOrd="0" presId="urn:microsoft.com/office/officeart/2005/8/layout/radial2"/>
    <dgm:cxn modelId="{9B5A290D-320A-4913-B66C-0DF7B2E3338E}" type="presOf" srcId="{95A24213-C968-4FF4-B560-4D090F04A819}" destId="{BE5C2221-3EBE-403F-BBCB-97F6F2986CA1}" srcOrd="0" destOrd="0" presId="urn:microsoft.com/office/officeart/2005/8/layout/radial2"/>
    <dgm:cxn modelId="{20885F06-7F74-4943-AE67-F7A2FC0AD4C2}" srcId="{EF565482-B93D-48FC-80F5-4D624E4D3D5D}" destId="{B2DF25D8-DC28-4BF4-96FC-15DA3B7BCE9E}" srcOrd="0" destOrd="0" parTransId="{439D62E1-A015-417B-BE19-08E4BE166C2B}" sibTransId="{ADDE69D5-5CF6-4B7E-B2B5-F26789BD08FF}"/>
    <dgm:cxn modelId="{F279DD1F-0971-4E29-AFED-81426E6232C8}" srcId="{EF565482-B93D-48FC-80F5-4D624E4D3D5D}" destId="{208B0E89-3681-459D-839F-9E037777F18F}" srcOrd="1" destOrd="0" parTransId="{BDFFE0A4-59E1-4D65-8F12-AE47A090F2A0}" sibTransId="{398255BC-F167-4A2D-A7DB-CF23ECA553C1}"/>
    <dgm:cxn modelId="{0740DE3E-016C-4440-A4DC-4E4C767668B8}" type="presOf" srcId="{90C12BB3-1D1D-45EC-A417-ECE2ADEB6252}" destId="{AEB242B2-AC3A-40F0-B480-D8C981099F78}" srcOrd="0" destOrd="0" presId="urn:microsoft.com/office/officeart/2005/8/layout/radial2"/>
    <dgm:cxn modelId="{523EA6BB-54C6-4859-8501-4666D05D56A4}" srcId="{EF565482-B93D-48FC-80F5-4D624E4D3D5D}" destId="{25B70675-6601-46D5-A640-51AF2A7997D7}" srcOrd="2" destOrd="0" parTransId="{366178E7-9CD3-4110-B785-E823F946FBF4}" sibTransId="{DE6D92C5-F3A1-47A6-B31E-8392311496F8}"/>
    <dgm:cxn modelId="{53F18CAA-86DA-47BF-8683-8EBA7801127A}" type="presOf" srcId="{208B0E89-3681-459D-839F-9E037777F18F}" destId="{A907B3AB-D966-4D49-9E8E-64C38376C728}" srcOrd="0" destOrd="0" presId="urn:microsoft.com/office/officeart/2005/8/layout/radial2"/>
    <dgm:cxn modelId="{84C3B620-EBE2-4147-A2B3-76D9BBBFD980}" type="presOf" srcId="{EF565482-B93D-48FC-80F5-4D624E4D3D5D}" destId="{1702A35C-F1C8-4711-BDDB-C00FF99A2043}" srcOrd="0" destOrd="0" presId="urn:microsoft.com/office/officeart/2005/8/layout/radial2"/>
    <dgm:cxn modelId="{EE4946E0-D22F-4E20-9806-A02FF600A04F}" type="presOf" srcId="{CAB83147-D9F1-4CF7-80F8-F0B4FDFF1CCF}" destId="{CA1BD50F-609B-46B5-853C-0192A1281B69}" srcOrd="0" destOrd="0" presId="urn:microsoft.com/office/officeart/2005/8/layout/radial2"/>
    <dgm:cxn modelId="{574922D5-8C68-4F8C-84AA-875DAA15CDF9}" type="presOf" srcId="{BDFFE0A4-59E1-4D65-8F12-AE47A090F2A0}" destId="{791AEBC3-8E3F-43FE-9C45-4E2068122F5F}" srcOrd="0" destOrd="0" presId="urn:microsoft.com/office/officeart/2005/8/layout/radial2"/>
    <dgm:cxn modelId="{7E50FF47-0D71-4916-B016-80B97C55C752}" type="presOf" srcId="{7DB2F59B-DD54-4C55-9749-920EEDEACA6E}" destId="{D9FF3507-E0EB-4BFC-BD0C-749C91BC8800}" srcOrd="0" destOrd="0" presId="urn:microsoft.com/office/officeart/2005/8/layout/radial2"/>
    <dgm:cxn modelId="{5B8E2E1E-A2B2-4E76-A3C4-6B4C42C70816}" type="presOf" srcId="{FEDC4017-6E7F-41B6-B0CA-C409AA257DCC}" destId="{B31B7B1C-C14C-40E9-B945-325F41D863F0}" srcOrd="0" destOrd="0" presId="urn:microsoft.com/office/officeart/2005/8/layout/radial2"/>
    <dgm:cxn modelId="{44BD2385-1A56-495D-B005-6884BC5C1ADB}" srcId="{EF565482-B93D-48FC-80F5-4D624E4D3D5D}" destId="{90C12BB3-1D1D-45EC-A417-ECE2ADEB6252}" srcOrd="3" destOrd="0" parTransId="{CAB83147-D9F1-4CF7-80F8-F0B4FDFF1CCF}" sibTransId="{3F878451-1A54-4F05-A39B-BBE3AA90FFC1}"/>
    <dgm:cxn modelId="{7CAC2DAC-D66A-4310-9AF3-B6C61D7DD3B8}" type="presOf" srcId="{439D62E1-A015-417B-BE19-08E4BE166C2B}" destId="{BE346AE2-A2AD-4CD1-8677-101BC951BF6F}" srcOrd="0" destOrd="0" presId="urn:microsoft.com/office/officeart/2005/8/layout/radial2"/>
    <dgm:cxn modelId="{A55616CC-31A0-423E-862B-0B7776EB7E95}" srcId="{EF565482-B93D-48FC-80F5-4D624E4D3D5D}" destId="{7DB2F59B-DD54-4C55-9749-920EEDEACA6E}" srcOrd="5" destOrd="0" parTransId="{95A24213-C968-4FF4-B560-4D090F04A819}" sibTransId="{7E629EA1-B78A-4BA7-9713-A89459284068}"/>
    <dgm:cxn modelId="{935B13E7-8A39-41C3-8C00-717A0148AFA7}" type="presParOf" srcId="{1702A35C-F1C8-4711-BDDB-C00FF99A2043}" destId="{216F9402-B4BF-4949-B858-88E792362EFE}" srcOrd="0" destOrd="0" presId="urn:microsoft.com/office/officeart/2005/8/layout/radial2"/>
    <dgm:cxn modelId="{D845E0DD-3ED2-47D0-9D44-6F3BBE153CE5}" type="presParOf" srcId="{216F9402-B4BF-4949-B858-88E792362EFE}" destId="{58F91264-27ED-4014-B7B4-969ADBE2B0E9}" srcOrd="0" destOrd="0" presId="urn:microsoft.com/office/officeart/2005/8/layout/radial2"/>
    <dgm:cxn modelId="{84093FE5-4B11-4EFE-8067-7C4999D92719}" type="presParOf" srcId="{58F91264-27ED-4014-B7B4-969ADBE2B0E9}" destId="{4841035A-1A25-419D-83E5-E21DFD0A3762}" srcOrd="0" destOrd="0" presId="urn:microsoft.com/office/officeart/2005/8/layout/radial2"/>
    <dgm:cxn modelId="{B8402E07-FDF4-4388-BE37-F2F29D0DE39F}" type="presParOf" srcId="{58F91264-27ED-4014-B7B4-969ADBE2B0E9}" destId="{742AB35C-82C8-4297-A516-31A06E906CAC}" srcOrd="1" destOrd="0" presId="urn:microsoft.com/office/officeart/2005/8/layout/radial2"/>
    <dgm:cxn modelId="{F4DF580D-30F5-46F9-987F-919A0F4064FE}" type="presParOf" srcId="{216F9402-B4BF-4949-B858-88E792362EFE}" destId="{BE346AE2-A2AD-4CD1-8677-101BC951BF6F}" srcOrd="1" destOrd="0" presId="urn:microsoft.com/office/officeart/2005/8/layout/radial2"/>
    <dgm:cxn modelId="{6EAD1F3A-C121-4213-BFDD-BB523D76B758}" type="presParOf" srcId="{216F9402-B4BF-4949-B858-88E792362EFE}" destId="{B527D139-69B3-4189-8897-49D65EAA220B}" srcOrd="2" destOrd="0" presId="urn:microsoft.com/office/officeart/2005/8/layout/radial2"/>
    <dgm:cxn modelId="{83C576CD-F42C-4175-8072-25369AF3B9DF}" type="presParOf" srcId="{B527D139-69B3-4189-8897-49D65EAA220B}" destId="{4173CC17-4108-424C-BF05-4C2B99C9D21F}" srcOrd="0" destOrd="0" presId="urn:microsoft.com/office/officeart/2005/8/layout/radial2"/>
    <dgm:cxn modelId="{D86219E9-8C36-4F63-928D-9C2B9593BDC8}" type="presParOf" srcId="{B527D139-69B3-4189-8897-49D65EAA220B}" destId="{42DD3E89-8644-4C7D-8C5E-F2A8EDB59ADF}" srcOrd="1" destOrd="0" presId="urn:microsoft.com/office/officeart/2005/8/layout/radial2"/>
    <dgm:cxn modelId="{784743AA-C554-4E96-B5A0-F655A6196326}" type="presParOf" srcId="{216F9402-B4BF-4949-B858-88E792362EFE}" destId="{791AEBC3-8E3F-43FE-9C45-4E2068122F5F}" srcOrd="3" destOrd="0" presId="urn:microsoft.com/office/officeart/2005/8/layout/radial2"/>
    <dgm:cxn modelId="{2BD70DF5-DE83-458E-B227-DA0FA8ED7B67}" type="presParOf" srcId="{216F9402-B4BF-4949-B858-88E792362EFE}" destId="{7256C8FA-C552-4C93-AF83-9D4BC124200A}" srcOrd="4" destOrd="0" presId="urn:microsoft.com/office/officeart/2005/8/layout/radial2"/>
    <dgm:cxn modelId="{A6D2F260-7E60-4E5A-BAB1-69241B97A048}" type="presParOf" srcId="{7256C8FA-C552-4C93-AF83-9D4BC124200A}" destId="{A907B3AB-D966-4D49-9E8E-64C38376C728}" srcOrd="0" destOrd="0" presId="urn:microsoft.com/office/officeart/2005/8/layout/radial2"/>
    <dgm:cxn modelId="{D1758E3C-119C-4BD6-9248-50827DC9F26A}" type="presParOf" srcId="{7256C8FA-C552-4C93-AF83-9D4BC124200A}" destId="{EDC8774D-8FC3-4347-993E-113B8A506587}" srcOrd="1" destOrd="0" presId="urn:microsoft.com/office/officeart/2005/8/layout/radial2"/>
    <dgm:cxn modelId="{99B3AA95-2EB0-4400-9EE8-B81E50E52FBE}" type="presParOf" srcId="{216F9402-B4BF-4949-B858-88E792362EFE}" destId="{6758A0EF-5B41-4D42-BA89-C0B9700BA1DB}" srcOrd="5" destOrd="0" presId="urn:microsoft.com/office/officeart/2005/8/layout/radial2"/>
    <dgm:cxn modelId="{A4B743B1-9AA3-4F70-84EB-E4338860DCE8}" type="presParOf" srcId="{216F9402-B4BF-4949-B858-88E792362EFE}" destId="{09178E71-407D-4867-A5F5-4BC6C0CD90ED}" srcOrd="6" destOrd="0" presId="urn:microsoft.com/office/officeart/2005/8/layout/radial2"/>
    <dgm:cxn modelId="{48CFE7FA-E480-456B-872C-B5C3B7DD0AF3}" type="presParOf" srcId="{09178E71-407D-4867-A5F5-4BC6C0CD90ED}" destId="{B405C7E9-5CCA-4503-8491-6DF6FF4BA69B}" srcOrd="0" destOrd="0" presId="urn:microsoft.com/office/officeart/2005/8/layout/radial2"/>
    <dgm:cxn modelId="{086E9858-A9FD-43F0-806F-5F78B3FD192B}" type="presParOf" srcId="{09178E71-407D-4867-A5F5-4BC6C0CD90ED}" destId="{39466B9F-06EE-4923-AF7C-14E12C706E1E}" srcOrd="1" destOrd="0" presId="urn:microsoft.com/office/officeart/2005/8/layout/radial2"/>
    <dgm:cxn modelId="{7B458B7B-8628-4D47-BEA6-CA4C58621AC4}" type="presParOf" srcId="{216F9402-B4BF-4949-B858-88E792362EFE}" destId="{CA1BD50F-609B-46B5-853C-0192A1281B69}" srcOrd="7" destOrd="0" presId="urn:microsoft.com/office/officeart/2005/8/layout/radial2"/>
    <dgm:cxn modelId="{DDB09630-64AE-41F8-B304-DB4960243D9B}" type="presParOf" srcId="{216F9402-B4BF-4949-B858-88E792362EFE}" destId="{E5E3CB9B-0191-48C9-85C0-B9D830714D2A}" srcOrd="8" destOrd="0" presId="urn:microsoft.com/office/officeart/2005/8/layout/radial2"/>
    <dgm:cxn modelId="{2319ACF2-E351-4AA4-992F-D883946FEF3E}" type="presParOf" srcId="{E5E3CB9B-0191-48C9-85C0-B9D830714D2A}" destId="{AEB242B2-AC3A-40F0-B480-D8C981099F78}" srcOrd="0" destOrd="0" presId="urn:microsoft.com/office/officeart/2005/8/layout/radial2"/>
    <dgm:cxn modelId="{9678562C-E4CA-4F27-85E8-839521E3672B}" type="presParOf" srcId="{E5E3CB9B-0191-48C9-85C0-B9D830714D2A}" destId="{8776795D-5D5D-4C3E-BF92-0F80282B0527}" srcOrd="1" destOrd="0" presId="urn:microsoft.com/office/officeart/2005/8/layout/radial2"/>
    <dgm:cxn modelId="{4D3E53D2-640A-430A-AD5E-D8718DBEB4A9}" type="presParOf" srcId="{216F9402-B4BF-4949-B858-88E792362EFE}" destId="{6DC0B1EF-666C-4A8A-9406-C995F4C4E9B1}" srcOrd="9" destOrd="0" presId="urn:microsoft.com/office/officeart/2005/8/layout/radial2"/>
    <dgm:cxn modelId="{33A7F493-F741-4231-9C87-7C9E656FA891}" type="presParOf" srcId="{216F9402-B4BF-4949-B858-88E792362EFE}" destId="{5357F078-3AD9-4B4C-B7D3-79E56A633EA8}" srcOrd="10" destOrd="0" presId="urn:microsoft.com/office/officeart/2005/8/layout/radial2"/>
    <dgm:cxn modelId="{78019945-21B8-4840-B6DD-AA4887EC0050}" type="presParOf" srcId="{5357F078-3AD9-4B4C-B7D3-79E56A633EA8}" destId="{B31B7B1C-C14C-40E9-B945-325F41D863F0}" srcOrd="0" destOrd="0" presId="urn:microsoft.com/office/officeart/2005/8/layout/radial2"/>
    <dgm:cxn modelId="{4947616C-57F8-41EF-B5E4-AEEB6302A6D3}" type="presParOf" srcId="{5357F078-3AD9-4B4C-B7D3-79E56A633EA8}" destId="{C2138C76-1A40-4892-B3D7-9D8599A586E0}" srcOrd="1" destOrd="0" presId="urn:microsoft.com/office/officeart/2005/8/layout/radial2"/>
    <dgm:cxn modelId="{E5C281FD-511E-4A72-B78A-355C9BB6EBA8}" type="presParOf" srcId="{216F9402-B4BF-4949-B858-88E792362EFE}" destId="{BE5C2221-3EBE-403F-BBCB-97F6F2986CA1}" srcOrd="11" destOrd="0" presId="urn:microsoft.com/office/officeart/2005/8/layout/radial2"/>
    <dgm:cxn modelId="{C1426CCB-417E-470E-8B28-66C8C820820B}" type="presParOf" srcId="{216F9402-B4BF-4949-B858-88E792362EFE}" destId="{05F4D994-7F0B-41E7-8E59-873BC16F371C}" srcOrd="12" destOrd="0" presId="urn:microsoft.com/office/officeart/2005/8/layout/radial2"/>
    <dgm:cxn modelId="{5E08835F-4C85-4609-B95A-B0378BFE3B82}" type="presParOf" srcId="{05F4D994-7F0B-41E7-8E59-873BC16F371C}" destId="{D9FF3507-E0EB-4BFC-BD0C-749C91BC8800}" srcOrd="0" destOrd="0" presId="urn:microsoft.com/office/officeart/2005/8/layout/radial2"/>
    <dgm:cxn modelId="{ED3FE067-2D63-4D02-B344-781B0E70D3B3}" type="presParOf" srcId="{05F4D994-7F0B-41E7-8E59-873BC16F371C}" destId="{B5314D42-5953-4252-AB2A-34449D355E25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5C2221-3EBE-403F-BBCB-97F6F2986CA1}">
      <dsp:nvSpPr>
        <dsp:cNvPr id="0" name=""/>
        <dsp:cNvSpPr/>
      </dsp:nvSpPr>
      <dsp:spPr>
        <a:xfrm rot="7525794">
          <a:off x="1130176" y="3394546"/>
          <a:ext cx="1287486" cy="24433"/>
        </a:xfrm>
        <a:custGeom>
          <a:avLst/>
          <a:gdLst/>
          <a:ahLst/>
          <a:cxnLst/>
          <a:rect l="0" t="0" r="0" b="0"/>
          <a:pathLst>
            <a:path>
              <a:moveTo>
                <a:pt x="0" y="12216"/>
              </a:moveTo>
              <a:lnTo>
                <a:pt x="1287486" y="122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C0B1EF-666C-4A8A-9406-C995F4C4E9B1}">
      <dsp:nvSpPr>
        <dsp:cNvPr id="0" name=""/>
        <dsp:cNvSpPr/>
      </dsp:nvSpPr>
      <dsp:spPr>
        <a:xfrm rot="640306">
          <a:off x="2829811" y="2809728"/>
          <a:ext cx="2977241" cy="24433"/>
        </a:xfrm>
        <a:custGeom>
          <a:avLst/>
          <a:gdLst/>
          <a:ahLst/>
          <a:cxnLst/>
          <a:rect l="0" t="0" r="0" b="0"/>
          <a:pathLst>
            <a:path>
              <a:moveTo>
                <a:pt x="0" y="12216"/>
              </a:moveTo>
              <a:lnTo>
                <a:pt x="2977241" y="122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1BD50F-609B-46B5-853C-0192A1281B69}">
      <dsp:nvSpPr>
        <dsp:cNvPr id="0" name=""/>
        <dsp:cNvSpPr/>
      </dsp:nvSpPr>
      <dsp:spPr>
        <a:xfrm rot="2921795">
          <a:off x="2631793" y="3253454"/>
          <a:ext cx="1020857" cy="24433"/>
        </a:xfrm>
        <a:custGeom>
          <a:avLst/>
          <a:gdLst/>
          <a:ahLst/>
          <a:cxnLst/>
          <a:rect l="0" t="0" r="0" b="0"/>
          <a:pathLst>
            <a:path>
              <a:moveTo>
                <a:pt x="0" y="12216"/>
              </a:moveTo>
              <a:lnTo>
                <a:pt x="1020857" y="122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58A0EF-5B41-4D42-BA89-C0B9700BA1DB}">
      <dsp:nvSpPr>
        <dsp:cNvPr id="0" name=""/>
        <dsp:cNvSpPr/>
      </dsp:nvSpPr>
      <dsp:spPr>
        <a:xfrm rot="15521460">
          <a:off x="1643686" y="1455823"/>
          <a:ext cx="1195782" cy="24433"/>
        </a:xfrm>
        <a:custGeom>
          <a:avLst/>
          <a:gdLst/>
          <a:ahLst/>
          <a:cxnLst/>
          <a:rect l="0" t="0" r="0" b="0"/>
          <a:pathLst>
            <a:path>
              <a:moveTo>
                <a:pt x="0" y="12216"/>
              </a:moveTo>
              <a:lnTo>
                <a:pt x="1195782" y="122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AEBC3-8E3F-43FE-9C45-4E2068122F5F}">
      <dsp:nvSpPr>
        <dsp:cNvPr id="0" name=""/>
        <dsp:cNvSpPr/>
      </dsp:nvSpPr>
      <dsp:spPr>
        <a:xfrm rot="20093039">
          <a:off x="2705144" y="1586770"/>
          <a:ext cx="3181680" cy="24433"/>
        </a:xfrm>
        <a:custGeom>
          <a:avLst/>
          <a:gdLst/>
          <a:ahLst/>
          <a:cxnLst/>
          <a:rect l="0" t="0" r="0" b="0"/>
          <a:pathLst>
            <a:path>
              <a:moveTo>
                <a:pt x="0" y="12216"/>
              </a:moveTo>
              <a:lnTo>
                <a:pt x="3181680" y="122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346AE2-A2AD-4CD1-8677-101BC951BF6F}">
      <dsp:nvSpPr>
        <dsp:cNvPr id="0" name=""/>
        <dsp:cNvSpPr/>
      </dsp:nvSpPr>
      <dsp:spPr>
        <a:xfrm rot="21307926">
          <a:off x="2850746" y="2307596"/>
          <a:ext cx="2668113" cy="24433"/>
        </a:xfrm>
        <a:custGeom>
          <a:avLst/>
          <a:gdLst/>
          <a:ahLst/>
          <a:cxnLst/>
          <a:rect l="0" t="0" r="0" b="0"/>
          <a:pathLst>
            <a:path>
              <a:moveTo>
                <a:pt x="0" y="12216"/>
              </a:moveTo>
              <a:lnTo>
                <a:pt x="2668113" y="122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2AB35C-82C8-4297-A516-31A06E906CAC}">
      <dsp:nvSpPr>
        <dsp:cNvPr id="0" name=""/>
        <dsp:cNvSpPr/>
      </dsp:nvSpPr>
      <dsp:spPr>
        <a:xfrm>
          <a:off x="1026657" y="1477091"/>
          <a:ext cx="2035728" cy="169389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000" r="-25000"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173CC17-4108-424C-BF05-4C2B99C9D21F}">
      <dsp:nvSpPr>
        <dsp:cNvPr id="0" name=""/>
        <dsp:cNvSpPr/>
      </dsp:nvSpPr>
      <dsp:spPr>
        <a:xfrm>
          <a:off x="5493082" y="1718072"/>
          <a:ext cx="1988100" cy="811320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Профессиональные объединения педагогов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5493082" y="1718072"/>
        <a:ext cx="1988100" cy="811320"/>
      </dsp:txXfrm>
    </dsp:sp>
    <dsp:sp modelId="{A907B3AB-D966-4D49-9E8E-64C38376C728}">
      <dsp:nvSpPr>
        <dsp:cNvPr id="0" name=""/>
        <dsp:cNvSpPr/>
      </dsp:nvSpPr>
      <dsp:spPr>
        <a:xfrm>
          <a:off x="5328589" y="339025"/>
          <a:ext cx="1936233" cy="644145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Методические объединения педагогов</a:t>
          </a:r>
          <a:endParaRPr lang="ru-RU" sz="1000" b="1" kern="1200" dirty="0">
            <a:solidFill>
              <a:schemeClr val="tx1"/>
            </a:solidFill>
          </a:endParaRPr>
        </a:p>
      </dsp:txBody>
      <dsp:txXfrm>
        <a:off x="5328589" y="339025"/>
        <a:ext cx="1936233" cy="644145"/>
      </dsp:txXfrm>
    </dsp:sp>
    <dsp:sp modelId="{B405C7E9-5CCA-4503-8491-6DF6FF4BA69B}">
      <dsp:nvSpPr>
        <dsp:cNvPr id="0" name=""/>
        <dsp:cNvSpPr/>
      </dsp:nvSpPr>
      <dsp:spPr>
        <a:xfrm>
          <a:off x="1008111" y="72008"/>
          <a:ext cx="2070751" cy="810986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1008111" y="72008"/>
        <a:ext cx="2070751" cy="810986"/>
      </dsp:txXfrm>
    </dsp:sp>
    <dsp:sp modelId="{AEB242B2-AC3A-40F0-B480-D8C981099F78}">
      <dsp:nvSpPr>
        <dsp:cNvPr id="0" name=""/>
        <dsp:cNvSpPr/>
      </dsp:nvSpPr>
      <dsp:spPr>
        <a:xfrm>
          <a:off x="3240362" y="3411910"/>
          <a:ext cx="1554942" cy="1700657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Образовательный центр поддержки и развития муниципальной системы образования</a:t>
          </a:r>
          <a:endParaRPr lang="ru-RU" sz="1000" b="1" kern="1200" dirty="0">
            <a:solidFill>
              <a:schemeClr val="tx1"/>
            </a:solidFill>
          </a:endParaRPr>
        </a:p>
      </dsp:txBody>
      <dsp:txXfrm>
        <a:off x="3240362" y="3411910"/>
        <a:ext cx="1554942" cy="1700657"/>
      </dsp:txXfrm>
    </dsp:sp>
    <dsp:sp modelId="{B31B7B1C-C14C-40E9-B945-325F41D863F0}">
      <dsp:nvSpPr>
        <dsp:cNvPr id="0" name=""/>
        <dsp:cNvSpPr/>
      </dsp:nvSpPr>
      <dsp:spPr>
        <a:xfrm>
          <a:off x="5688636" y="2859303"/>
          <a:ext cx="2011440" cy="820730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err="1" smtClean="0">
              <a:solidFill>
                <a:schemeClr val="tx1"/>
              </a:solidFill>
            </a:rPr>
            <a:t>ИСПДн</a:t>
          </a:r>
          <a:r>
            <a:rPr lang="ru-RU" sz="1100" b="1" kern="1200" dirty="0" smtClean="0">
              <a:solidFill>
                <a:schemeClr val="tx1"/>
              </a:solidFill>
            </a:rPr>
            <a:t>  «Сведения о документах об образовании»</a:t>
          </a:r>
          <a:endParaRPr lang="ru-RU" sz="1100" b="1" kern="1200" dirty="0">
            <a:solidFill>
              <a:schemeClr val="tx1"/>
            </a:solidFill>
          </a:endParaRPr>
        </a:p>
      </dsp:txBody>
      <dsp:txXfrm>
        <a:off x="5688636" y="2859303"/>
        <a:ext cx="2011440" cy="820730"/>
      </dsp:txXfrm>
    </dsp:sp>
    <dsp:sp modelId="{D9FF3507-E0EB-4BFC-BD0C-749C91BC8800}">
      <dsp:nvSpPr>
        <dsp:cNvPr id="0" name=""/>
        <dsp:cNvSpPr/>
      </dsp:nvSpPr>
      <dsp:spPr>
        <a:xfrm>
          <a:off x="0" y="3888433"/>
          <a:ext cx="2034801" cy="1163360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Муниципальный ресурсный центр поддержки и сопровождения интеллектуально одаренных детей «Академики будущего</a:t>
          </a:r>
          <a:r>
            <a:rPr lang="ru-RU" sz="1000" kern="1200" dirty="0" smtClean="0">
              <a:solidFill>
                <a:schemeClr val="tx1"/>
              </a:solidFill>
            </a:rPr>
            <a:t>»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0" y="3888433"/>
        <a:ext cx="2034801" cy="1163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4ED-D7A4-468C-8755-304A9C39AE47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24EE-B5F2-404E-9A32-243CDCE0F7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6109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3;&#1072;&#1085;%20&#1052;&#1054;%20&#1085;&#1072;%202019-2020%20(2)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&#1048;&#1053;&#1060;&#1054;&#1056;&#1052;&#1040;&#1062;&#1048;&#1054;&#1053;&#1053;&#1040;&#1071;%20&#1050;&#1040;&#1056;&#1058;&#1040;%20&#1055;&#1043;_&#1052;&#1086;&#1085;&#1080;&#1090;&#1086;&#1088;&#1080;&#1085;&#1075;.docx" TargetMode="External"/><Relationship Id="rId2" Type="http://schemas.openxmlformats.org/officeDocument/2006/relationships/hyperlink" Target="&#1048;&#1053;&#1060;&#1054;&#1056;&#1052;&#1040;&#1062;&#1048;&#1054;&#1053;&#1053;&#1040;&#1071;%20&#1050;&#1040;&#1056;&#1058;&#1040;%20&#1058;&#1043;_&#1057;&#1084;&#1099;&#1089;&#1083;&#1086;&#1074;&#1086;&#1077;%20&#1095;&#1090;&#1077;&#1085;&#1080;&#1077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48;&#1053;&#1060;&#1054;&#1056;&#1052;&#1040;&#1062;&#1048;&#1054;&#1053;&#1053;&#1040;&#1071;%20&#1050;&#1040;&#1056;&#1058;&#1040;%20&#1056;&#1040;&#1041;&#1054;&#1058;&#1067;%20&#1058;&#1043;%20&#1087;&#1086;%20&#1089;&#1090;&#1091;&#1087;&#1077;&#1085;&#1103;&#1084;%20&#1082;%20&#1092;&#1080;&#1085;&#1072;&#1085;&#1089;&#1086;&#1074;&#1086;&#1081;%20&#1075;&#1088;&#1072;&#1084;&#1086;&#1090;&#1085;&#1086;&#1089;&#1090;&#1080;.docx" TargetMode="External"/><Relationship Id="rId5" Type="http://schemas.openxmlformats.org/officeDocument/2006/relationships/hyperlink" Target="&#1048;&#1053;&#1060;&#1054;&#1056;&#1052;&#1040;&#1062;&#1048;&#1054;&#1053;&#1053;&#1040;&#1071;%20&#1050;&#1040;&#1056;&#1058;&#1040;%20&#1056;&#1040;&#1041;&#1054;&#1058;&#1067;%20&#1043;&#1058;&#1043;_&#1085;&#1072;&#1095;&#1072;&#1083;&#1100;&#1085;&#1099;&#1077;%20&#1082;&#1083;&#1072;&#1089;&#1089;&#1099;%20(1).docx" TargetMode="External"/><Relationship Id="rId4" Type="http://schemas.openxmlformats.org/officeDocument/2006/relationships/hyperlink" Target="&#1048;&#1053;&#1060;&#1054;&#1056;&#1052;&#1040;&#1062;&#1048;&#1054;&#1053;&#1053;&#1040;&#1071;%20&#1050;&#1040;&#1056;&#1058;&#1040;%20&#1055;&#1043;_&#1056;&#1077;&#1072;&#1083;&#1080;&#1079;&#1072;&#1094;&#1080;&#1103;&#1051;&#1080;&#1085;&#1077;&#1081;&#1085;&#1086;&#1081;%20&#1050;&#1086;&#1085;&#1094;&#1077;&#1087;&#1094;&#1080;&#1080;.docx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3;&#1072;&#1085;%20&#1052;&#1054;%20&#1085;&#1072;%202019-2020%20(2)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3123779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плане работы методического отдела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2019-2020 учебный год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4077072"/>
            <a:ext cx="3736504" cy="1464568"/>
          </a:xfrm>
        </p:spPr>
        <p:txBody>
          <a:bodyPr>
            <a:normAutofit/>
          </a:bodyPr>
          <a:lstStyle/>
          <a:p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Васинова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Н.Д. – заведующий методическим отделом МБУ ДО «ЦДО»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62068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700" b="1" dirty="0" smtClean="0">
                <a:solidFill>
                  <a:srgbClr val="002060"/>
                </a:solidFill>
              </a:rPr>
              <a:t>Мероприятия, направленные на поддержку одаренных детей</a:t>
            </a:r>
            <a:endParaRPr lang="ru-RU" sz="2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План работы методического отдела МБУ ДО «ЦДО»</a:t>
            </a:r>
          </a:p>
          <a:p>
            <a:r>
              <a:rPr lang="ru-RU" dirty="0" smtClean="0">
                <a:hlinkClick r:id="rId2" action="ppaction://hlinkfile"/>
              </a:rPr>
              <a:t>План МО на 2019-2020 (2).</a:t>
            </a:r>
            <a:r>
              <a:rPr lang="ru-RU" smtClean="0">
                <a:hlinkClick r:id="rId2" action="ppaction://hlinkfile"/>
              </a:rPr>
              <a:t>docx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75240" cy="720080"/>
          </a:xfrm>
        </p:spPr>
        <p:txBody>
          <a:bodyPr>
            <a:normAutofit fontScale="90000"/>
          </a:bodyPr>
          <a:lstStyle/>
          <a:p>
            <a:pPr lvl="0"/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 методического отдела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Реализации ФГОС, обновление образовательных технологий и содержания образования с учетом концепций преподавания предметов. 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Информационное, методическое сопровождение деятельности педагогов по подготовке обучающихся к итоговой аттестации. 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Информационное, методическое сопровождение деятельности педагогов по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цифровизации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обучения. 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Информационное, методическое сопровождение деятельности педагогов, работающих с детьми с ограниченными возможностями здоровья и детьми-инвалидами. 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Информационное, методическое сопровождение деятельности педагогов по выявлению, сопровождению и развитию одаренных детей.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Информационное, методическое сопровождение деятельности педагогов по профильному обучению.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Информационное, методическое сопровождение деятельности педагогов по внедрению робототехники в образовательный процесс.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конкурсов  профессионального мастерства.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Циклограмма деятельности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 методического отдела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94333051"/>
              </p:ext>
            </p:extLst>
          </p:nvPr>
        </p:nvGraphicFramePr>
        <p:xfrm>
          <a:off x="457201" y="1600200"/>
          <a:ext cx="8229598" cy="4927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99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6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Мероприятия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Период</a:t>
                      </a:r>
                      <a:r>
                        <a:rPr lang="ru-RU" sz="1800" baseline="0" dirty="0" smtClean="0"/>
                        <a:t> проведения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Заседания Школы молодого педагога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ежемесячно по графику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Заседания методических объединений, проведение мастер-классов, семинаров и др.: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воспитатели, учителя начальных классов, биологии, химии, географии, технологии, ИЗО;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вторник</a:t>
                      </a:r>
                      <a:endParaRPr lang="ru-RU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учителя математики, физики, </a:t>
                      </a:r>
                      <a:r>
                        <a:rPr lang="ru-RU" sz="18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ОИиВТ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истории, обществознания, физической культуры, ОБЖ;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среда 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старшие воспитатели, учителя иностранных языков, русского языка, литературы, ОРКСЭ, ОДНКНР, библиотекари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четверг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педагоги-психологи 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среда (1 раз в месяц)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958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Деятельность методического отдела в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2019-2020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уч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. году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84218"/>
            <a:ext cx="8363272" cy="5092749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план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методического отдела на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2019-2020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 год.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положения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конкурсах профессионального мастерства.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положения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конкурсах, направленных на поддержку одаренных детей.</a:t>
            </a:r>
          </a:p>
          <a:p>
            <a:pPr lvl="0" algn="just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единая  база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ШМО (кафедрам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УМК.</a:t>
            </a:r>
          </a:p>
          <a:p>
            <a:pPr lvl="0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Сформированы городские методические объединения учителей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предметников.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ОУ.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Сформированы «Школа молодого учителя», «Школа молодого воспитателя».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банк опорных образовательных учреждений для проведения мероприятий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основных направлений деятельности.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Сформированы городские проблемные и творческие группы учителей – предметников, педагогов дошкольных ОО.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08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47667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объединения педагогов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964488" cy="6381328"/>
          </a:xfrm>
        </p:spPr>
        <p:txBody>
          <a:bodyPr>
            <a:noAutofit/>
          </a:bodyPr>
          <a:lstStyle/>
          <a:p>
            <a:endPara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действующего семинара «Система подготовки учащихся к ЕГЭ по русскому языку в 11-х классах» – руководитель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Жаботина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С.Э., заместитель директора МБОУ «СШ № 8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действующего семинара «Система подготовки учащихся к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по иностранному языку» – руководитель Ковалева Н.Г., методист МБУ ДО «ЦДО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проблемная группа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«Методическое сопровождение подготовки учащихся к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по математике» – руководитель Васинова Н.Д., методист МБУ ДО «ЦДО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проблемная группа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«Методические аспекты подготовки учащихся к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по физике»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Гайжутене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Е.И., учитель физики МБОУ «СШ №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33»;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проблемная группа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«Методические особенности подготовки обучающихся к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по биологии» – руководитель Васильцова О.Н., учитель биологии МБОУ «Гимназия №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4»;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проблемная группа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«Методические особенности подготовки обучающихся к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по географии» – руководитель Смирнова Т.Г., учитель географии МБОУ «СШ №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29»;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проблемная группа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«Методические особенности подготовки обучающихся к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по химии» – руководитель Звонарева Г.Н., заместитель директора, учитель химии МБОУ «СШ №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37»;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проблемная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«Методические особенности подготовки обучающихся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государственной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итоговой аттестации по истории» – руководитель Горохова Е.В., учитель истории МБОУ «Гимназия № 1 им. Н.М. Пржевальского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проблемная группа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«Методические особенности подготовки обучающихся к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по обществознанию» – руководитель Каштанова О.Н.., учитель истории МБОУ «СШ № 14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8618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объединения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544616"/>
          </a:xfrm>
        </p:spPr>
        <p:txBody>
          <a:bodyPr>
            <a:noAutofit/>
          </a:bodyPr>
          <a:lstStyle/>
          <a:p>
            <a:pPr marL="355600" lvl="1" indent="-355600"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Проектная группа «Реализация модели профессионально-карьерного роста педагогов в условиях образовательной организации», руководитель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Куришкина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Л.А, заместитель директора МБОУ «СШ №33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Проблемная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«Проблемы обучения и социализации детей с ОВЗ и детей – инвалидов в образовательном пространстве: от интеграции к инклюзии» - руководитель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Степанова Н.А.,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МБОУ «СШ №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им. героя Российской Федерации А.Б.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Буханова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действующего семинара по проблеме духовно-нравственного воспитания на уроках ИПКЗС, ОДННР. Проект «Поезд творческих идей «Обучая, мы общаемся и воспитываем» – руководитель Терехина О.В., методист МБУ ДО «ЦДО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действующий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Киноклуб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«Доброе кино» в рамках семинара по проблеме духовно-нравственного воспитания на уроках и внеурочное время – руководитель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Викторенко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Ю.В., методист методического отдела МБУ ДО «ЦДО».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молодого учителя, руководитель 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Голосова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О.В., заместитель директора МБОУ «Гимназия №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4».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656491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объединения учителей-предметников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ТГ «Стратегия смыслового чтения. Работа с текстом», руководитель -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Русанова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Т.С., заместитель директора МБОУ «СШ № 33»;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ИНФОРМАЦИОННАЯ КАРТА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ТГ_Смысловое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 чтение.</a:t>
            </a:r>
            <a:r>
              <a:rPr lang="en-US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docx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ПГ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управления качеством образовательных результатов», руководитель - Левина О.А., методист методического отдела МБУ ДО «ЦДО»;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ИНФОРМАЦИОННАЯ КАРТА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ПГ_Мониторинг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.</a:t>
            </a:r>
            <a:r>
              <a:rPr lang="en-US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docx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ПГ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«Особенности преподавания курса истории в основной школе условиях реализации линейной концепции обучения», руководитель –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Бадерко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А.А., учитель истории и обществознания МБОУ «СШ № 35»;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ИНФОРМАЦИОННАЯ КАРТА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ПГ_РеализацияЛинейной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 Концепции.</a:t>
            </a:r>
            <a:r>
              <a:rPr lang="en-US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docx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ТГ «Проектирование образовательной среды в современной начальной школе», руководитель –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Амельченкова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Н.А., учитель начальных классов МБОУ «СШ № 33»;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ИНФОРМАЦИОННАЯ КАРТА РАБОТЫ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ГТГ_начальные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 классы (1).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docx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002060"/>
                </a:solidFill>
              </a:rPr>
              <a:t>ТГ «По ступеням финансовой грамотности», руководитель – </a:t>
            </a:r>
            <a:r>
              <a:rPr lang="ru-RU" sz="1600" b="1" dirty="0" err="1" smtClean="0">
                <a:solidFill>
                  <a:srgbClr val="002060"/>
                </a:solidFill>
              </a:rPr>
              <a:t>Терлецкая</a:t>
            </a:r>
            <a:r>
              <a:rPr lang="ru-RU" sz="1600" b="1" dirty="0" smtClean="0">
                <a:solidFill>
                  <a:srgbClr val="002060"/>
                </a:solidFill>
              </a:rPr>
              <a:t> И.П., учитель истории МБОУ «СШ № 35». </a:t>
            </a:r>
            <a:r>
              <a:rPr lang="ru-RU" sz="1600" b="1" dirty="0" smtClean="0">
                <a:solidFill>
                  <a:srgbClr val="002060"/>
                </a:solidFill>
                <a:hlinkClick r:id="rId6" action="ppaction://hlinkfile"/>
              </a:rPr>
              <a:t>ИНФОРМАЦИОННАЯ КАРТА РАБОТЫ ТГ_ По ступеням к финансовой </a:t>
            </a:r>
            <a:r>
              <a:rPr lang="ru-RU" sz="1600" b="1" dirty="0" err="1" smtClean="0">
                <a:solidFill>
                  <a:srgbClr val="002060"/>
                </a:solidFill>
                <a:hlinkClick r:id="rId6" action="ppaction://hlinkfile"/>
              </a:rPr>
              <a:t>грамотности.docx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90872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002060"/>
                </a:solidFill>
              </a:rPr>
              <a:t>Реализации ФГОС, обновление образовательных технологий и содержания образования с учетом концепций преподавания предметов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400" b="1" u="sng" dirty="0" smtClean="0">
                <a:solidFill>
                  <a:srgbClr val="002060"/>
                </a:solidFill>
              </a:rPr>
              <a:t>Мероприятия, планируемые в 2019-2020 учебном году будут ориентированы на реализацию стратегических направлений системы образования города и основных задач нацпроекта «Образование».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План методического отдела МБУ ДО «ЦДО» на 2019-2020 учебный </a:t>
            </a:r>
            <a:r>
              <a:rPr lang="ru-RU" sz="2400" dirty="0" err="1" smtClean="0">
                <a:solidFill>
                  <a:srgbClr val="002060"/>
                </a:solidFill>
              </a:rPr>
              <a:t>год</a:t>
            </a:r>
            <a:r>
              <a:rPr lang="ru-RU" sz="2400" dirty="0" err="1" smtClean="0">
                <a:solidFill>
                  <a:srgbClr val="002060"/>
                </a:solidFill>
                <a:hlinkClick r:id="rId2" action="ppaction://hlinkfile"/>
              </a:rPr>
              <a:t>План</a:t>
            </a:r>
            <a:r>
              <a:rPr lang="ru-RU" sz="2400" dirty="0" smtClean="0">
                <a:solidFill>
                  <a:srgbClr val="002060"/>
                </a:solidFill>
                <a:hlinkClick r:id="rId2" action="ppaction://hlinkfile"/>
              </a:rPr>
              <a:t> МО на 2019-2020 (2).</a:t>
            </a:r>
            <a:r>
              <a:rPr lang="ru-RU" sz="2400" dirty="0" err="1" smtClean="0">
                <a:solidFill>
                  <a:srgbClr val="002060"/>
                </a:solidFill>
                <a:hlinkClick r:id="rId2" action="ppaction://hlinkfile"/>
              </a:rPr>
              <a:t>docx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методического отдела в 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2019-2020 учебном году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Формы методической работы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Круглые столы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 – практикумы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Консалтинг – час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месячник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выставка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 – практикумы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Практико-ориентированные семинары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мастерские 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              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методического отдела в 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2018-2019 учебном году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fontAlgn="base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2019-2020 учебном году с целью выявления и развития у обучающихся интеллектуальных и творческих способностей, интереса к научно-исследовательской деятельности, работа методического отдела будет направлена на решение следующих задач:</a:t>
            </a:r>
          </a:p>
          <a:p>
            <a:pPr fontAlgn="base"/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мероприятий с целью создания условий для интеллектуального развития обучающихся, реализации их личностного потенциала, социализации, профессиональной ориентации.</a:t>
            </a:r>
          </a:p>
          <a:p>
            <a:pPr fontAlgn="base"/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эффективных педагогических практик организации результативной познавательной деятельности обучающихся.</a:t>
            </a:r>
          </a:p>
          <a:p>
            <a:pPr fontAlgn="base"/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всероссийской олимпиады школьников, интеллектуальных конкурсов, фестивалей в предметных областях, научно - практических конференций.</a:t>
            </a:r>
          </a:p>
          <a:p>
            <a:pPr fontAlgn="base"/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городского банка данных об одаренных детях.</a:t>
            </a:r>
          </a:p>
          <a:p>
            <a:pPr fontAlgn="base"/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электронной библиотеки по работе с одаренными детьми.</a:t>
            </a:r>
          </a:p>
          <a:p>
            <a:pPr marL="0" indent="0" fontAlgn="base">
              <a:buNone/>
            </a:pP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отдел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485740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развитию муниципальной системы образования города Смоленска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благоприятные условия профессиональному развитию   педагогических и руководящих работников муниципальных образовательных учреждений города Смоленска.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развития обучающихся с разными образовательными потребностями.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1341959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Планируемый результат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. Продолжить формирование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 банка положительного педагогического опыта.</a:t>
            </a:r>
          </a:p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. Продолжить формирование  банка данных по направлению «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Информационное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, методическое сопровождение деятельности педагогов по выявлению, сопровождению и развитию одаренных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детей».</a:t>
            </a:r>
            <a:endParaRPr lang="ru-RU" sz="3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200" dirty="0" smtClean="0"/>
              <a:t>- обобщение </a:t>
            </a:r>
            <a:r>
              <a:rPr lang="ru-RU" sz="3200" dirty="0"/>
              <a:t>и </a:t>
            </a:r>
            <a:r>
              <a:rPr lang="ru-RU" sz="3200" dirty="0" smtClean="0"/>
              <a:t>тиражирование </a:t>
            </a:r>
            <a:r>
              <a:rPr lang="ru-RU" sz="3200" dirty="0"/>
              <a:t>положительного опыта управленческой и педагогической деятельности по внедрению и реализации ФГОС, деятельности инновационных и экспериментальных площадок, действующих на базе образовательных учреждений города Смоленска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28861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методического отдела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40000" lnSpcReduction="20000"/>
          </a:bodyPr>
          <a:lstStyle/>
          <a:p>
            <a:pPr lvl="0"/>
            <a:endParaRPr lang="ru-RU" b="1" dirty="0" smtClean="0"/>
          </a:p>
          <a:p>
            <a:pPr lvl="0" algn="just"/>
            <a:r>
              <a:rPr lang="ru-RU" sz="4200" b="1" dirty="0" smtClean="0">
                <a:solidFill>
                  <a:srgbClr val="C00000"/>
                </a:solidFill>
              </a:rPr>
              <a:t>Задачи.</a:t>
            </a:r>
            <a:r>
              <a:rPr lang="ru-RU" sz="42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Создать благоприятные условия для профессионального развития педагогических и руководящих работников муниципальных образовательных учреждений города Смоленска: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информационное, методическое сопровождение деятельности педагогов по реализации ФГОС, обновлению образовательных технологий и содержания образования с учетом концепций преподавания предметов; по подготовке обучающихся к итоговой аттестации; по выявлению, сопровождению и развитию одаренных детей; деятельности педагогов по работе с детьми с ограниченными возможностями здоровья и детьми-инвалидами; по профильной подготовке, по </a:t>
            </a:r>
            <a:r>
              <a:rPr lang="ru-RU" sz="4000" dirty="0" err="1" smtClean="0">
                <a:solidFill>
                  <a:srgbClr val="002060"/>
                </a:solidFill>
              </a:rPr>
              <a:t>цифровизации</a:t>
            </a:r>
            <a:r>
              <a:rPr lang="ru-RU" sz="4000" dirty="0" smtClean="0">
                <a:solidFill>
                  <a:srgbClr val="002060"/>
                </a:solidFill>
              </a:rPr>
              <a:t>, </a:t>
            </a:r>
            <a:r>
              <a:rPr lang="ru-RU" sz="4000" dirty="0" err="1" smtClean="0">
                <a:solidFill>
                  <a:srgbClr val="002060"/>
                </a:solidFill>
              </a:rPr>
              <a:t>по</a:t>
            </a:r>
            <a:r>
              <a:rPr lang="ru-RU" sz="4000" dirty="0" smtClean="0">
                <a:solidFill>
                  <a:srgbClr val="002060"/>
                </a:solidFill>
              </a:rPr>
              <a:t> внедрению робототехники  в образовательный процесс;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организация системы методической работы по повышению предметных компетенций педагогов;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организация системы методической работы по повышению методических компетенций педагогов;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организация системы наставничества;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организация системы методической работы, направленной на развитие профессиональных компетенций педагогов с целью повышения качества знаний по предмету;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организация конкурсов профессионального мастерства;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создание условий для обобщения и тиражирования положительного педагогического опыта;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создание электронной библиотеки по работе с одаренными детьми.</a:t>
            </a:r>
          </a:p>
          <a:p>
            <a:pPr>
              <a:buNone/>
            </a:pPr>
            <a:endParaRPr lang="ru-RU" sz="3800" dirty="0" smtClean="0"/>
          </a:p>
          <a:p>
            <a:endParaRPr lang="ru-RU" sz="3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методического отдела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>
                <a:solidFill>
                  <a:srgbClr val="C00000"/>
                </a:solidFill>
              </a:rPr>
              <a:t>Задачи. </a:t>
            </a:r>
            <a:r>
              <a:rPr lang="ru-RU" b="1" dirty="0" smtClean="0">
                <a:solidFill>
                  <a:srgbClr val="002060"/>
                </a:solidFill>
              </a:rPr>
              <a:t>Создать условия для реализации образовательных потребностей и возможностей обучающихся: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организация мероприятий с целью создания условий для интеллектуального развития обучающихся, реализации их личностного потенциала, социализации, профессиональной ориентации;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распространение эффективных педагогических практик организации результативной познавательной деятельности обучающихся;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организация и проведение всероссийской олимпиады школьников, интеллектуальных конкурсов, фестивалей в предметных областях, научно - практических конференциях;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формирование городского банка одаренных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6340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методического отдела в 2019-2020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Стратегия методического отдела в контексте задач национального проекта «Образование» в 2019/2020 учебном году будет направлена на реализацию Федеральных проектов: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«Современная школа»,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«Успех каждого ребенка»,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«Учитель будущего»,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«Социальная активность»,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«Цифровая образовательная среда».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методического отдела в 2019-2020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Задачи: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обеспечить организационное, информационно-методическое сопровождение реализации федеральных проектов и программ в контексте национального проекта «Образование»;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содействовать выявлению и распространению лучших практик в рамках реализации национального проекта «Образование»;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создать условия для профессионального роста педагогических работников;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</a:rPr>
              <a:t>создать систему методической работы, направленной на развитие профессиональных компетенций педагогов с целью повышения качества знаний по предмету;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создать условия для интеллектуального развития обучающихся, реализации их личностного потенциала, социализации, профессиональной ориентации;</a:t>
            </a:r>
          </a:p>
          <a:p>
            <a:pPr lvl="0"/>
            <a:r>
              <a:rPr lang="ru-RU" sz="2400" dirty="0" smtClean="0">
                <a:solidFill>
                  <a:srgbClr val="002060"/>
                </a:solidFill>
              </a:rPr>
              <a:t>создать условия для развития наставничества.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784" y="274638"/>
            <a:ext cx="7952016" cy="412663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методического отдела в 2019-2020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году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9212385"/>
              </p:ext>
            </p:extLst>
          </p:nvPr>
        </p:nvGraphicFramePr>
        <p:xfrm>
          <a:off x="251520" y="836713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91681" y="1124745"/>
            <a:ext cx="1152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Направления деятельности</a:t>
            </a:r>
          </a:p>
        </p:txBody>
      </p:sp>
      <p:sp>
        <p:nvSpPr>
          <p:cNvPr id="3" name="TextBox 2"/>
          <p:cNvSpPr txBox="1"/>
          <p:nvPr/>
        </p:nvSpPr>
        <p:spPr>
          <a:xfrm rot="15576846">
            <a:off x="2426860" y="1824789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Координирует </a:t>
            </a:r>
            <a:endParaRPr lang="ru-RU" sz="1000" b="1" dirty="0"/>
          </a:p>
        </p:txBody>
      </p:sp>
      <p:sp>
        <p:nvSpPr>
          <p:cNvPr id="6" name="TextBox 5"/>
          <p:cNvSpPr txBox="1"/>
          <p:nvPr/>
        </p:nvSpPr>
        <p:spPr>
          <a:xfrm rot="20116829">
            <a:off x="3663294" y="2128043"/>
            <a:ext cx="20972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Координирует </a:t>
            </a:r>
            <a:endParaRPr lang="ru-RU" sz="1000" b="1" dirty="0"/>
          </a:p>
        </p:txBody>
      </p:sp>
      <p:sp>
        <p:nvSpPr>
          <p:cNvPr id="16" name="TextBox 15"/>
          <p:cNvSpPr txBox="1"/>
          <p:nvPr/>
        </p:nvSpPr>
        <p:spPr>
          <a:xfrm rot="2761092">
            <a:off x="2966418" y="3897750"/>
            <a:ext cx="10181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Координирует </a:t>
            </a:r>
            <a:endParaRPr lang="ru-RU" sz="1000" b="1" dirty="0"/>
          </a:p>
        </p:txBody>
      </p:sp>
      <p:sp>
        <p:nvSpPr>
          <p:cNvPr id="17" name="TextBox 16"/>
          <p:cNvSpPr txBox="1"/>
          <p:nvPr/>
        </p:nvSpPr>
        <p:spPr>
          <a:xfrm rot="672226">
            <a:off x="3930031" y="3464297"/>
            <a:ext cx="18698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Координирует </a:t>
            </a:r>
            <a:endParaRPr lang="ru-RU" sz="1000" b="1" dirty="0"/>
          </a:p>
        </p:txBody>
      </p:sp>
      <p:sp>
        <p:nvSpPr>
          <p:cNvPr id="18" name="TextBox 17"/>
          <p:cNvSpPr txBox="1"/>
          <p:nvPr/>
        </p:nvSpPr>
        <p:spPr>
          <a:xfrm rot="18657162">
            <a:off x="1222959" y="4208404"/>
            <a:ext cx="10301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Сопровождает</a:t>
            </a:r>
            <a:endParaRPr lang="ru-RU" sz="900" b="1" dirty="0"/>
          </a:p>
        </p:txBody>
      </p:sp>
    </p:spTree>
    <p:extLst>
      <p:ext uri="{BB962C8B-B14F-4D97-AF65-F5344CB8AC3E}">
        <p14:creationId xmlns:p14="http://schemas.microsoft.com/office/powerpoint/2010/main" xmlns="" val="132722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методического отдела в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2019-2020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 году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удовлетворяются все потребности педагогов в информационной и методической поддержке образовательной деятельности с детьми с ограниченными возможностями здоровья и детьми-инвалидами;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 количество педагогов, которые нуждаются в методическом сопровождении реализации федеральных образовательных стандартов в связи с переходом всех общеобразовательных учреждений на ФГОС СОО;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поддержки детей с особыми образовательными потребностями: достижения и перспективы развития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наблюдается низкая активность участия педагогов отдельных муниципальных образовательных организаций в конкурсах, семинарах, круглых столах, конференциях и других формах методической работы.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8601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920880" cy="86409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Деятельность </a:t>
            </a: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  <a:t>методического отдела 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в 2019-2020 </a:t>
            </a: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  <a:t>уч. году</a:t>
            </a: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19256" cy="420933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Изучены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запросы ОУ в методической поддержке;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Изучены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ОУ в план управления образования;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деятельности МО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972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5563227</TotalTime>
  <Words>1535</Words>
  <Application>Microsoft Office PowerPoint</Application>
  <PresentationFormat>Экран (4:3)</PresentationFormat>
  <Paragraphs>152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О плане работы методического отдела  на 2019-2020 учебный год</vt:lpstr>
      <vt:lpstr>Методический отдел</vt:lpstr>
      <vt:lpstr>Деятельность методического отдела</vt:lpstr>
      <vt:lpstr>Деятельность методического отдела</vt:lpstr>
      <vt:lpstr>Деятельность методического отдела в 2019-2020 уч. году</vt:lpstr>
      <vt:lpstr>Деятельность методического отдела в 2019-2020 уч. году</vt:lpstr>
      <vt:lpstr>Деятельность методического отдела в 2019-2020 уч. году</vt:lpstr>
      <vt:lpstr>Деятельность методического отдела в 2019-2020 уч. году</vt:lpstr>
      <vt:lpstr>Деятельность методического отдела в 2019-2020 уч. году</vt:lpstr>
      <vt:lpstr> Мероприятия, направленные на поддержку одаренных детей</vt:lpstr>
      <vt:lpstr> Направления деятельности методического отдела </vt:lpstr>
      <vt:lpstr>Циклограмма деятельности   методического отдела</vt:lpstr>
      <vt:lpstr>Деятельность методического отдела в 2019-2020 уч. году</vt:lpstr>
      <vt:lpstr>Творческие объединения педагогов</vt:lpstr>
      <vt:lpstr>Творческие объединения</vt:lpstr>
      <vt:lpstr>Творческие объединения учителей-предметников</vt:lpstr>
      <vt:lpstr>  Реализации ФГОС, обновление образовательных технологий и содержания образования с учетом концепций преподавания предметов </vt:lpstr>
      <vt:lpstr>Деятельность методического отдела в  2019-2020 учебном году</vt:lpstr>
      <vt:lpstr>Деятельность методического отдела в  2018-2019 учебном году</vt:lpstr>
      <vt:lpstr>Планируемый результат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 плане работы методического отдела на 2018-2019 уч. год</dc:title>
  <dc:creator>Наталья</dc:creator>
  <cp:lastModifiedBy>Васинова</cp:lastModifiedBy>
  <cp:revision>152</cp:revision>
  <dcterms:created xsi:type="dcterms:W3CDTF">2018-09-24T13:49:41Z</dcterms:created>
  <dcterms:modified xsi:type="dcterms:W3CDTF">2019-09-18T09:01:08Z</dcterms:modified>
</cp:coreProperties>
</file>