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75" r:id="rId6"/>
    <p:sldId id="265" r:id="rId7"/>
    <p:sldId id="259" r:id="rId8"/>
    <p:sldId id="276" r:id="rId9"/>
    <p:sldId id="262" r:id="rId10"/>
    <p:sldId id="273" r:id="rId11"/>
    <p:sldId id="261" r:id="rId12"/>
    <p:sldId id="271" r:id="rId13"/>
    <p:sldId id="27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FA09-C344-4A9C-BA91-A4DB14BD3D5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D529-B06F-4FA8-B37E-1B4A00F8B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41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FA09-C344-4A9C-BA91-A4DB14BD3D5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D529-B06F-4FA8-B37E-1B4A00F8B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3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FA09-C344-4A9C-BA91-A4DB14BD3D5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D529-B06F-4FA8-B37E-1B4A00F8B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488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FA09-C344-4A9C-BA91-A4DB14BD3D5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D529-B06F-4FA8-B37E-1B4A00F8B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19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FA09-C344-4A9C-BA91-A4DB14BD3D5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D529-B06F-4FA8-B37E-1B4A00F8B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443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FA09-C344-4A9C-BA91-A4DB14BD3D5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D529-B06F-4FA8-B37E-1B4A00F8B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15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FA09-C344-4A9C-BA91-A4DB14BD3D5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D529-B06F-4FA8-B37E-1B4A00F8B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288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FA09-C344-4A9C-BA91-A4DB14BD3D5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D529-B06F-4FA8-B37E-1B4A00F8B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14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FA09-C344-4A9C-BA91-A4DB14BD3D5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D529-B06F-4FA8-B37E-1B4A00F8B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32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FA09-C344-4A9C-BA91-A4DB14BD3D5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D529-B06F-4FA8-B37E-1B4A00F8B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78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FA09-C344-4A9C-BA91-A4DB14BD3D5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3D529-B06F-4FA8-B37E-1B4A00F8B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729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FA09-C344-4A9C-BA91-A4DB14BD3D54}" type="datetimeFigureOut">
              <a:rPr lang="ru-RU" smtClean="0"/>
              <a:pPr/>
              <a:t>13.11.2019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3D529-B06F-4FA8-B37E-1B4A00F8BA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33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20358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C00000"/>
                </a:solidFill>
              </a:rPr>
              <a:t>Методический совет </a:t>
            </a:r>
            <a:r>
              <a:rPr lang="ru-RU" sz="3200" b="1" i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Об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участии муниципальных образовательных организаций в реализации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федерального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проекта «Современная школа»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7992" y="5692689"/>
            <a:ext cx="10030692" cy="982431"/>
          </a:xfrm>
        </p:spPr>
        <p:txBody>
          <a:bodyPr/>
          <a:lstStyle/>
          <a:p>
            <a:pPr algn="r"/>
            <a:r>
              <a:rPr lang="ru-RU" dirty="0" smtClean="0"/>
              <a:t>Подготовила Левина Ольга Анатольевна, </a:t>
            </a:r>
          </a:p>
          <a:p>
            <a:pPr algn="r"/>
            <a:r>
              <a:rPr lang="ru-RU" dirty="0" smtClean="0"/>
              <a:t>методист методического отдела МБУ ДО «ЦДО» г. Смоленска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667512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42" name="Picture 2" descr="Else - Page 2056 - Clip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085" y="2667001"/>
            <a:ext cx="5229013" cy="2941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6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81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Инновационные площадки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17125"/>
              </p:ext>
            </p:extLst>
          </p:nvPr>
        </p:nvGraphicFramePr>
        <p:xfrm>
          <a:off x="446314" y="1023258"/>
          <a:ext cx="11299372" cy="5674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03267">
                  <a:extLst>
                    <a:ext uri="{9D8B030D-6E8A-4147-A177-3AD203B41FA5}">
                      <a16:colId xmlns:a16="http://schemas.microsoft.com/office/drawing/2014/main" val="724376324"/>
                    </a:ext>
                  </a:extLst>
                </a:gridCol>
                <a:gridCol w="2896105">
                  <a:extLst>
                    <a:ext uri="{9D8B030D-6E8A-4147-A177-3AD203B41FA5}">
                      <a16:colId xmlns:a16="http://schemas.microsoft.com/office/drawing/2014/main" val="42566328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Название инновационной площадки, уровень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ОО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96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РИП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финансовой грамотности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«Лицей № 1 им. академика Б.Н. Петрова»</a:t>
                      </a: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2786470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Федеральная экспериментальная площадка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«Система Л.В.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Занкова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 научно-методологическая программа «Педагогики развития» в образовательных организациях России»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«СШ № 25»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15388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РИП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«Проектирование индивидуального образовательного маршрута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детей с ОВЗ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детей инвалидов в условиях инклюзивного образования»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«СШ № 25»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13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Информационно-библиотечный центр (ИБЦ) как важнейший элемент современной информационно-образовательной среды в системе образования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«СШ № 29»</a:t>
                      </a:r>
                    </a:p>
                    <a:p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483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РИП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«Преемственность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начального общего и основного общего образования как условие саморазвития и самоопределения школьников»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«СШ № 31»</a:t>
                      </a:r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535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РИП «</a:t>
                      </a:r>
                      <a:r>
                        <a:rPr lang="ru-RU" b="1" dirty="0" smtClean="0"/>
                        <a:t>Развитие общественных инициатив по формированию безопасной информационной среды в школе</a:t>
                      </a:r>
                      <a:r>
                        <a:rPr lang="ru-RU" dirty="0" smtClean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«СШ № 32»</a:t>
                      </a:r>
                      <a:endParaRPr lang="ru-RU" b="1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211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Научно-образовательная площадка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при МПГУ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«Современная школа – Центр социально-контекстного образования»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j-lt"/>
                        </a:rPr>
                        <a:t>МБОУ «СШ № 33»</a:t>
                      </a:r>
                    </a:p>
                    <a:p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927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Региональная пилотная площадка в рамках регионального проекта по повышению уровня </a:t>
                      </a:r>
                      <a:r>
                        <a:rPr lang="ru-RU" b="1" dirty="0" smtClean="0"/>
                        <a:t>финансовой грамотности </a:t>
                      </a:r>
                      <a:r>
                        <a:rPr lang="ru-RU" dirty="0" smtClean="0"/>
                        <a:t>обучающихся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МБОУ «СШ № 33»</a:t>
                      </a:r>
                    </a:p>
                    <a:p>
                      <a:endParaRPr lang="ru-RU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827385"/>
                  </a:ext>
                </a:extLst>
              </a:tr>
            </a:tbl>
          </a:graphicData>
        </a:graphic>
      </p:graphicFrame>
      <p:pic>
        <p:nvPicPr>
          <p:cNvPr id="6" name="Picture 2" descr="8 советов для достижения успех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040" y="280036"/>
            <a:ext cx="94488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2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Гранты по направлениям федерального проекта «Современная школа», внесенные в таблицу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6962570"/>
              </p:ext>
            </p:extLst>
          </p:nvPr>
        </p:nvGraphicFramePr>
        <p:xfrm>
          <a:off x="174171" y="1148583"/>
          <a:ext cx="11756572" cy="5577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343">
                  <a:extLst>
                    <a:ext uri="{9D8B030D-6E8A-4147-A177-3AD203B41FA5}">
                      <a16:colId xmlns:a16="http://schemas.microsoft.com/office/drawing/2014/main" val="155661418"/>
                    </a:ext>
                  </a:extLst>
                </a:gridCol>
                <a:gridCol w="1415143">
                  <a:extLst>
                    <a:ext uri="{9D8B030D-6E8A-4147-A177-3AD203B41FA5}">
                      <a16:colId xmlns:a16="http://schemas.microsoft.com/office/drawing/2014/main" val="20462830"/>
                    </a:ext>
                  </a:extLst>
                </a:gridCol>
                <a:gridCol w="8403772">
                  <a:extLst>
                    <a:ext uri="{9D8B030D-6E8A-4147-A177-3AD203B41FA5}">
                      <a16:colId xmlns:a16="http://schemas.microsoft.com/office/drawing/2014/main" val="4214596469"/>
                    </a:ext>
                  </a:extLst>
                </a:gridCol>
                <a:gridCol w="1589314">
                  <a:extLst>
                    <a:ext uri="{9D8B030D-6E8A-4147-A177-3AD203B41FA5}">
                      <a16:colId xmlns:a16="http://schemas.microsoft.com/office/drawing/2014/main" val="2081220710"/>
                    </a:ext>
                  </a:extLst>
                </a:gridCol>
              </a:tblGrid>
              <a:tr h="310103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Сроки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582937"/>
                  </a:ext>
                </a:extLst>
              </a:tr>
              <a:tr h="555834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МБОУ «СШ № 11»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внедрение современной 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безбарьерной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среды, отвечающей потребностям детей с РАС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2020-2022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239335"/>
                  </a:ext>
                </a:extLst>
              </a:tr>
              <a:tr h="555834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«СШ № 12»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На внедрение модели ценностно-смысловой среды в ОО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План. сроки: 2020-2021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24016"/>
                  </a:ext>
                </a:extLst>
              </a:tr>
              <a:tr h="55583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МБОУ «СШ № 16»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Содействие деятельности в сфере изучения и популяризации русского языка и литературы, поддержка литературного творчества и мотивация к чтению.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2019-2023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568135"/>
                  </a:ext>
                </a:extLst>
              </a:tr>
              <a:tr h="55583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«СШ № 34»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На внедрение целевой модели современная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2020-2022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544478"/>
                  </a:ext>
                </a:extLst>
              </a:tr>
              <a:tr h="555834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«СШ № 36»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Конкурс на предоставление грантов Президента Российской Федерации на развитие гражданского общества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01.07.2020 - </a:t>
                      </a:r>
                    </a:p>
                    <a:p>
                      <a:r>
                        <a:rPr lang="ru-RU" dirty="0" smtClean="0"/>
                        <a:t>31.08.2021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389765"/>
                  </a:ext>
                </a:extLst>
              </a:tr>
              <a:tr h="555834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«СШ № 37»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«Профильная школа-путь к успешному развитию личности»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(на создание условий для внедрения на уровне начального общего, основного общего и среднего общего образования новых методов обучения и воспитания, образовательных технологий, обеспечивающих освоение обучающимися основных и дополнительных общеобразовательных  программ цифрового, естественнонаучного, технического и гуманитарного профилей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2021-2023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00632"/>
                  </a:ext>
                </a:extLst>
              </a:tr>
            </a:tbl>
          </a:graphicData>
        </a:graphic>
      </p:graphicFrame>
      <p:pic>
        <p:nvPicPr>
          <p:cNvPr id="6" name="Picture 2" descr="8 советов для достижения успех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8" y="274320"/>
            <a:ext cx="1120142" cy="84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3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узел 14"/>
          <p:cNvSpPr/>
          <p:nvPr/>
        </p:nvSpPr>
        <p:spPr>
          <a:xfrm>
            <a:off x="3182270" y="1260033"/>
            <a:ext cx="6068693" cy="5705759"/>
          </a:xfrm>
          <a:prstGeom prst="flowChartConnector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4873" y="370843"/>
            <a:ext cx="10515600" cy="6989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Векторы развития образовательной организации в рамках федерального проекта «Современная школа»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25744" y="1180381"/>
            <a:ext cx="1961804" cy="814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Создание новых мест в ОО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316471" y="1276720"/>
            <a:ext cx="3089927" cy="10468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Обновление материально-технической базы ОО для профильного обучения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38233" y="1149399"/>
            <a:ext cx="2284835" cy="814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Оценка </a:t>
            </a:r>
            <a:r>
              <a:rPr lang="ru-RU" dirty="0">
                <a:solidFill>
                  <a:schemeClr val="tx1"/>
                </a:solidFill>
              </a:rPr>
              <a:t>результатов обучения по ЕСОКО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316471" y="5582921"/>
            <a:ext cx="2626822" cy="11385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Создание условий для обучения детей с ОВЗ,  детей-инвалидов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128182" y="3890108"/>
            <a:ext cx="2626822" cy="15123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Повышение квалификации педагогов по новым </a:t>
            </a:r>
            <a:r>
              <a:rPr lang="ru-RU" dirty="0" smtClean="0">
                <a:solidFill>
                  <a:schemeClr val="tx1"/>
                </a:solidFill>
              </a:rPr>
              <a:t>программам, на базе «</a:t>
            </a:r>
            <a:r>
              <a:rPr lang="ru-RU" dirty="0" err="1" smtClean="0">
                <a:solidFill>
                  <a:schemeClr val="tx1"/>
                </a:solidFill>
              </a:rPr>
              <a:t>Кванториумов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067686" y="2564580"/>
            <a:ext cx="2626822" cy="10844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Внедрение новых стандартов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39262" y="6001788"/>
            <a:ext cx="2626822" cy="8562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Обновление программ ООО и СОО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10159" y="5561169"/>
            <a:ext cx="3158975" cy="11150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Формирование ключевых навыков, компетенций, отвечающих </a:t>
            </a:r>
            <a:r>
              <a:rPr lang="ru-RU" dirty="0">
                <a:solidFill>
                  <a:schemeClr val="tx1"/>
                </a:solidFill>
              </a:rPr>
              <a:t>вызовам современности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5507" y="4279684"/>
            <a:ext cx="2626822" cy="11227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Обновление содержания предметной области «Технология»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2082" y="2588005"/>
            <a:ext cx="3130247" cy="15249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chemeClr val="tx1"/>
                </a:solidFill>
              </a:rPr>
              <a:t>Создание условий для освоения обучающимися отдельных предметов (модулей), основанных на принципах выбора ребенка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83430" y="1556722"/>
            <a:ext cx="2626822" cy="81464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 smtClean="0">
                <a:solidFill>
                  <a:schemeClr val="tx1"/>
                </a:solidFill>
              </a:rPr>
              <a:t>Применение </a:t>
            </a:r>
            <a:r>
              <a:rPr lang="ru-RU" dirty="0">
                <a:solidFill>
                  <a:schemeClr val="tx1"/>
                </a:solidFill>
              </a:rPr>
              <a:t>механизмов сетевой формы </a:t>
            </a:r>
            <a:r>
              <a:rPr lang="ru-RU" dirty="0" smtClean="0">
                <a:solidFill>
                  <a:schemeClr val="tx1"/>
                </a:solidFill>
              </a:rPr>
              <a:t>реализации ОП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9" name="Picture 2" descr="https://www.operator-goda.blog/19cca-5457-goncharova/wp-content/uploads/sites/111/2018/12/investici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06" y="224703"/>
            <a:ext cx="1207855" cy="1207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49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974" y="3853934"/>
            <a:ext cx="91518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72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6" name="Picture 4" descr="лидера - планов - команде - цель - диаграмма - Сток-фото iq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860" y="731519"/>
            <a:ext cx="6812280" cy="329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Блок-схема: узел 14"/>
          <p:cNvSpPr/>
          <p:nvPr/>
        </p:nvSpPr>
        <p:spPr>
          <a:xfrm>
            <a:off x="3233798" y="1465912"/>
            <a:ext cx="5294105" cy="4899794"/>
          </a:xfrm>
          <a:prstGeom prst="flowChartConnector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752" y="354338"/>
            <a:ext cx="10515600" cy="6989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Векторы развития образовательной организации в рамках федерального проекта «Современная школа»</a:t>
            </a:r>
            <a:endParaRPr lang="ru-RU" sz="2800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652439" y="5810544"/>
            <a:ext cx="1616220" cy="8146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07904" y="1246910"/>
            <a:ext cx="1769509" cy="90051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47251" y="1294020"/>
            <a:ext cx="1699020" cy="9023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266594" y="5014324"/>
            <a:ext cx="1841682" cy="8779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>
                <a:solidFill>
                  <a:srgbClr val="C00000"/>
                </a:solidFill>
              </a:rPr>
              <a:t>?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27903" y="3751717"/>
            <a:ext cx="1794102" cy="93069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>
                <a:solidFill>
                  <a:srgbClr val="C00000"/>
                </a:solidFill>
              </a:rPr>
              <a:t>?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406696" y="2363731"/>
            <a:ext cx="1941434" cy="9956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8229" y="5014324"/>
            <a:ext cx="1739001" cy="8779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39696" y="3776386"/>
            <a:ext cx="1815111" cy="8746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89940" y="2533542"/>
            <a:ext cx="1815111" cy="8746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 smtClean="0">
                <a:solidFill>
                  <a:srgbClr val="C00000"/>
                </a:solidFill>
              </a:rPr>
              <a:t>?</a:t>
            </a:r>
            <a:endParaRPr lang="ru-RU" sz="4400" dirty="0">
              <a:solidFill>
                <a:srgbClr val="C0000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27747" y="5862143"/>
            <a:ext cx="1616220" cy="8146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4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Picture 2" descr="https://www.operator-goda.blog/19cca-5457-goncharova/wp-content/uploads/sites/111/2018/12/investici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17" y="182880"/>
            <a:ext cx="1514285" cy="151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65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9772520"/>
              </p:ext>
            </p:extLst>
          </p:nvPr>
        </p:nvGraphicFramePr>
        <p:xfrm>
          <a:off x="379614" y="2819345"/>
          <a:ext cx="11374583" cy="272148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95800">
                  <a:extLst>
                    <a:ext uri="{9D8B030D-6E8A-4147-A177-3AD203B41FA5}">
                      <a16:colId xmlns:a16="http://schemas.microsoft.com/office/drawing/2014/main" val="2342733751"/>
                    </a:ext>
                  </a:extLst>
                </a:gridCol>
                <a:gridCol w="1734918">
                  <a:extLst>
                    <a:ext uri="{9D8B030D-6E8A-4147-A177-3AD203B41FA5}">
                      <a16:colId xmlns:a16="http://schemas.microsoft.com/office/drawing/2014/main" val="4067147161"/>
                    </a:ext>
                  </a:extLst>
                </a:gridCol>
                <a:gridCol w="1825087">
                  <a:extLst>
                    <a:ext uri="{9D8B030D-6E8A-4147-A177-3AD203B41FA5}">
                      <a16:colId xmlns:a16="http://schemas.microsoft.com/office/drawing/2014/main" val="892277013"/>
                    </a:ext>
                  </a:extLst>
                </a:gridCol>
                <a:gridCol w="1788438">
                  <a:extLst>
                    <a:ext uri="{9D8B030D-6E8A-4147-A177-3AD203B41FA5}">
                      <a16:colId xmlns:a16="http://schemas.microsoft.com/office/drawing/2014/main" val="599460594"/>
                    </a:ext>
                  </a:extLst>
                </a:gridCol>
                <a:gridCol w="1147300">
                  <a:extLst>
                    <a:ext uri="{9D8B030D-6E8A-4147-A177-3AD203B41FA5}">
                      <a16:colId xmlns:a16="http://schemas.microsoft.com/office/drawing/2014/main" val="348173687"/>
                    </a:ext>
                  </a:extLst>
                </a:gridCol>
                <a:gridCol w="1130428">
                  <a:extLst>
                    <a:ext uri="{9D8B030D-6E8A-4147-A177-3AD203B41FA5}">
                      <a16:colId xmlns:a16="http://schemas.microsoft.com/office/drawing/2014/main" val="17081927"/>
                    </a:ext>
                  </a:extLst>
                </a:gridCol>
                <a:gridCol w="1173256">
                  <a:extLst>
                    <a:ext uri="{9D8B030D-6E8A-4147-A177-3AD203B41FA5}">
                      <a16:colId xmlns:a16="http://schemas.microsoft.com/office/drawing/2014/main" val="2865693776"/>
                    </a:ext>
                  </a:extLst>
                </a:gridCol>
                <a:gridCol w="869610">
                  <a:extLst>
                    <a:ext uri="{9D8B030D-6E8A-4147-A177-3AD203B41FA5}">
                      <a16:colId xmlns:a16="http://schemas.microsoft.com/office/drawing/2014/main" val="2943493311"/>
                    </a:ext>
                  </a:extLst>
                </a:gridCol>
                <a:gridCol w="909746">
                  <a:extLst>
                    <a:ext uri="{9D8B030D-6E8A-4147-A177-3AD203B41FA5}">
                      <a16:colId xmlns:a16="http://schemas.microsoft.com/office/drawing/2014/main" val="1284888262"/>
                    </a:ext>
                  </a:extLst>
                </a:gridCol>
              </a:tblGrid>
              <a:tr h="82867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Методическая тема ОО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Инновационные проекты и подпрограммы Программы развития ОО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(сроки реализации)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Инновационная площадка (название, уровень, руководитель)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Участие в грантах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 конкурсах национального проекта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«Образование»*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0981432"/>
                  </a:ext>
                </a:extLst>
              </a:tr>
              <a:tr h="426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Название проекта*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Название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гранта (конкурса…)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Сроки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реализации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Ответственные лица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(ФИО, должность)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Телефон,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e-</a:t>
                      </a:r>
                      <a:r>
                        <a:rPr lang="ru-RU" sz="1800" dirty="0" err="1">
                          <a:effectLst/>
                        </a:rPr>
                        <a:t>mail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8190406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96289" y="859416"/>
            <a:ext cx="109579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ea typeface="Calibri" panose="020F0502020204030204" pitchFamily="34" charset="0"/>
                <a:cs typeface="Times New Roman" panose="02020603050405020304" pitchFamily="18" charset="0"/>
              </a:rPr>
              <a:t>ИНФОРМАЦИОННАЯ КАРТА ПЛАНИРОВАНИЯ МЕРОПРИЯТИЙ В КОНТЕКСТЕ РЕАЛИЗАЦИИ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НАЦИОНАЛЬНОГО ПРОЕКТА «ОБРАЗОВАНИЕ»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на 2019-2023 годы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 descr="8 советов для достижения успех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58" y="445339"/>
            <a:ext cx="1242062" cy="93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378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819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Отчет по ОО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3749668"/>
              </p:ext>
            </p:extLst>
          </p:nvPr>
        </p:nvGraphicFramePr>
        <p:xfrm>
          <a:off x="293024" y="813319"/>
          <a:ext cx="11605952" cy="55265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64329">
                  <a:extLst>
                    <a:ext uri="{9D8B030D-6E8A-4147-A177-3AD203B41FA5}">
                      <a16:colId xmlns:a16="http://schemas.microsoft.com/office/drawing/2014/main" val="2749726611"/>
                    </a:ext>
                  </a:extLst>
                </a:gridCol>
                <a:gridCol w="980902">
                  <a:extLst>
                    <a:ext uri="{9D8B030D-6E8A-4147-A177-3AD203B41FA5}">
                      <a16:colId xmlns:a16="http://schemas.microsoft.com/office/drawing/2014/main" val="2113278316"/>
                    </a:ext>
                  </a:extLst>
                </a:gridCol>
                <a:gridCol w="1163781">
                  <a:extLst>
                    <a:ext uri="{9D8B030D-6E8A-4147-A177-3AD203B41FA5}">
                      <a16:colId xmlns:a16="http://schemas.microsoft.com/office/drawing/2014/main" val="419384332"/>
                    </a:ext>
                  </a:extLst>
                </a:gridCol>
                <a:gridCol w="5996940">
                  <a:extLst>
                    <a:ext uri="{9D8B030D-6E8A-4147-A177-3AD203B41FA5}">
                      <a16:colId xmlns:a16="http://schemas.microsoft.com/office/drawing/2014/main" val="2619663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Кол-во ОО</a:t>
                      </a:r>
                      <a:endParaRPr lang="ru-RU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Кол-во, в %</a:t>
                      </a:r>
                      <a:endParaRPr lang="ru-RU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МБОУ «СШ №_»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47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Выполнили</a:t>
                      </a:r>
                      <a:r>
                        <a:rPr lang="ru-RU" b="1" baseline="0" dirty="0" smtClean="0"/>
                        <a:t> </a:t>
                      </a:r>
                      <a:r>
                        <a:rPr lang="ru-RU" b="1" dirty="0" smtClean="0"/>
                        <a:t>задание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100%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827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указали ответственных и контакты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18,6%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597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Не указали методическую тему школы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4,7%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10,11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591357"/>
                  </a:ext>
                </a:extLst>
              </a:tr>
              <a:tr h="92404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Обозначили участие в грантах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по направлениям федерального проекта «Современная школа»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13,6%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11,12,16, 34,36,37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7651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Инновационные образовательные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площадки в рамках проекта «Современная школа»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ru-RU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18,6%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Л1- Финансовая грамотность 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25- Система </a:t>
                      </a:r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Занкова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, ИОМ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29- ИБЦ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31- РИП Преемственность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32- Развитие общественных инициатив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33- Школа- Центр социально-контекстного образования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35- Финансовая грамотность</a:t>
                      </a:r>
                    </a:p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Апробации: 3, 25,35,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ОО по </a:t>
                      </a:r>
                      <a:r>
                        <a:rPr lang="ru-RU" b="1" baseline="0" dirty="0" err="1" smtClean="0">
                          <a:solidFill>
                            <a:schemeClr val="tx1"/>
                          </a:solidFill>
                        </a:rPr>
                        <a:t>Яндекс.Учебнику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7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8747"/>
            <a:ext cx="10515600" cy="89840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75000"/>
                  </a:schemeClr>
                </a:solidFill>
              </a:rPr>
              <a:t>В отчетах образовательных организаций выявлено:</a:t>
            </a:r>
            <a:endParaRPr lang="ru-RU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642363"/>
              </p:ext>
            </p:extLst>
          </p:nvPr>
        </p:nvGraphicFramePr>
        <p:xfrm>
          <a:off x="777684" y="1288530"/>
          <a:ext cx="10636631" cy="43197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10609">
                  <a:extLst>
                    <a:ext uri="{9D8B030D-6E8A-4147-A177-3AD203B41FA5}">
                      <a16:colId xmlns:a16="http://schemas.microsoft.com/office/drawing/2014/main" val="2749726611"/>
                    </a:ext>
                  </a:extLst>
                </a:gridCol>
                <a:gridCol w="2318393">
                  <a:extLst>
                    <a:ext uri="{9D8B030D-6E8A-4147-A177-3AD203B41FA5}">
                      <a16:colId xmlns:a16="http://schemas.microsoft.com/office/drawing/2014/main" val="2113278316"/>
                    </a:ext>
                  </a:extLst>
                </a:gridCol>
                <a:gridCol w="2107629">
                  <a:extLst>
                    <a:ext uri="{9D8B030D-6E8A-4147-A177-3AD203B41FA5}">
                      <a16:colId xmlns:a16="http://schemas.microsoft.com/office/drawing/2014/main" val="419384332"/>
                    </a:ext>
                  </a:extLst>
                </a:gridCol>
              </a:tblGrid>
              <a:tr h="95436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Кол-во ОО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Кол-во, в %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447958"/>
                  </a:ext>
                </a:extLst>
              </a:tr>
              <a:tr h="95436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Прослеживается система работы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32,6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827327"/>
                  </a:ext>
                </a:extLst>
              </a:tr>
              <a:tr h="95436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Система прослеживается слабо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48,8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597337"/>
                  </a:ext>
                </a:extLst>
              </a:tr>
              <a:tr h="523363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Нет системы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18,6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6591357"/>
                  </a:ext>
                </a:extLst>
              </a:tr>
              <a:tr h="93332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Всего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43</a:t>
                      </a:r>
                      <a:endParaRPr lang="ru-RU" sz="2800" b="1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2" descr="8 советов для достижения успех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8" y="182880"/>
            <a:ext cx="1242062" cy="93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9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Цель </a:t>
            </a:r>
            <a:r>
              <a:rPr lang="ru-RU" dirty="0" smtClean="0"/>
              <a:t>федерального проекта </a:t>
            </a:r>
            <a:br>
              <a:rPr lang="ru-RU" dirty="0" smtClean="0"/>
            </a:br>
            <a:r>
              <a:rPr lang="ru-RU" dirty="0" smtClean="0"/>
              <a:t>«Современная школа»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291" y="1779130"/>
            <a:ext cx="6692685" cy="48807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внедрение </a:t>
            </a:r>
            <a:r>
              <a:rPr lang="ru-RU" dirty="0"/>
              <a:t>к 2024 во всех образовательных организациях на уровнях основного общего и </a:t>
            </a:r>
            <a:r>
              <a:rPr lang="ru-RU" dirty="0" smtClean="0"/>
              <a:t>среднего общего образования </a:t>
            </a:r>
            <a:r>
              <a:rPr lang="ru-RU" dirty="0">
                <a:solidFill>
                  <a:srgbClr val="C00000"/>
                </a:solidFill>
              </a:rPr>
              <a:t>новых методов обучения и воспитания,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образовательных технологий,</a:t>
            </a:r>
            <a:r>
              <a:rPr lang="ru-RU" dirty="0"/>
              <a:t> </a:t>
            </a:r>
            <a:r>
              <a:rPr lang="ru-RU" u="sng" dirty="0"/>
              <a:t>обеспечивающих</a:t>
            </a:r>
            <a:r>
              <a:rPr lang="ru-RU" dirty="0"/>
              <a:t> </a:t>
            </a:r>
            <a:r>
              <a:rPr lang="ru-RU" u="sng" dirty="0" smtClean="0"/>
              <a:t>освоение</a:t>
            </a:r>
            <a:r>
              <a:rPr lang="ru-RU" dirty="0" smtClean="0"/>
              <a:t> обучающимися </a:t>
            </a:r>
            <a:r>
              <a:rPr lang="ru-RU" u="sng" dirty="0"/>
              <a:t>базовых навыков и умений</a:t>
            </a:r>
            <a:r>
              <a:rPr lang="ru-RU" dirty="0"/>
              <a:t>, </a:t>
            </a:r>
            <a:r>
              <a:rPr lang="ru-RU" u="sng" dirty="0"/>
              <a:t>повышение их мотивации</a:t>
            </a:r>
            <a:r>
              <a:rPr lang="ru-RU" dirty="0"/>
              <a:t> </a:t>
            </a:r>
            <a:r>
              <a:rPr lang="ru-RU" u="sng" dirty="0"/>
              <a:t>к обучению </a:t>
            </a:r>
            <a:r>
              <a:rPr lang="ru-RU" dirty="0"/>
              <a:t>и вовлеченности в образовательный </a:t>
            </a:r>
            <a:r>
              <a:rPr lang="ru-RU" dirty="0" smtClean="0"/>
              <a:t>процесс, </a:t>
            </a:r>
            <a:r>
              <a:rPr lang="ru-RU" dirty="0"/>
              <a:t>также </a:t>
            </a:r>
            <a:r>
              <a:rPr lang="ru-RU" u="sng" dirty="0"/>
              <a:t>обновление содержания и совершенствование методов обучения </a:t>
            </a:r>
            <a:r>
              <a:rPr lang="ru-RU" dirty="0"/>
              <a:t>предметной области «Технология».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https://avatars.mds.yandex.net/get-zen_doc/61795/pub_5cab0ac0d1ee8800af64e483_5cab0b3e028a6700afd934ac/scale_120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19" t="5246" r="8196" b="9246"/>
          <a:stretch/>
        </p:blipFill>
        <p:spPr bwMode="auto">
          <a:xfrm>
            <a:off x="7284719" y="2209800"/>
            <a:ext cx="4664937" cy="307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341471"/>
            <a:ext cx="10515600" cy="93117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Методические темы ОО и направления деятельности в рамках реализации федерального проекта «Современная школа»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36281"/>
              </p:ext>
            </p:extLst>
          </p:nvPr>
        </p:nvGraphicFramePr>
        <p:xfrm>
          <a:off x="360018" y="1272644"/>
          <a:ext cx="11471964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57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4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54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4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379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Ключевые</a:t>
                      </a:r>
                      <a:r>
                        <a:rPr lang="ru-RU" b="1" baseline="0" dirty="0" smtClean="0"/>
                        <a:t> идеи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ОО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Кол-во ОО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Доля</a:t>
                      </a:r>
                      <a:r>
                        <a:rPr lang="ru-RU" b="1" baseline="0" dirty="0" smtClean="0"/>
                        <a:t> ОО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dirty="0" smtClean="0"/>
                        <a:t>Качество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 Г4,6,7, Г1,17, 18,19, Л1,24, 25, 26, 27,29,33,35,37,38,39,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В1,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46,5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современных подходов к организации образовательного процесса, новых методов и технологий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15,16,18, 22,25,28,29,33,34,37,38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25,6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dirty="0" smtClean="0"/>
                        <a:t>Психолого-педагогическое сопровождение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29,33,36,17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Профессиональный рост учителя, повышение  уровня профессиональной компетентности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ru-RU" dirty="0" smtClean="0"/>
                        <a:t>2,3,Г1,6,7,Г4,5,Г1,12,13,14,15,17,18,23,24,25,30,31,32,33,35,36,37,38,39,В1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62,8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Педагогическое сопровождение детей с ОВЗ, инвалидов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6,10,11,18,23,25,37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dirty="0" smtClean="0"/>
                        <a:t>Современная информационно-образовательная среда</a:t>
                      </a:r>
                      <a:r>
                        <a:rPr lang="ru-RU" baseline="0" dirty="0" smtClean="0"/>
                        <a:t> 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3,Г1, 5,12,14, 15, 19,17, Л1,21, 22,23,24,26, 28,31,32, 33,34,35,36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46,5</a:t>
                      </a:r>
                      <a:endParaRPr lang="ru-RU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Функциональная грамотность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 Л1, 33,35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Профильное обучение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27,33,37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855525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Повышение мотивации к обучению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22,33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27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41325"/>
            <a:ext cx="10515600" cy="87947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Условия реализации задач в методической теме ОО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148719"/>
              </p:ext>
            </p:extLst>
          </p:nvPr>
        </p:nvGraphicFramePr>
        <p:xfrm>
          <a:off x="495852" y="1579245"/>
          <a:ext cx="11200296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194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0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379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Условия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ОО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726219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</a:t>
                      </a:r>
                      <a:r>
                        <a:rPr lang="ru-RU" sz="2400" dirty="0" smtClean="0"/>
                        <a:t>условиях Нацпроекта «Образование»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3, 15, 22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</a:t>
                      </a:r>
                      <a:r>
                        <a:rPr lang="ru-RU" sz="2400" dirty="0" smtClean="0"/>
                        <a:t>условиях ФГОС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2, Г4, 6, 7, 8, 9, 13, 16, 17, 18,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dirty="0" smtClean="0"/>
                        <a:t>Л1, 23, 25, 26, 27, 28, 29,35,36, В1, В2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01854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sz="2400" baseline="0" dirty="0" smtClean="0"/>
                        <a:t>в </a:t>
                      </a:r>
                      <a:r>
                        <a:rPr lang="ru-RU" sz="2400" baseline="0" dirty="0" smtClean="0"/>
                        <a:t>условиях </a:t>
                      </a:r>
                      <a:r>
                        <a:rPr lang="ru-RU" sz="2400" dirty="0" smtClean="0"/>
                        <a:t>стандартизации образования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Г4, 14, 30, 31, 34,37,39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</a:t>
                      </a:r>
                      <a:r>
                        <a:rPr lang="ru-RU" sz="2400" dirty="0" smtClean="0"/>
                        <a:t>условиях становления Школы-Центра  социально-контекстного образования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33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соответствии с ФГОС в условиях единого образовательного и информационно-развивающего пространства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990257"/>
                  </a:ext>
                </a:extLst>
              </a:tr>
              <a:tr h="3037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 условиях формирования безопасной информационной среды</a:t>
                      </a:r>
                      <a:r>
                        <a:rPr lang="ru-RU" sz="2400" baseline="0" dirty="0" smtClean="0"/>
                        <a:t> в школе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32</a:t>
                      </a:r>
                      <a:endParaRPr lang="ru-RU" sz="24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2" descr="8 советов для достижения успех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18" y="304800"/>
            <a:ext cx="1242062" cy="93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12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317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Примеры методических тем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1828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095045"/>
              </p:ext>
            </p:extLst>
          </p:nvPr>
        </p:nvGraphicFramePr>
        <p:xfrm>
          <a:off x="469207" y="1308303"/>
          <a:ext cx="11334865" cy="503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72073">
                  <a:extLst>
                    <a:ext uri="{9D8B030D-6E8A-4147-A177-3AD203B41FA5}">
                      <a16:colId xmlns:a16="http://schemas.microsoft.com/office/drawing/2014/main" val="2571060821"/>
                    </a:ext>
                  </a:extLst>
                </a:gridCol>
                <a:gridCol w="1562792">
                  <a:extLst>
                    <a:ext uri="{9D8B030D-6E8A-4147-A177-3AD203B41FA5}">
                      <a16:colId xmlns:a16="http://schemas.microsoft.com/office/drawing/2014/main" val="27847711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5577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эффективности образовательного процесса через применение современных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подходов к организации образовательной деятельности, непрерывное совершенствование профессионального уровня и педагогического мастерства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«СШ №5», 15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3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Внедрение методов  обучения и воспитания</a:t>
                      </a:r>
                      <a:r>
                        <a:rPr lang="ru-RU" dirty="0" smtClean="0"/>
                        <a:t>, обеспечивающих освоение обучающимися базовых навыков и умений, </a:t>
                      </a:r>
                      <a:r>
                        <a:rPr lang="ru-RU" b="1" dirty="0" smtClean="0"/>
                        <a:t>повышение их мотивации </a:t>
                      </a:r>
                      <a:r>
                        <a:rPr lang="ru-RU" dirty="0" smtClean="0"/>
                        <a:t>к обучению и вовлеченности в образовательный процесс.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«СШ №22»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534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Совершенствование единого образовательного пространства школы, ориентированного на самореализацию всех участников образовательного процесса в соответствии с требованиями ФГОС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«СШ №23»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244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Повышение качества образования </a:t>
                      </a:r>
                      <a:r>
                        <a:rPr lang="ru-RU" dirty="0" smtClean="0"/>
                        <a:t>обучающихся в соответствии с ФГОС в условиях единого образовательного и информационно-развивающего пространства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«СШ №29»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777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Повышение качества оказания образовательных услуг и развитие личностного потенциала в условиях перехода на новые образовательные стандарты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«СШ №25»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1898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и развитие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функциональной грамотности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субъектов образовательного процесса в условиях становления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Школы – Центра социально-контекстного образования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МБОУ «СШ №33»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181055"/>
                  </a:ext>
                </a:extLst>
              </a:tr>
            </a:tbl>
          </a:graphicData>
        </a:graphic>
      </p:graphicFrame>
      <p:pic>
        <p:nvPicPr>
          <p:cNvPr id="6" name="Picture 2" descr="8 советов для достижения успех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218" y="350520"/>
            <a:ext cx="1242062" cy="93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10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1125</Words>
  <Application>Microsoft Office PowerPoint</Application>
  <PresentationFormat>Широкоэкранный</PresentationFormat>
  <Paragraphs>212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Методический совет   Об участии муниципальных образовательных организаций в реализации федерального проекта «Современная школа»</vt:lpstr>
      <vt:lpstr>Векторы развития образовательной организации в рамках федерального проекта «Современная школа»</vt:lpstr>
      <vt:lpstr>Презентация PowerPoint</vt:lpstr>
      <vt:lpstr>Отчет по ОО</vt:lpstr>
      <vt:lpstr>В отчетах образовательных организаций выявлено:</vt:lpstr>
      <vt:lpstr>Цель федерального проекта  «Современная школа»</vt:lpstr>
      <vt:lpstr>Методические темы ОО и направления деятельности в рамках реализации федерального проекта «Современная школа»</vt:lpstr>
      <vt:lpstr>Условия реализации задач в методической теме ОО</vt:lpstr>
      <vt:lpstr>Примеры методических тем</vt:lpstr>
      <vt:lpstr>Инновационные площадки</vt:lpstr>
      <vt:lpstr>Гранты по направлениям федерального проекта «Современная школа», внесенные в таблицу</vt:lpstr>
      <vt:lpstr>Векторы развития образовательной организации в рамках федерального проекта «Современная школа»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совет по теме "Об участии муниципальных образовательных организаций в реализации регионального проекта «Современная школа»</dc:title>
  <dc:creator>Пользователь</dc:creator>
  <cp:lastModifiedBy>Пользователь</cp:lastModifiedBy>
  <cp:revision>141</cp:revision>
  <dcterms:created xsi:type="dcterms:W3CDTF">2019-11-06T11:25:33Z</dcterms:created>
  <dcterms:modified xsi:type="dcterms:W3CDTF">2019-11-13T08:41:11Z</dcterms:modified>
</cp:coreProperties>
</file>