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8" r:id="rId4"/>
    <p:sldId id="262" r:id="rId5"/>
    <p:sldId id="261" r:id="rId6"/>
    <p:sldId id="264" r:id="rId7"/>
    <p:sldId id="263" r:id="rId8"/>
    <p:sldId id="257" r:id="rId9"/>
  </p:sldIdLst>
  <p:sldSz cx="9144000" cy="6858000" type="screen4x3"/>
  <p:notesSz cx="67960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5AF51-FDB5-496E-BAFA-E272C5DFAB4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9" y="4716661"/>
            <a:ext cx="543687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4971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544" y="9431599"/>
            <a:ext cx="2944971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A6B61-38E7-486A-AACF-8D4E4E5BD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7AA7A5-A1E4-4169-92F2-95F4ACCDE81F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21088"/>
            <a:ext cx="7772400" cy="1470025"/>
          </a:xfrm>
        </p:spPr>
        <p:txBody>
          <a:bodyPr/>
          <a:lstStyle/>
          <a:p>
            <a:r>
              <a:rPr lang="ru-RU" dirty="0" smtClean="0"/>
              <a:t>Федеральный проект</a:t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«Современная школа»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firo.ranepa.ru/files/images/resized/a389725f170f58f4c23533943e3c6060/rakov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984776" cy="3943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lazov-gov.ru/img/1325892186/13258921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704856" cy="648072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5192165">
            <a:off x="2900645" y="1385145"/>
            <a:ext cx="529183" cy="46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Цель </a:t>
            </a:r>
            <a:r>
              <a:rPr lang="ru-RU" dirty="0" smtClean="0"/>
              <a:t>федерального проекта </a:t>
            </a:r>
            <a:br>
              <a:rPr lang="ru-RU" dirty="0" smtClean="0"/>
            </a:br>
            <a:r>
              <a:rPr lang="ru-RU" dirty="0" smtClean="0"/>
              <a:t>«Современная школа»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18" y="1779130"/>
            <a:ext cx="8481254" cy="488075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Внедрение </a:t>
            </a:r>
            <a:r>
              <a:rPr lang="ru-RU" dirty="0"/>
              <a:t>к 2024 во всех образовательных организациях на уровнях основного общего и </a:t>
            </a:r>
            <a:r>
              <a:rPr lang="ru-RU" dirty="0" smtClean="0"/>
              <a:t>среднего общего образования </a:t>
            </a:r>
            <a:r>
              <a:rPr lang="ru-RU" dirty="0">
                <a:solidFill>
                  <a:srgbClr val="C00000"/>
                </a:solidFill>
              </a:rPr>
              <a:t>новых методов обучения и воспитания,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образовательных технологий,</a:t>
            </a:r>
            <a:r>
              <a:rPr lang="ru-RU" dirty="0"/>
              <a:t> </a:t>
            </a:r>
            <a:r>
              <a:rPr lang="ru-RU" u="sng" dirty="0"/>
              <a:t>обеспечивающих</a:t>
            </a:r>
            <a:r>
              <a:rPr lang="ru-RU" dirty="0"/>
              <a:t> </a:t>
            </a:r>
            <a:r>
              <a:rPr lang="ru-RU" u="sng" dirty="0" smtClean="0"/>
              <a:t>освоение</a:t>
            </a:r>
            <a:r>
              <a:rPr lang="ru-RU" dirty="0" smtClean="0"/>
              <a:t> обучающимися </a:t>
            </a:r>
            <a:r>
              <a:rPr lang="ru-RU" u="sng" dirty="0"/>
              <a:t>базовых навыков и умений</a:t>
            </a:r>
            <a:r>
              <a:rPr lang="ru-RU" dirty="0"/>
              <a:t>, </a:t>
            </a:r>
            <a:r>
              <a:rPr lang="ru-RU" u="sng" dirty="0"/>
              <a:t>повышение их мотивации</a:t>
            </a:r>
            <a:r>
              <a:rPr lang="ru-RU" dirty="0"/>
              <a:t> </a:t>
            </a:r>
            <a:r>
              <a:rPr lang="ru-RU" u="sng" dirty="0"/>
              <a:t>к обучению </a:t>
            </a:r>
            <a:r>
              <a:rPr lang="ru-RU" dirty="0"/>
              <a:t>и вовлеченности в образовательный </a:t>
            </a:r>
            <a:r>
              <a:rPr lang="ru-RU" dirty="0" smtClean="0"/>
              <a:t>процесс, </a:t>
            </a:r>
            <a:r>
              <a:rPr lang="ru-RU" dirty="0"/>
              <a:t>также обновление содержания и совершенствование методов обучения предметной области «Технология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6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780212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образование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Навыки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XXI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Базовые навыки         Компетенции        Личностные качества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учащиеся применяют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Как учащиеся решают       Как учащиеся справляются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базовые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навыки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более сложные          с изменениями окружающей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решении повседневных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задачи                                              среды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задач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79512" y="3429000"/>
            <a:ext cx="2952750" cy="290921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Навыки чтения и письма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Математическая грамотность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Естественнонаучная грамотность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ИКТ-компетентность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Финансовая грамотность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prstClr val="black"/>
                </a:solidFill>
              </a:rPr>
              <a:t>Культурная и гражданская грамотность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47864" y="3501008"/>
            <a:ext cx="2601913" cy="2818482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7. Критическое мышление, решение задач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8. Креативность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9. Умение общаться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10.Умение работать в команде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28184" y="3573016"/>
            <a:ext cx="2592387" cy="281803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11. Любознательность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12. Инициативность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13. Настойчивость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14. Способность адаптироваться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15. Лидерские качества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dirty="0">
                <a:solidFill>
                  <a:prstClr val="black"/>
                </a:solidFill>
              </a:rPr>
              <a:t>16. Социальная и культурная грамотность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47925" y="1304925"/>
            <a:ext cx="13684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52938" y="1192213"/>
            <a:ext cx="0" cy="43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6825" y="1230313"/>
            <a:ext cx="12239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ru-RU" sz="2400" b="1" dirty="0" smtClean="0"/>
              <a:t>Изучать предметную область «Технология» на базе  организаций, имеющих </a:t>
            </a:r>
            <a:r>
              <a:rPr lang="ru-RU" sz="2400" b="1" dirty="0" err="1" smtClean="0"/>
              <a:t>высокооснащенные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ученико-места</a:t>
            </a:r>
            <a:r>
              <a:rPr lang="ru-RU" sz="2400" b="1" dirty="0" smtClean="0"/>
              <a:t>, в т.ч детских технопарков «</a:t>
            </a:r>
            <a:r>
              <a:rPr lang="ru-RU" sz="2400" b="1" dirty="0" err="1" smtClean="0"/>
              <a:t>Кванториум</a:t>
            </a:r>
            <a:r>
              <a:rPr lang="ru-RU" sz="2400" b="1" dirty="0" smtClean="0"/>
              <a:t>»</a:t>
            </a:r>
          </a:p>
          <a:p>
            <a:pPr marL="457200" indent="-457200"/>
            <a:r>
              <a:rPr lang="ru-RU" sz="2400" b="1" dirty="0" smtClean="0"/>
              <a:t>Осуществлять образовательную деятельность по адаптированным общеобразовательным программам</a:t>
            </a:r>
          </a:p>
          <a:p>
            <a:pPr marL="457200" indent="-457200"/>
            <a:r>
              <a:rPr lang="ru-RU" sz="2400" b="1" dirty="0" smtClean="0"/>
              <a:t>Реализовать  программы цифрового и гуманитарного профилей</a:t>
            </a:r>
          </a:p>
          <a:p>
            <a:pPr marL="457200" indent="-457200"/>
            <a:r>
              <a:rPr lang="ru-RU" sz="2400" b="1" dirty="0" smtClean="0"/>
              <a:t>Используя методологию наставничества обучающихся ОО, внедрять различные формы сопровождения и наставничества</a:t>
            </a:r>
          </a:p>
          <a:p>
            <a:pPr marL="457200" indent="-457200"/>
            <a:r>
              <a:rPr lang="ru-RU" sz="2400" b="1" dirty="0" smtClean="0"/>
              <a:t>Сформировать целевую модель функционирования психологических служб в   ОО</a:t>
            </a:r>
          </a:p>
          <a:p>
            <a:pPr marL="457200" indent="-457200"/>
            <a:r>
              <a:rPr lang="ru-RU" sz="2400" b="1" dirty="0" smtClean="0"/>
              <a:t>Оценивать качество общего образования  на основе практики международных исследований качества подготовки обучающихся</a:t>
            </a:r>
          </a:p>
          <a:p>
            <a:pPr marL="457200" indent="-457200">
              <a:buNone/>
            </a:pPr>
            <a:r>
              <a:rPr lang="ru-RU" sz="2400" b="1" dirty="0" smtClean="0"/>
              <a:t> </a:t>
            </a:r>
          </a:p>
          <a:p>
            <a:pPr marL="457200" indent="-457200"/>
            <a:endParaRPr lang="ru-RU" sz="2000" b="1" dirty="0" smtClean="0"/>
          </a:p>
          <a:p>
            <a:pPr marL="457200" indent="-457200"/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74168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Поставленные задачи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400" b="1" dirty="0" smtClean="0"/>
              <a:t>Обновлять образовательные программы  в условиях вовлечения общественно-деловых объединений</a:t>
            </a:r>
          </a:p>
          <a:p>
            <a:pPr marL="457200" indent="-457200"/>
            <a:r>
              <a:rPr lang="ru-RU" sz="2400" b="1" dirty="0" smtClean="0"/>
              <a:t>Обновлять материально-техническую  базу ОО</a:t>
            </a:r>
          </a:p>
          <a:p>
            <a:pPr marL="457200" indent="-457200"/>
            <a:r>
              <a:rPr lang="ru-RU" sz="2400" b="1" dirty="0" smtClean="0"/>
              <a:t>Обновлять и внедрять ФГОС (в части формирования базовых знаний, умений и навыков, «гибких компетенций»)</a:t>
            </a:r>
          </a:p>
          <a:p>
            <a:pPr marL="457200" indent="-457200"/>
            <a:r>
              <a:rPr lang="ru-RU" sz="2400" b="1" dirty="0" smtClean="0"/>
              <a:t>Ликвидировать третью смену в обучении</a:t>
            </a:r>
          </a:p>
          <a:p>
            <a:pPr marL="457200" indent="-457200"/>
            <a:r>
              <a:rPr lang="ru-RU" sz="2400" b="1" dirty="0" smtClean="0"/>
              <a:t>Внедрить  обновленные примерные основные образовательные программы, разработанные в рамках федерального проекта (до 31.12. 2022 г.)</a:t>
            </a:r>
          </a:p>
          <a:p>
            <a:pPr marL="457200" indent="-457200"/>
            <a:r>
              <a:rPr lang="ru-RU" sz="2400" b="1" dirty="0" smtClean="0"/>
              <a:t>Реализовать программы НО,  ОО, СО  образования  в сетевой форме</a:t>
            </a:r>
          </a:p>
          <a:p>
            <a:pPr marL="457200" indent="-457200"/>
            <a:r>
              <a:rPr lang="ru-RU" sz="2400" b="1" dirty="0" smtClean="0"/>
              <a:t>Построить и ввести в эксплуатацию  новые  здания школ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74168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Поставленные задачи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476672"/>
            <a:ext cx="74168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Поставленные задачи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59"/>
          </a:xfrm>
        </p:spPr>
        <p:txBody>
          <a:bodyPr>
            <a:normAutofit/>
          </a:bodyPr>
          <a:lstStyle/>
          <a:p>
            <a:r>
              <a:rPr lang="ru-RU" dirty="0" smtClean="0"/>
              <a:t>Обновление  методик,  методов обучения и образовательных технологий по образовательным программам основного общего и среднего общего образования</a:t>
            </a:r>
          </a:p>
          <a:p>
            <a:endParaRPr lang="ru-RU" dirty="0"/>
          </a:p>
        </p:txBody>
      </p:sp>
      <p:pic>
        <p:nvPicPr>
          <p:cNvPr id="2050" name="Picture 2" descr="https://vrgeek.ru/app/uploads/2016/11/ochki-virtualnoy-realnosti-e1479106429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672408" cy="244419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static.expres.online/gfx/news/shkola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770992" cy="252028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Размышляем над этим!!!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18" name="AutoShape 2" descr="https://greenfieldnews.com/uploads/images/2018/12/cdab43f501cff4eea28aa570d82eb6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greenfieldnews.com/uploads/images/2018/12/cdab43f501cff4eea28aa570d82eb6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i-russia.info/image/idesk/ides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994385" cy="2664296"/>
          </a:xfrm>
          <a:prstGeom prst="rect">
            <a:avLst/>
          </a:prstGeom>
          <a:noFill/>
        </p:spPr>
      </p:pic>
      <p:pic>
        <p:nvPicPr>
          <p:cNvPr id="9224" name="Picture 8" descr="https://sdnfv.zte.com.cn/upload_files/6aa62dcc-2b3f-11e8-b021-744aa4020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78042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324</Words>
  <Application>Microsoft Office PowerPoint</Application>
  <PresentationFormat>Экран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Федеральный проект «Современная школа»</vt:lpstr>
      <vt:lpstr>Слайд 2</vt:lpstr>
      <vt:lpstr>Цель федерального проекта  «Современная школа»</vt:lpstr>
      <vt:lpstr>Новый взгляд на образование</vt:lpstr>
      <vt:lpstr>Слайд 5</vt:lpstr>
      <vt:lpstr>Слайд 6</vt:lpstr>
      <vt:lpstr>Слайд 7</vt:lpstr>
      <vt:lpstr>Размышляем над этим!!!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9</cp:revision>
  <dcterms:created xsi:type="dcterms:W3CDTF">2019-11-12T17:49:33Z</dcterms:created>
  <dcterms:modified xsi:type="dcterms:W3CDTF">2019-11-12T19:54:04Z</dcterms:modified>
</cp:coreProperties>
</file>