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6" r:id="rId4"/>
    <p:sldId id="257" r:id="rId5"/>
    <p:sldId id="258" r:id="rId6"/>
    <p:sldId id="266" r:id="rId7"/>
    <p:sldId id="267" r:id="rId8"/>
    <p:sldId id="268" r:id="rId9"/>
    <p:sldId id="259" r:id="rId10"/>
    <p:sldId id="269" r:id="rId11"/>
    <p:sldId id="263" r:id="rId12"/>
    <p:sldId id="264" r:id="rId13"/>
    <p:sldId id="273" r:id="rId14"/>
    <p:sldId id="274" r:id="rId15"/>
    <p:sldId id="275" r:id="rId16"/>
    <p:sldId id="261" r:id="rId17"/>
    <p:sldId id="262" r:id="rId18"/>
    <p:sldId id="265" r:id="rId19"/>
    <p:sldId id="271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58A78C-F844-4A1D-BE7B-5F402A1A4CE4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543BF1-2390-4C53-9285-A917AB0E2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6156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Открытые задачи как инструмент развития читательской и математической грамотности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365104"/>
            <a:ext cx="3791914" cy="1224136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Марченкова И.В.</a:t>
            </a:r>
          </a:p>
          <a:p>
            <a:pPr algn="l"/>
            <a:r>
              <a:rPr lang="ru-RU" sz="2000" dirty="0"/>
              <a:t>учитель начальных классов</a:t>
            </a:r>
          </a:p>
          <a:p>
            <a:pPr algn="l"/>
            <a:r>
              <a:rPr lang="ru-RU" sz="2000" dirty="0"/>
              <a:t>МБОУ «СШ №6»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Открытая задача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297430" cy="4071966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1143000"/>
            <a:ext cx="4214810" cy="1428744"/>
          </a:xfrm>
        </p:spPr>
        <p:txBody>
          <a:bodyPr>
            <a:normAutofit/>
          </a:bodyPr>
          <a:lstStyle/>
          <a:p>
            <a:r>
              <a:rPr lang="ru-RU" sz="2800" dirty="0"/>
              <a:t>Исследовательские  задачи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Как происходит? </a:t>
            </a:r>
          </a:p>
          <a:p>
            <a:r>
              <a:rPr lang="ru-RU" sz="3200" dirty="0"/>
              <a:t>Почему?</a:t>
            </a:r>
          </a:p>
        </p:txBody>
      </p:sp>
      <p:pic>
        <p:nvPicPr>
          <p:cNvPr id="7" name="Рисунок 6" descr="phot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203" r="4203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1143000"/>
            <a:ext cx="4071966" cy="1285868"/>
          </a:xfrm>
        </p:spPr>
        <p:txBody>
          <a:bodyPr/>
          <a:lstStyle/>
          <a:p>
            <a:r>
              <a:rPr lang="ru-RU" dirty="0"/>
              <a:t>Изобретательские задачи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14942" y="2571744"/>
            <a:ext cx="3603156" cy="263213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/>
              <a:t>Поиск выхода из проблемной ситуации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/>
              <a:t>Требуется что-то придумать или изобрести</a:t>
            </a:r>
          </a:p>
        </p:txBody>
      </p:sp>
      <p:pic>
        <p:nvPicPr>
          <p:cNvPr id="7" name="Рисунок 6" descr="asad_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890" r="18890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Открытые задачи 1-4 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Проблема. </a:t>
            </a:r>
            <a:r>
              <a:rPr lang="ru-RU" dirty="0"/>
              <a:t>Однажды гномик Вася отправился кататься на яхте. День был солнечный, Вася оделся в белый атласный костюм, обул белые ботиночки, а на голову надел белую панамку. Проплывая мимо селения, Вася увидал на берегу своих друзей. Но сколько он ни махал им ручками, Васю на фоне белого паруса так и не заметили. В следующий раз Вася решил надеть тёмный костюм, но в этот день погода испортилась, небо заволокли тучи. На их фоне Васю снова не было видно. Сел тогда Вася и задумался: как ему быть?</a:t>
            </a:r>
          </a:p>
          <a:p>
            <a:r>
              <a:rPr lang="ru-RU" b="1" dirty="0"/>
              <a:t>Противоречие</a:t>
            </a:r>
            <a:r>
              <a:rPr lang="ru-RU" dirty="0"/>
              <a:t>: костюм должен быть белым, чтоб гном был виден в пасмурный день, и должен быть чёрным, чтоб гном стал заметней в солнечный день.</a:t>
            </a:r>
          </a:p>
          <a:p>
            <a:r>
              <a:rPr lang="ru-RU" b="1" dirty="0"/>
              <a:t>Решение</a:t>
            </a:r>
            <a:r>
              <a:rPr lang="ru-RU" dirty="0"/>
              <a:t>: сочетание противоположных значений признака «цвет» в предметах одежды (часть белая, часть чёрная, штаны одного цвета, а рубашка второго). Или сочетание белого и черного в узорах одежды: костюм одного цвета, в рисунок на нём второго, белая клетка на чёрном фоне, полоска, накладные карманы или воротник другого цвета, тельняшка.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Открытые задачи 1-4 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комнате с потолка опускаются две тонкие верёвки. Нужно связать их нижние концы. Если держат в руках одну верёвку, дотянуться до другой никак не удаётся. Кто-то должен ее подать. Но в комнате только один человек (а также мяч, кукла, книги)... </a:t>
            </a:r>
          </a:p>
          <a:p>
            <a:r>
              <a:rPr lang="ru-RU" dirty="0"/>
              <a:t>На стройке разбили стекло. Мелкие осколки упали на бетонный пол. Как очистить от них поверхность бетона? Веник не помогает, потому что мелкие кусочки стекла застревают в неровностях пола. А убрать осколки нужно быстро, используя простые средства, имеющиеся на стройке.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Открытые задачи 1-4 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Еще одна задача. В порту грузили корабль. Мощный кран поднимал пакеты по 25 мешков и опускал их в трюм корабля. Шел сильный дождь. Но огромную крышу трюма (ширина крыши три метра, длина пять метров) пришлось снять, чтобы вести погрузку. И вода попадала в открытый трюм, мешала работающим там грузчикам. </a:t>
            </a:r>
          </a:p>
          <a:p>
            <a:r>
              <a:rPr lang="ru-RU" dirty="0"/>
              <a:t>Вот и задача для изобретателя: как сделать, чтобы дождь не проникал в трюм корабля, а груз, подаваемый краном, опускался бы совершенно свободно?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создания открытых задач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Подбор материала в соответствии с целями урока</a:t>
            </a:r>
          </a:p>
          <a:p>
            <a:r>
              <a:rPr lang="ru-RU" dirty="0"/>
              <a:t>Составление текста задачи на основе найденного материала</a:t>
            </a:r>
          </a:p>
          <a:p>
            <a:r>
              <a:rPr lang="ru-RU" dirty="0"/>
              <a:t>Формулировка контрольного ответа (это не всегда лучшее решение открытой задачи)</a:t>
            </a:r>
          </a:p>
          <a:p>
            <a:r>
              <a:rPr lang="ru-RU" dirty="0"/>
              <a:t>Дать название задаче (оно должно привлекать внимание, вызывать интерес)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785794"/>
            <a:ext cx="3429000" cy="1357322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Критерии оценки решения открытых задач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89098" y="2143116"/>
            <a:ext cx="3429000" cy="371477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Количество идей за определённый промежуток времени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Полнота ответов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Уникальность и оригинальность найденных решений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Практичность решения, реальность его исполнения</a:t>
            </a:r>
          </a:p>
        </p:txBody>
      </p:sp>
      <p:pic>
        <p:nvPicPr>
          <p:cNvPr id="7" name="Рисунок 6" descr="unname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Autofit/>
          </a:bodyPr>
          <a:lstStyle/>
          <a:p>
            <a:r>
              <a:rPr lang="ru-RU" sz="2800" dirty="0"/>
              <a:t>Плюсы открытых задач</a:t>
            </a:r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77456"/>
            <a:ext cx="3822216" cy="4066122"/>
          </a:xfr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412776"/>
            <a:ext cx="3744416" cy="4713387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/>
              <a:t> Это жизненные задачи. </a:t>
            </a:r>
          </a:p>
          <a:p>
            <a:r>
              <a:rPr lang="ru-RU" sz="3600" dirty="0"/>
              <a:t>Они интересны – их хочется решать. </a:t>
            </a:r>
          </a:p>
          <a:p>
            <a:r>
              <a:rPr lang="ru-RU" sz="3600" dirty="0"/>
              <a:t>Открытые задачи расширяют кругозор. </a:t>
            </a:r>
          </a:p>
          <a:p>
            <a:r>
              <a:rPr lang="ru-RU" sz="3600" dirty="0"/>
              <a:t>Имеют межпредметное содержание. </a:t>
            </a:r>
          </a:p>
          <a:p>
            <a:r>
              <a:rPr lang="ru-RU" sz="3600" dirty="0"/>
              <a:t>Имеют много решений. </a:t>
            </a:r>
          </a:p>
          <a:p>
            <a:r>
              <a:rPr lang="ru-RU" sz="3600" dirty="0"/>
              <a:t>К открытым задачам можно возвращаться, чтобы найти новые решения.</a:t>
            </a:r>
          </a:p>
          <a:p>
            <a:r>
              <a:rPr lang="ru-RU" sz="3600" dirty="0"/>
              <a:t>По мере развития науки и техники у некоторых открытых задач могут возникать новые варианты решений и ответов.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мир вокруг как открытая задача</a:t>
            </a:r>
          </a:p>
        </p:txBody>
      </p:sp>
      <p:pic>
        <p:nvPicPr>
          <p:cNvPr id="7" name="Содержимое 6" descr="s-550d4600369dcf01b65bb79588f5e1f756e27f3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4000528" cy="4697954"/>
          </a:xfrm>
          <a:ln w="76200">
            <a:solidFill>
              <a:schemeClr val="accent1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3198686" cy="4525963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i="1" dirty="0"/>
              <a:t>Школа учит решать закрытые задачи. Жизнь требует решения открытых задач. В этот зазор между реальностью школы и требованием жизни проваливаются усилия учителей и мотивация школьников.</a:t>
            </a:r>
            <a:endParaRPr lang="ru-RU" dirty="0"/>
          </a:p>
          <a:p>
            <a:pPr algn="r">
              <a:buNone/>
            </a:pPr>
            <a:r>
              <a:rPr lang="ru-RU" i="1" dirty="0" err="1"/>
              <a:t>А.А.Гин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320040"/>
            <a:ext cx="6838976" cy="1143000"/>
          </a:xfrm>
        </p:spPr>
        <p:txBody>
          <a:bodyPr/>
          <a:lstStyle/>
          <a:p>
            <a:r>
              <a:rPr lang="ru-RU" dirty="0"/>
              <a:t>Открытые задачи</a:t>
            </a:r>
          </a:p>
        </p:txBody>
      </p:sp>
      <p:pic>
        <p:nvPicPr>
          <p:cNvPr id="7" name="Содержимое 6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51750" t="37758" r="2538" b="15296"/>
          <a:stretch>
            <a:fillRect/>
          </a:stretch>
        </p:blipFill>
        <p:spPr>
          <a:xfrm>
            <a:off x="928662" y="1714487"/>
            <a:ext cx="6215106" cy="4787209"/>
          </a:xfrm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Удачи в решении всех открытых задач, которые ставит перед </a:t>
            </a:r>
            <a:r>
              <a:rPr lang="ru-RU" sz="2400"/>
              <a:t>нами жизнь</a:t>
            </a:r>
            <a:r>
              <a:rPr lang="ru-RU" sz="2400" dirty="0"/>
              <a:t>!</a:t>
            </a:r>
          </a:p>
          <a:p>
            <a:endParaRPr lang="ru-RU" dirty="0"/>
          </a:p>
        </p:txBody>
      </p:sp>
      <p:pic>
        <p:nvPicPr>
          <p:cNvPr id="6" name="Рисунок 5" descr="5577775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0" r="470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90808-4BAA-4C71-B4E2-F59E76D3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Читательская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C3396B-BEC5-4914-BF99-BE2103FCD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Читательская грамотность – 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47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Может ли мышь быть больше слона?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Ваш ответ…</a:t>
            </a:r>
          </a:p>
        </p:txBody>
      </p:sp>
      <p:pic>
        <p:nvPicPr>
          <p:cNvPr id="1028" name="Picture 4" descr="https://im0-tub-ru.yandex.net/i?id=30dd793ca8f8baa7196cc5ca07be19ea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Может ли мышь быть больше слона?</a:t>
            </a:r>
          </a:p>
        </p:txBody>
      </p:sp>
      <p:pic>
        <p:nvPicPr>
          <p:cNvPr id="8" name="Содержимое 7" descr="mouse-2999498_12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084"/>
            <a:ext cx="3521075" cy="2272194"/>
          </a:xfrm>
          <a:ln w="76200">
            <a:solidFill>
              <a:schemeClr val="accent1"/>
            </a:solidFill>
          </a:ln>
        </p:spPr>
      </p:pic>
      <p:pic>
        <p:nvPicPr>
          <p:cNvPr id="9" name="Содержимое 8" descr="Puteshestvie_v_Mishlyandiyu_Kniga_Mishej_dlya_bolshih_i_malishej_-_Stranica_2_-_Andrej_Usachev_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01509" y="1600200"/>
            <a:ext cx="3474657" cy="4525963"/>
          </a:xfrm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оТкрытые</a:t>
            </a:r>
            <a:r>
              <a:rPr lang="ru-RU" dirty="0"/>
              <a:t> задачи в начальной школе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Удивительная лестница</a:t>
            </a:r>
          </a:p>
          <a:p>
            <a:r>
              <a:rPr lang="ru-RU" dirty="0"/>
              <a:t>Мальчик спрыгнул с лестницы высотой 12 метров и даже не ушибся. Как ему это удалось?</a:t>
            </a:r>
          </a:p>
        </p:txBody>
      </p:sp>
      <p:pic>
        <p:nvPicPr>
          <p:cNvPr id="8" name="Содержимое 7" descr="mysl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1857364"/>
            <a:ext cx="3521075" cy="2352067"/>
          </a:xfrm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Чудесный шнурок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Как с помощью шнурка от ботинка принести с речки 3 литра воды?</a:t>
            </a:r>
          </a:p>
        </p:txBody>
      </p:sp>
      <p:pic>
        <p:nvPicPr>
          <p:cNvPr id="7" name="Рисунок 6" descr="2649520-boy-tying-shoelac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904" b="9904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Прожорливый воробей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Воробей  может съесть горсточку зерна, а лошадь не может. Почему?</a:t>
            </a:r>
          </a:p>
        </p:txBody>
      </p:sp>
      <p:pic>
        <p:nvPicPr>
          <p:cNvPr id="5" name="Рисунок 4" descr="393207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55" r="10055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20072" y="548680"/>
            <a:ext cx="3598026" cy="1522998"/>
          </a:xfrm>
        </p:spPr>
        <p:txBody>
          <a:bodyPr>
            <a:normAutofit/>
          </a:bodyPr>
          <a:lstStyle/>
          <a:p>
            <a:r>
              <a:rPr lang="ru-RU" dirty="0"/>
              <a:t>Математическая грамотность младшего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220072" y="2143116"/>
            <a:ext cx="3598026" cy="395018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600" dirty="0"/>
              <a:t>Понимание учеником необходимости математических знаний для решения учебных и жизненных задач; </a:t>
            </a:r>
          </a:p>
          <a:p>
            <a:pPr marL="342900" indent="-342900">
              <a:buAutoNum type="arabicPeriod"/>
            </a:pP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Способность устанавливать математические отношения и зависимости, работать с математической информацией: </a:t>
            </a:r>
          </a:p>
          <a:p>
            <a:pPr marL="342900" indent="-342900">
              <a:buAutoNum type="arabicPeriod"/>
            </a:pP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Владение математическими фактами, использование математического языка для решения учебных задач, построения математических суждений. </a:t>
            </a:r>
          </a:p>
          <a:p>
            <a:endParaRPr lang="ru-RU" sz="2000" dirty="0"/>
          </a:p>
        </p:txBody>
      </p:sp>
      <p:pic>
        <p:nvPicPr>
          <p:cNvPr id="8" name="Рисунок 7" descr="brain-learning-clipar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" r="110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542</TotalTime>
  <Words>763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</vt:lpstr>
      <vt:lpstr>Wingdings 2</vt:lpstr>
      <vt:lpstr>Изящная</vt:lpstr>
      <vt:lpstr>Открытые задачи как инструмент развития читательской и математической грамотности </vt:lpstr>
      <vt:lpstr>Открытые задачи</vt:lpstr>
      <vt:lpstr>Читательская грамотность</vt:lpstr>
      <vt:lpstr>Может ли мышь быть больше слона? </vt:lpstr>
      <vt:lpstr>Может ли мышь быть больше слона?</vt:lpstr>
      <vt:lpstr>оТкрытые задачи в начальной школе</vt:lpstr>
      <vt:lpstr>Чудесный шнурок</vt:lpstr>
      <vt:lpstr>Прожорливый воробей</vt:lpstr>
      <vt:lpstr>Математическая грамотность младшего</vt:lpstr>
      <vt:lpstr>Открытая задача</vt:lpstr>
      <vt:lpstr>Исследовательские  задачи</vt:lpstr>
      <vt:lpstr>Изобретательские задачи</vt:lpstr>
      <vt:lpstr>Открытые задачи 1-4  класс</vt:lpstr>
      <vt:lpstr>Открытые задачи 1-4  класс</vt:lpstr>
      <vt:lpstr>Открытые задачи 1-4  класс</vt:lpstr>
      <vt:lpstr>Алгоритм создания открытых задач</vt:lpstr>
      <vt:lpstr>Критерии оценки решения открытых задач</vt:lpstr>
      <vt:lpstr>Плюсы открытых задач</vt:lpstr>
      <vt:lpstr>мир вокруг как открытая задача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Открытые задачи как инструмент развития креативности</dc:title>
  <dc:creator>Admin</dc:creator>
  <cp:lastModifiedBy>Home</cp:lastModifiedBy>
  <cp:revision>56</cp:revision>
  <dcterms:created xsi:type="dcterms:W3CDTF">2019-11-23T18:21:00Z</dcterms:created>
  <dcterms:modified xsi:type="dcterms:W3CDTF">2020-10-20T17:56:42Z</dcterms:modified>
</cp:coreProperties>
</file>