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807" r:id="rId2"/>
    <p:sldId id="1041" r:id="rId3"/>
    <p:sldId id="903" r:id="rId4"/>
    <p:sldId id="916" r:id="rId5"/>
    <p:sldId id="919" r:id="rId6"/>
    <p:sldId id="1043" r:id="rId7"/>
    <p:sldId id="1044" r:id="rId8"/>
    <p:sldId id="1045" r:id="rId9"/>
    <p:sldId id="1046" r:id="rId10"/>
    <p:sldId id="1047" r:id="rId11"/>
    <p:sldId id="1048" r:id="rId12"/>
    <p:sldId id="910" r:id="rId13"/>
    <p:sldId id="828" r:id="rId14"/>
    <p:sldId id="798" r:id="rId15"/>
    <p:sldId id="832" r:id="rId16"/>
    <p:sldId id="968" r:id="rId17"/>
    <p:sldId id="961" r:id="rId18"/>
    <p:sldId id="969" r:id="rId19"/>
    <p:sldId id="921" r:id="rId20"/>
    <p:sldId id="834" r:id="rId21"/>
    <p:sldId id="836" r:id="rId22"/>
    <p:sldId id="837" r:id="rId23"/>
    <p:sldId id="996" r:id="rId24"/>
    <p:sldId id="997" r:id="rId25"/>
    <p:sldId id="1012" r:id="rId26"/>
    <p:sldId id="998" r:id="rId27"/>
    <p:sldId id="1013" r:id="rId28"/>
    <p:sldId id="1001" r:id="rId29"/>
    <p:sldId id="1002" r:id="rId30"/>
    <p:sldId id="1049" r:id="rId31"/>
    <p:sldId id="1050" r:id="rId32"/>
    <p:sldId id="1007" r:id="rId33"/>
    <p:sldId id="1015" r:id="rId34"/>
    <p:sldId id="1000" r:id="rId35"/>
    <p:sldId id="1033" r:id="rId36"/>
    <p:sldId id="1034" r:id="rId37"/>
  </p:sldIdLst>
  <p:sldSz cx="11880850" cy="7164388"/>
  <p:notesSz cx="6796088" cy="9926638"/>
  <p:defaultTextStyle>
    <a:defPPr>
      <a:defRPr lang="ru-RU"/>
    </a:defPPr>
    <a:lvl1pPr marL="0" algn="l" defTabSz="1042569" rtl="0" eaLnBrk="1" latinLnBrk="0" hangingPunct="1">
      <a:defRPr sz="2100" kern="1200">
        <a:solidFill>
          <a:schemeClr val="tx1"/>
        </a:solidFill>
        <a:latin typeface="+mn-lt"/>
        <a:ea typeface="+mn-ea"/>
        <a:cs typeface="+mn-cs"/>
      </a:defRPr>
    </a:lvl1pPr>
    <a:lvl2pPr marL="521284" algn="l" defTabSz="1042569" rtl="0" eaLnBrk="1" latinLnBrk="0" hangingPunct="1">
      <a:defRPr sz="2100" kern="1200">
        <a:solidFill>
          <a:schemeClr val="tx1"/>
        </a:solidFill>
        <a:latin typeface="+mn-lt"/>
        <a:ea typeface="+mn-ea"/>
        <a:cs typeface="+mn-cs"/>
      </a:defRPr>
    </a:lvl2pPr>
    <a:lvl3pPr marL="1042569" algn="l" defTabSz="1042569" rtl="0" eaLnBrk="1" latinLnBrk="0" hangingPunct="1">
      <a:defRPr sz="2100" kern="1200">
        <a:solidFill>
          <a:schemeClr val="tx1"/>
        </a:solidFill>
        <a:latin typeface="+mn-lt"/>
        <a:ea typeface="+mn-ea"/>
        <a:cs typeface="+mn-cs"/>
      </a:defRPr>
    </a:lvl3pPr>
    <a:lvl4pPr marL="1563853" algn="l" defTabSz="1042569" rtl="0" eaLnBrk="1" latinLnBrk="0" hangingPunct="1">
      <a:defRPr sz="2100" kern="1200">
        <a:solidFill>
          <a:schemeClr val="tx1"/>
        </a:solidFill>
        <a:latin typeface="+mn-lt"/>
        <a:ea typeface="+mn-ea"/>
        <a:cs typeface="+mn-cs"/>
      </a:defRPr>
    </a:lvl4pPr>
    <a:lvl5pPr marL="2085137" algn="l" defTabSz="1042569" rtl="0" eaLnBrk="1" latinLnBrk="0" hangingPunct="1">
      <a:defRPr sz="2100" kern="1200">
        <a:solidFill>
          <a:schemeClr val="tx1"/>
        </a:solidFill>
        <a:latin typeface="+mn-lt"/>
        <a:ea typeface="+mn-ea"/>
        <a:cs typeface="+mn-cs"/>
      </a:defRPr>
    </a:lvl5pPr>
    <a:lvl6pPr marL="2606422" algn="l" defTabSz="1042569" rtl="0" eaLnBrk="1" latinLnBrk="0" hangingPunct="1">
      <a:defRPr sz="2100" kern="1200">
        <a:solidFill>
          <a:schemeClr val="tx1"/>
        </a:solidFill>
        <a:latin typeface="+mn-lt"/>
        <a:ea typeface="+mn-ea"/>
        <a:cs typeface="+mn-cs"/>
      </a:defRPr>
    </a:lvl6pPr>
    <a:lvl7pPr marL="3127706" algn="l" defTabSz="1042569" rtl="0" eaLnBrk="1" latinLnBrk="0" hangingPunct="1">
      <a:defRPr sz="2100" kern="1200">
        <a:solidFill>
          <a:schemeClr val="tx1"/>
        </a:solidFill>
        <a:latin typeface="+mn-lt"/>
        <a:ea typeface="+mn-ea"/>
        <a:cs typeface="+mn-cs"/>
      </a:defRPr>
    </a:lvl7pPr>
    <a:lvl8pPr marL="3648990" algn="l" defTabSz="1042569" rtl="0" eaLnBrk="1" latinLnBrk="0" hangingPunct="1">
      <a:defRPr sz="2100" kern="1200">
        <a:solidFill>
          <a:schemeClr val="tx1"/>
        </a:solidFill>
        <a:latin typeface="+mn-lt"/>
        <a:ea typeface="+mn-ea"/>
        <a:cs typeface="+mn-cs"/>
      </a:defRPr>
    </a:lvl8pPr>
    <a:lvl9pPr marL="4170275" algn="l" defTabSz="1042569"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57">
          <p15:clr>
            <a:srgbClr val="A4A3A4"/>
          </p15:clr>
        </p15:guide>
        <p15:guide id="2" pos="3743">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initials="E" lastIdx="4" clrIdx="0"/>
  <p:cmAuthor id="1" name="Asus"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FFFFCC"/>
    <a:srgbClr val="FF9900"/>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775" autoAdjust="0"/>
    <p:restoredTop sz="94058" autoAdjust="0"/>
  </p:normalViewPr>
  <p:slideViewPr>
    <p:cSldViewPr>
      <p:cViewPr varScale="1">
        <p:scale>
          <a:sx n="69" d="100"/>
          <a:sy n="69" d="100"/>
        </p:scale>
        <p:origin x="-1188" y="-90"/>
      </p:cViewPr>
      <p:guideLst>
        <p:guide orient="horz" pos="2257"/>
        <p:guide pos="3743"/>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78" d="100"/>
          <a:sy n="78" d="100"/>
        </p:scale>
        <p:origin x="-3954"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ACA11-D088-4720-BEFE-4A6364BA9B5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54EC22AF-C0CD-4231-8144-15FD29F61AA2}">
      <dgm:prSet phldrT="[Текст]"/>
      <dgm:spPr/>
      <dgm:t>
        <a:bodyPr/>
        <a:lstStyle/>
        <a:p>
          <a:r>
            <a:rPr lang="ru-RU" dirty="0" smtClean="0"/>
            <a:t>Разработка материалов</a:t>
          </a:r>
          <a:endParaRPr lang="ru-RU" dirty="0"/>
        </a:p>
      </dgm:t>
    </dgm:pt>
    <dgm:pt modelId="{B2C326C7-046B-43D2-9CF7-30D229F7BD43}" type="parTrans" cxnId="{1247B73B-2B09-4D58-8A79-1AE4CB7F54B2}">
      <dgm:prSet/>
      <dgm:spPr/>
      <dgm:t>
        <a:bodyPr/>
        <a:lstStyle/>
        <a:p>
          <a:endParaRPr lang="ru-RU"/>
        </a:p>
      </dgm:t>
    </dgm:pt>
    <dgm:pt modelId="{B982F513-9214-4F2A-8236-1ED9C3DCDA9F}" type="sibTrans" cxnId="{1247B73B-2B09-4D58-8A79-1AE4CB7F54B2}">
      <dgm:prSet/>
      <dgm:spPr/>
      <dgm:t>
        <a:bodyPr/>
        <a:lstStyle/>
        <a:p>
          <a:endParaRPr lang="ru-RU"/>
        </a:p>
      </dgm:t>
    </dgm:pt>
    <dgm:pt modelId="{27170B0E-4B5C-428E-96C1-92A308194071}">
      <dgm:prSet phldrT="[Текст]"/>
      <dgm:spPr/>
      <dgm:t>
        <a:bodyPr/>
        <a:lstStyle/>
        <a:p>
          <a:r>
            <a:rPr lang="ru-RU" dirty="0" smtClean="0"/>
            <a:t>Период реализации: 2019-2020 </a:t>
          </a:r>
          <a:r>
            <a:rPr lang="ru-RU" dirty="0" err="1" smtClean="0"/>
            <a:t>гг</a:t>
          </a:r>
          <a:r>
            <a:rPr lang="en-US" dirty="0" smtClean="0"/>
            <a:t>.</a:t>
          </a:r>
          <a:endParaRPr lang="ru-RU" dirty="0"/>
        </a:p>
      </dgm:t>
    </dgm:pt>
    <dgm:pt modelId="{415BA588-A92D-4EAF-BFE4-4D9E3C07C4D0}" type="parTrans" cxnId="{8A160D88-FF15-4ECB-9DBD-371D8C28A530}">
      <dgm:prSet/>
      <dgm:spPr/>
      <dgm:t>
        <a:bodyPr/>
        <a:lstStyle/>
        <a:p>
          <a:endParaRPr lang="ru-RU"/>
        </a:p>
      </dgm:t>
    </dgm:pt>
    <dgm:pt modelId="{111E4EB4-30A4-4B1A-88A5-FF51E2140A83}" type="sibTrans" cxnId="{8A160D88-FF15-4ECB-9DBD-371D8C28A530}">
      <dgm:prSet/>
      <dgm:spPr/>
      <dgm:t>
        <a:bodyPr/>
        <a:lstStyle/>
        <a:p>
          <a:endParaRPr lang="ru-RU"/>
        </a:p>
      </dgm:t>
    </dgm:pt>
    <dgm:pt modelId="{43126077-B624-4DC4-8497-0CB82E8191EB}">
      <dgm:prSet phldrT="[Текст]"/>
      <dgm:spPr/>
      <dgm:t>
        <a:bodyPr/>
        <a:lstStyle/>
        <a:p>
          <a:r>
            <a:rPr lang="ru-RU" dirty="0" smtClean="0"/>
            <a:t>Апробация</a:t>
          </a:r>
          <a:endParaRPr lang="ru-RU" dirty="0"/>
        </a:p>
      </dgm:t>
    </dgm:pt>
    <dgm:pt modelId="{155FE7B8-AEF4-4A7F-9E0A-D0786658EECE}" type="parTrans" cxnId="{D038F197-F2CE-4BC0-8C8D-99F768373D6E}">
      <dgm:prSet/>
      <dgm:spPr/>
      <dgm:t>
        <a:bodyPr/>
        <a:lstStyle/>
        <a:p>
          <a:endParaRPr lang="ru-RU"/>
        </a:p>
      </dgm:t>
    </dgm:pt>
    <dgm:pt modelId="{750F336E-C17B-43D3-AD7D-B2D60E38D564}" type="sibTrans" cxnId="{D038F197-F2CE-4BC0-8C8D-99F768373D6E}">
      <dgm:prSet/>
      <dgm:spPr/>
      <dgm:t>
        <a:bodyPr/>
        <a:lstStyle/>
        <a:p>
          <a:endParaRPr lang="ru-RU"/>
        </a:p>
      </dgm:t>
    </dgm:pt>
    <dgm:pt modelId="{F452D19B-5228-498A-8799-3E896E52C19D}">
      <dgm:prSet phldrT="[Текст]"/>
      <dgm:spPr/>
      <dgm:t>
        <a:bodyPr/>
        <a:lstStyle/>
        <a:p>
          <a:r>
            <a:rPr lang="ru-RU" dirty="0" smtClean="0"/>
            <a:t>Масштабный мониторинг</a:t>
          </a:r>
          <a:endParaRPr lang="ru-RU" dirty="0"/>
        </a:p>
      </dgm:t>
    </dgm:pt>
    <dgm:pt modelId="{33662D11-E16C-4520-A49B-98A96404046C}" type="parTrans" cxnId="{93A0C490-A2E4-4D0A-84C8-C83F4EDD0654}">
      <dgm:prSet/>
      <dgm:spPr/>
      <dgm:t>
        <a:bodyPr/>
        <a:lstStyle/>
        <a:p>
          <a:endParaRPr lang="ru-RU"/>
        </a:p>
      </dgm:t>
    </dgm:pt>
    <dgm:pt modelId="{30653FD5-57CF-4C3D-A5CF-8E3D65D06E7B}" type="sibTrans" cxnId="{93A0C490-A2E4-4D0A-84C8-C83F4EDD0654}">
      <dgm:prSet/>
      <dgm:spPr/>
      <dgm:t>
        <a:bodyPr/>
        <a:lstStyle/>
        <a:p>
          <a:endParaRPr lang="ru-RU"/>
        </a:p>
      </dgm:t>
    </dgm:pt>
    <dgm:pt modelId="{07A1F9C6-CFA1-4E10-A8DC-82C7E313F846}">
      <dgm:prSet phldrT="[Текст]" custT="1"/>
      <dgm:spPr/>
      <dgm:t>
        <a:bodyPr/>
        <a:lstStyle/>
        <a:p>
          <a:r>
            <a:rPr lang="ru-RU" sz="2000" dirty="0" smtClean="0"/>
            <a:t>Период реализации: 2020-2024 гг.</a:t>
          </a:r>
          <a:endParaRPr lang="ru-RU" sz="2000" dirty="0"/>
        </a:p>
      </dgm:t>
    </dgm:pt>
    <dgm:pt modelId="{E2276C21-C1BE-4C3B-B885-F40CE9778A0D}" type="parTrans" cxnId="{45910B47-20A3-4D0D-8368-556AA12F04B2}">
      <dgm:prSet/>
      <dgm:spPr/>
      <dgm:t>
        <a:bodyPr/>
        <a:lstStyle/>
        <a:p>
          <a:endParaRPr lang="ru-RU"/>
        </a:p>
      </dgm:t>
    </dgm:pt>
    <dgm:pt modelId="{7859F720-EF19-4D36-8B39-EE2D83BC84EB}" type="sibTrans" cxnId="{45910B47-20A3-4D0D-8368-556AA12F04B2}">
      <dgm:prSet/>
      <dgm:spPr/>
      <dgm:t>
        <a:bodyPr/>
        <a:lstStyle/>
        <a:p>
          <a:endParaRPr lang="ru-RU"/>
        </a:p>
      </dgm:t>
    </dgm:pt>
    <dgm:pt modelId="{60AAFDFB-2CF2-4011-9E9D-FEDB16F02354}">
      <dgm:prSet phldrT="[Текст]"/>
      <dgm:spPr/>
      <dgm:t>
        <a:bodyPr/>
        <a:lstStyle/>
        <a:p>
          <a:r>
            <a:rPr lang="ru-RU" dirty="0" smtClean="0"/>
            <a:t>Период реализации: 2019-2020 гг.</a:t>
          </a:r>
          <a:endParaRPr lang="ru-RU" dirty="0"/>
        </a:p>
      </dgm:t>
    </dgm:pt>
    <dgm:pt modelId="{06A11427-4034-472F-AC47-EE1C92671A78}" type="parTrans" cxnId="{07E0393F-80B4-427F-A458-E1ADCEBBD7B0}">
      <dgm:prSet/>
      <dgm:spPr/>
      <dgm:t>
        <a:bodyPr/>
        <a:lstStyle/>
        <a:p>
          <a:endParaRPr lang="ru-RU"/>
        </a:p>
      </dgm:t>
    </dgm:pt>
    <dgm:pt modelId="{7616B18D-CB5B-451F-9D24-A9F0E6186AAD}" type="sibTrans" cxnId="{07E0393F-80B4-427F-A458-E1ADCEBBD7B0}">
      <dgm:prSet/>
      <dgm:spPr/>
      <dgm:t>
        <a:bodyPr/>
        <a:lstStyle/>
        <a:p>
          <a:endParaRPr lang="ru-RU"/>
        </a:p>
      </dgm:t>
    </dgm:pt>
    <dgm:pt modelId="{6F6644B8-9B5D-4AF4-A5C7-C9DEC11A867B}" type="pres">
      <dgm:prSet presAssocID="{EC3ACA11-D088-4720-BEFE-4A6364BA9B52}" presName="rootnode" presStyleCnt="0">
        <dgm:presLayoutVars>
          <dgm:chMax/>
          <dgm:chPref/>
          <dgm:dir/>
          <dgm:animLvl val="lvl"/>
        </dgm:presLayoutVars>
      </dgm:prSet>
      <dgm:spPr/>
      <dgm:t>
        <a:bodyPr/>
        <a:lstStyle/>
        <a:p>
          <a:endParaRPr lang="ru-RU"/>
        </a:p>
      </dgm:t>
    </dgm:pt>
    <dgm:pt modelId="{1A2DB5E6-5A35-4871-A16F-4B90D965F8BD}" type="pres">
      <dgm:prSet presAssocID="{54EC22AF-C0CD-4231-8144-15FD29F61AA2}" presName="composite" presStyleCnt="0"/>
      <dgm:spPr/>
    </dgm:pt>
    <dgm:pt modelId="{C149B290-E830-4C45-9703-32756887FA7E}" type="pres">
      <dgm:prSet presAssocID="{54EC22AF-C0CD-4231-8144-15FD29F61AA2}" presName="bentUpArrow1" presStyleLbl="alignImgPlace1" presStyleIdx="0" presStyleCnt="2" custScaleX="128897" custScaleY="134388" custLinFactNeighborX="38355" custLinFactNeighborY="18428"/>
      <dgm:spPr/>
    </dgm:pt>
    <dgm:pt modelId="{A2C0A104-DE74-402C-8921-B4AB2F81DAC7}" type="pres">
      <dgm:prSet presAssocID="{54EC22AF-C0CD-4231-8144-15FD29F61AA2}" presName="ParentText" presStyleLbl="node1" presStyleIdx="0" presStyleCnt="3" custLinFactNeighborX="2996" custLinFactNeighborY="9332">
        <dgm:presLayoutVars>
          <dgm:chMax val="1"/>
          <dgm:chPref val="1"/>
          <dgm:bulletEnabled val="1"/>
        </dgm:presLayoutVars>
      </dgm:prSet>
      <dgm:spPr/>
      <dgm:t>
        <a:bodyPr/>
        <a:lstStyle/>
        <a:p>
          <a:endParaRPr lang="ru-RU"/>
        </a:p>
      </dgm:t>
    </dgm:pt>
    <dgm:pt modelId="{A4FD2870-34F1-4006-A29B-E62667B6BC57}" type="pres">
      <dgm:prSet presAssocID="{54EC22AF-C0CD-4231-8144-15FD29F61AA2}" presName="ChildText" presStyleLbl="revTx" presStyleIdx="0" presStyleCnt="3" custScaleX="324384" custLinFactX="15142" custLinFactNeighborX="100000" custLinFactNeighborY="-1459">
        <dgm:presLayoutVars>
          <dgm:chMax val="0"/>
          <dgm:chPref val="0"/>
          <dgm:bulletEnabled val="1"/>
        </dgm:presLayoutVars>
      </dgm:prSet>
      <dgm:spPr/>
      <dgm:t>
        <a:bodyPr/>
        <a:lstStyle/>
        <a:p>
          <a:endParaRPr lang="ru-RU"/>
        </a:p>
      </dgm:t>
    </dgm:pt>
    <dgm:pt modelId="{C8DFBC2B-AFB7-4180-8015-F15B73FFE133}" type="pres">
      <dgm:prSet presAssocID="{B982F513-9214-4F2A-8236-1ED9C3DCDA9F}" presName="sibTrans" presStyleCnt="0"/>
      <dgm:spPr/>
    </dgm:pt>
    <dgm:pt modelId="{7ADC5170-8DD5-4EA7-982C-94F965F284A3}" type="pres">
      <dgm:prSet presAssocID="{43126077-B624-4DC4-8497-0CB82E8191EB}" presName="composite" presStyleCnt="0"/>
      <dgm:spPr/>
    </dgm:pt>
    <dgm:pt modelId="{7DCE16D0-926E-43D4-9AC7-66A8AB97D1BA}" type="pres">
      <dgm:prSet presAssocID="{43126077-B624-4DC4-8497-0CB82E8191EB}" presName="bentUpArrow1" presStyleLbl="alignImgPlace1" presStyleIdx="1" presStyleCnt="2" custScaleX="145222" custScaleY="124084" custLinFactNeighborX="35039" custLinFactNeighborY="16192"/>
      <dgm:spPr/>
    </dgm:pt>
    <dgm:pt modelId="{03360CB4-EE38-410A-96EB-4D359074A100}" type="pres">
      <dgm:prSet presAssocID="{43126077-B624-4DC4-8497-0CB82E8191EB}" presName="ParentText" presStyleLbl="node1" presStyleIdx="1" presStyleCnt="3">
        <dgm:presLayoutVars>
          <dgm:chMax val="1"/>
          <dgm:chPref val="1"/>
          <dgm:bulletEnabled val="1"/>
        </dgm:presLayoutVars>
      </dgm:prSet>
      <dgm:spPr/>
      <dgm:t>
        <a:bodyPr/>
        <a:lstStyle/>
        <a:p>
          <a:endParaRPr lang="ru-RU"/>
        </a:p>
      </dgm:t>
    </dgm:pt>
    <dgm:pt modelId="{C0B80695-D8DD-4E97-94CC-F797171269E2}" type="pres">
      <dgm:prSet presAssocID="{43126077-B624-4DC4-8497-0CB82E8191EB}" presName="ChildText" presStyleLbl="revTx" presStyleIdx="1" presStyleCnt="3" custScaleX="296701" custLinFactNeighborX="99274" custLinFactNeighborY="375">
        <dgm:presLayoutVars>
          <dgm:chMax val="0"/>
          <dgm:chPref val="0"/>
          <dgm:bulletEnabled val="1"/>
        </dgm:presLayoutVars>
      </dgm:prSet>
      <dgm:spPr/>
      <dgm:t>
        <a:bodyPr/>
        <a:lstStyle/>
        <a:p>
          <a:endParaRPr lang="ru-RU"/>
        </a:p>
      </dgm:t>
    </dgm:pt>
    <dgm:pt modelId="{3F3FD245-9CEF-48D1-89DA-DAB867FD7929}" type="pres">
      <dgm:prSet presAssocID="{750F336E-C17B-43D3-AD7D-B2D60E38D564}" presName="sibTrans" presStyleCnt="0"/>
      <dgm:spPr/>
    </dgm:pt>
    <dgm:pt modelId="{304671DA-6270-43D7-8D74-92F8E1473C13}" type="pres">
      <dgm:prSet presAssocID="{F452D19B-5228-498A-8799-3E896E52C19D}" presName="composite" presStyleCnt="0"/>
      <dgm:spPr/>
    </dgm:pt>
    <dgm:pt modelId="{600F0302-3CD3-4049-BAD1-903692872BB1}" type="pres">
      <dgm:prSet presAssocID="{F452D19B-5228-498A-8799-3E896E52C19D}" presName="ParentText" presStyleLbl="node1" presStyleIdx="2" presStyleCnt="3">
        <dgm:presLayoutVars>
          <dgm:chMax val="1"/>
          <dgm:chPref val="1"/>
          <dgm:bulletEnabled val="1"/>
        </dgm:presLayoutVars>
      </dgm:prSet>
      <dgm:spPr/>
      <dgm:t>
        <a:bodyPr/>
        <a:lstStyle/>
        <a:p>
          <a:endParaRPr lang="ru-RU"/>
        </a:p>
      </dgm:t>
    </dgm:pt>
    <dgm:pt modelId="{5EC15E4F-3988-4215-8E64-B794D9CA7A7E}" type="pres">
      <dgm:prSet presAssocID="{F452D19B-5228-498A-8799-3E896E52C19D}" presName="FinalChildText" presStyleLbl="revTx" presStyleIdx="2" presStyleCnt="3" custScaleX="215397" custLinFactNeighborX="53777" custLinFactNeighborY="-1835">
        <dgm:presLayoutVars>
          <dgm:chMax val="0"/>
          <dgm:chPref val="0"/>
          <dgm:bulletEnabled val="1"/>
        </dgm:presLayoutVars>
      </dgm:prSet>
      <dgm:spPr/>
      <dgm:t>
        <a:bodyPr/>
        <a:lstStyle/>
        <a:p>
          <a:endParaRPr lang="ru-RU"/>
        </a:p>
      </dgm:t>
    </dgm:pt>
  </dgm:ptLst>
  <dgm:cxnLst>
    <dgm:cxn modelId="{93A0C490-A2E4-4D0A-84C8-C83F4EDD0654}" srcId="{EC3ACA11-D088-4720-BEFE-4A6364BA9B52}" destId="{F452D19B-5228-498A-8799-3E896E52C19D}" srcOrd="2" destOrd="0" parTransId="{33662D11-E16C-4520-A49B-98A96404046C}" sibTransId="{30653FD5-57CF-4C3D-A5CF-8E3D65D06E7B}"/>
    <dgm:cxn modelId="{07E0393F-80B4-427F-A458-E1ADCEBBD7B0}" srcId="{43126077-B624-4DC4-8497-0CB82E8191EB}" destId="{60AAFDFB-2CF2-4011-9E9D-FEDB16F02354}" srcOrd="0" destOrd="0" parTransId="{06A11427-4034-472F-AC47-EE1C92671A78}" sibTransId="{7616B18D-CB5B-451F-9D24-A9F0E6186AAD}"/>
    <dgm:cxn modelId="{D038F197-F2CE-4BC0-8C8D-99F768373D6E}" srcId="{EC3ACA11-D088-4720-BEFE-4A6364BA9B52}" destId="{43126077-B624-4DC4-8497-0CB82E8191EB}" srcOrd="1" destOrd="0" parTransId="{155FE7B8-AEF4-4A7F-9E0A-D0786658EECE}" sibTransId="{750F336E-C17B-43D3-AD7D-B2D60E38D564}"/>
    <dgm:cxn modelId="{8A160D88-FF15-4ECB-9DBD-371D8C28A530}" srcId="{54EC22AF-C0CD-4231-8144-15FD29F61AA2}" destId="{27170B0E-4B5C-428E-96C1-92A308194071}" srcOrd="0" destOrd="0" parTransId="{415BA588-A92D-4EAF-BFE4-4D9E3C07C4D0}" sibTransId="{111E4EB4-30A4-4B1A-88A5-FF51E2140A83}"/>
    <dgm:cxn modelId="{19C88FE6-5AC1-4450-AD07-B6AF0F69291A}" type="presOf" srcId="{EC3ACA11-D088-4720-BEFE-4A6364BA9B52}" destId="{6F6644B8-9B5D-4AF4-A5C7-C9DEC11A867B}" srcOrd="0" destOrd="0" presId="urn:microsoft.com/office/officeart/2005/8/layout/StepDownProcess"/>
    <dgm:cxn modelId="{45910B47-20A3-4D0D-8368-556AA12F04B2}" srcId="{F452D19B-5228-498A-8799-3E896E52C19D}" destId="{07A1F9C6-CFA1-4E10-A8DC-82C7E313F846}" srcOrd="0" destOrd="0" parTransId="{E2276C21-C1BE-4C3B-B885-F40CE9778A0D}" sibTransId="{7859F720-EF19-4D36-8B39-EE2D83BC84EB}"/>
    <dgm:cxn modelId="{427FA0A8-AF72-4982-8E87-56D177582296}" type="presOf" srcId="{54EC22AF-C0CD-4231-8144-15FD29F61AA2}" destId="{A2C0A104-DE74-402C-8921-B4AB2F81DAC7}" srcOrd="0" destOrd="0" presId="urn:microsoft.com/office/officeart/2005/8/layout/StepDownProcess"/>
    <dgm:cxn modelId="{1247B73B-2B09-4D58-8A79-1AE4CB7F54B2}" srcId="{EC3ACA11-D088-4720-BEFE-4A6364BA9B52}" destId="{54EC22AF-C0CD-4231-8144-15FD29F61AA2}" srcOrd="0" destOrd="0" parTransId="{B2C326C7-046B-43D2-9CF7-30D229F7BD43}" sibTransId="{B982F513-9214-4F2A-8236-1ED9C3DCDA9F}"/>
    <dgm:cxn modelId="{4D7F2D7F-9DFC-42D0-93FD-962034046215}" type="presOf" srcId="{27170B0E-4B5C-428E-96C1-92A308194071}" destId="{A4FD2870-34F1-4006-A29B-E62667B6BC57}" srcOrd="0" destOrd="0" presId="urn:microsoft.com/office/officeart/2005/8/layout/StepDownProcess"/>
    <dgm:cxn modelId="{4730827C-CC19-4DA6-A99A-95C989A311BF}" type="presOf" srcId="{F452D19B-5228-498A-8799-3E896E52C19D}" destId="{600F0302-3CD3-4049-BAD1-903692872BB1}" srcOrd="0" destOrd="0" presId="urn:microsoft.com/office/officeart/2005/8/layout/StepDownProcess"/>
    <dgm:cxn modelId="{0F50006B-B791-45F0-B2B9-336339646839}" type="presOf" srcId="{07A1F9C6-CFA1-4E10-A8DC-82C7E313F846}" destId="{5EC15E4F-3988-4215-8E64-B794D9CA7A7E}" srcOrd="0" destOrd="0" presId="urn:microsoft.com/office/officeart/2005/8/layout/StepDownProcess"/>
    <dgm:cxn modelId="{8A84583B-6632-4BD4-873C-A493F87FB4B4}" type="presOf" srcId="{43126077-B624-4DC4-8497-0CB82E8191EB}" destId="{03360CB4-EE38-410A-96EB-4D359074A100}" srcOrd="0" destOrd="0" presId="urn:microsoft.com/office/officeart/2005/8/layout/StepDownProcess"/>
    <dgm:cxn modelId="{0830D711-38AF-4306-A7D7-E344635379B1}" type="presOf" srcId="{60AAFDFB-2CF2-4011-9E9D-FEDB16F02354}" destId="{C0B80695-D8DD-4E97-94CC-F797171269E2}" srcOrd="0" destOrd="0" presId="urn:microsoft.com/office/officeart/2005/8/layout/StepDownProcess"/>
    <dgm:cxn modelId="{DBCEC1E3-4EC1-43EA-9553-18393B9C67AB}" type="presParOf" srcId="{6F6644B8-9B5D-4AF4-A5C7-C9DEC11A867B}" destId="{1A2DB5E6-5A35-4871-A16F-4B90D965F8BD}" srcOrd="0" destOrd="0" presId="urn:microsoft.com/office/officeart/2005/8/layout/StepDownProcess"/>
    <dgm:cxn modelId="{00FB2820-A0DA-464B-875B-1AC3BD48A038}" type="presParOf" srcId="{1A2DB5E6-5A35-4871-A16F-4B90D965F8BD}" destId="{C149B290-E830-4C45-9703-32756887FA7E}" srcOrd="0" destOrd="0" presId="urn:microsoft.com/office/officeart/2005/8/layout/StepDownProcess"/>
    <dgm:cxn modelId="{D17F649A-32FB-43DA-AEEF-3B0EE897A8F6}" type="presParOf" srcId="{1A2DB5E6-5A35-4871-A16F-4B90D965F8BD}" destId="{A2C0A104-DE74-402C-8921-B4AB2F81DAC7}" srcOrd="1" destOrd="0" presId="urn:microsoft.com/office/officeart/2005/8/layout/StepDownProcess"/>
    <dgm:cxn modelId="{DA385538-3765-486B-9387-F180B7BFC9D3}" type="presParOf" srcId="{1A2DB5E6-5A35-4871-A16F-4B90D965F8BD}" destId="{A4FD2870-34F1-4006-A29B-E62667B6BC57}" srcOrd="2" destOrd="0" presId="urn:microsoft.com/office/officeart/2005/8/layout/StepDownProcess"/>
    <dgm:cxn modelId="{1BF42F13-18A6-4984-A5C7-BFA536D59EB0}" type="presParOf" srcId="{6F6644B8-9B5D-4AF4-A5C7-C9DEC11A867B}" destId="{C8DFBC2B-AFB7-4180-8015-F15B73FFE133}" srcOrd="1" destOrd="0" presId="urn:microsoft.com/office/officeart/2005/8/layout/StepDownProcess"/>
    <dgm:cxn modelId="{2E3D5ACE-3BC5-4688-BADD-64722F3A239F}" type="presParOf" srcId="{6F6644B8-9B5D-4AF4-A5C7-C9DEC11A867B}" destId="{7ADC5170-8DD5-4EA7-982C-94F965F284A3}" srcOrd="2" destOrd="0" presId="urn:microsoft.com/office/officeart/2005/8/layout/StepDownProcess"/>
    <dgm:cxn modelId="{AA8CCBF1-8C66-44E6-87CF-22B891F63E50}" type="presParOf" srcId="{7ADC5170-8DD5-4EA7-982C-94F965F284A3}" destId="{7DCE16D0-926E-43D4-9AC7-66A8AB97D1BA}" srcOrd="0" destOrd="0" presId="urn:microsoft.com/office/officeart/2005/8/layout/StepDownProcess"/>
    <dgm:cxn modelId="{9146D54F-0C93-4E2C-8512-3C28D1AA2B0E}" type="presParOf" srcId="{7ADC5170-8DD5-4EA7-982C-94F965F284A3}" destId="{03360CB4-EE38-410A-96EB-4D359074A100}" srcOrd="1" destOrd="0" presId="urn:microsoft.com/office/officeart/2005/8/layout/StepDownProcess"/>
    <dgm:cxn modelId="{B0023841-1C11-423F-9997-CAD825B7A814}" type="presParOf" srcId="{7ADC5170-8DD5-4EA7-982C-94F965F284A3}" destId="{C0B80695-D8DD-4E97-94CC-F797171269E2}" srcOrd="2" destOrd="0" presId="urn:microsoft.com/office/officeart/2005/8/layout/StepDownProcess"/>
    <dgm:cxn modelId="{0EBEB321-5DFF-48B7-B99F-C9D5A8085936}" type="presParOf" srcId="{6F6644B8-9B5D-4AF4-A5C7-C9DEC11A867B}" destId="{3F3FD245-9CEF-48D1-89DA-DAB867FD7929}" srcOrd="3" destOrd="0" presId="urn:microsoft.com/office/officeart/2005/8/layout/StepDownProcess"/>
    <dgm:cxn modelId="{4F9CE933-C58C-4372-8929-0E5064F21D46}" type="presParOf" srcId="{6F6644B8-9B5D-4AF4-A5C7-C9DEC11A867B}" destId="{304671DA-6270-43D7-8D74-92F8E1473C13}" srcOrd="4" destOrd="0" presId="urn:microsoft.com/office/officeart/2005/8/layout/StepDownProcess"/>
    <dgm:cxn modelId="{E3511D5A-265B-4FFB-A78B-7083E9F8CE2B}" type="presParOf" srcId="{304671DA-6270-43D7-8D74-92F8E1473C13}" destId="{600F0302-3CD3-4049-BAD1-903692872BB1}" srcOrd="0" destOrd="0" presId="urn:microsoft.com/office/officeart/2005/8/layout/StepDownProcess"/>
    <dgm:cxn modelId="{2A8D317E-944E-43AA-90DD-1176683B1303}" type="presParOf" srcId="{304671DA-6270-43D7-8D74-92F8E1473C13}" destId="{5EC15E4F-3988-4215-8E64-B794D9CA7A7E}" srcOrd="1" destOrd="0" presId="urn:microsoft.com/office/officeart/2005/8/layout/StepDown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49B290-E830-4C45-9703-32756887FA7E}">
      <dsp:nvSpPr>
        <dsp:cNvPr id="0" name=""/>
        <dsp:cNvSpPr/>
      </dsp:nvSpPr>
      <dsp:spPr>
        <a:xfrm rot="5400000">
          <a:off x="2645602" y="1155867"/>
          <a:ext cx="1351217" cy="147545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C0A104-DE74-402C-8921-B4AB2F81DAC7}">
      <dsp:nvSpPr>
        <dsp:cNvPr id="0" name=""/>
        <dsp:cNvSpPr/>
      </dsp:nvSpPr>
      <dsp:spPr>
        <a:xfrm>
          <a:off x="2163763" y="131960"/>
          <a:ext cx="1692602" cy="11847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Разработка материалов</a:t>
          </a:r>
          <a:endParaRPr lang="ru-RU" sz="1900" kern="1200" dirty="0"/>
        </a:p>
      </dsp:txBody>
      <dsp:txXfrm>
        <a:off x="2163763" y="131960"/>
        <a:ext cx="1692602" cy="1184766"/>
      </dsp:txXfrm>
    </dsp:sp>
    <dsp:sp modelId="{A4FD2870-34F1-4006-A29B-E62667B6BC57}">
      <dsp:nvSpPr>
        <dsp:cNvPr id="0" name=""/>
        <dsp:cNvSpPr/>
      </dsp:nvSpPr>
      <dsp:spPr>
        <a:xfrm>
          <a:off x="3841971" y="120421"/>
          <a:ext cx="3993289" cy="95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Период реализации: 2019-2020 </a:t>
          </a:r>
          <a:r>
            <a:rPr lang="ru-RU" sz="1500" kern="1200" dirty="0" err="1" smtClean="0"/>
            <a:t>гг</a:t>
          </a:r>
          <a:r>
            <a:rPr lang="en-US" sz="1500" kern="1200" dirty="0" smtClean="0"/>
            <a:t>.</a:t>
          </a:r>
          <a:endParaRPr lang="ru-RU" sz="1500" kern="1200" dirty="0"/>
        </a:p>
      </dsp:txBody>
      <dsp:txXfrm>
        <a:off x="3841971" y="120421"/>
        <a:ext cx="3993289" cy="957580"/>
      </dsp:txXfrm>
    </dsp:sp>
    <dsp:sp modelId="{7DCE16D0-926E-43D4-9AC7-66A8AB97D1BA}">
      <dsp:nvSpPr>
        <dsp:cNvPr id="0" name=""/>
        <dsp:cNvSpPr/>
      </dsp:nvSpPr>
      <dsp:spPr>
        <a:xfrm rot="5400000">
          <a:off x="4787781" y="2543713"/>
          <a:ext cx="1247614" cy="16623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360CB4-EE38-410A-96EB-4D359074A100}">
      <dsp:nvSpPr>
        <dsp:cNvPr id="0" name=""/>
        <dsp:cNvSpPr/>
      </dsp:nvSpPr>
      <dsp:spPr>
        <a:xfrm>
          <a:off x="4241389" y="1525161"/>
          <a:ext cx="1692602" cy="11847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Апробация</a:t>
          </a:r>
          <a:endParaRPr lang="ru-RU" sz="1900" kern="1200" dirty="0"/>
        </a:p>
      </dsp:txBody>
      <dsp:txXfrm>
        <a:off x="4241389" y="1525161"/>
        <a:ext cx="1692602" cy="1184766"/>
      </dsp:txXfrm>
    </dsp:sp>
    <dsp:sp modelId="{C0B80695-D8DD-4E97-94CC-F797171269E2}">
      <dsp:nvSpPr>
        <dsp:cNvPr id="0" name=""/>
        <dsp:cNvSpPr/>
      </dsp:nvSpPr>
      <dsp:spPr>
        <a:xfrm>
          <a:off x="5945360" y="1641746"/>
          <a:ext cx="3652501" cy="95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Период реализации: 2019-2020 гг.</a:t>
          </a:r>
          <a:endParaRPr lang="ru-RU" sz="1500" kern="1200" dirty="0"/>
        </a:p>
      </dsp:txBody>
      <dsp:txXfrm>
        <a:off x="5945360" y="1641746"/>
        <a:ext cx="3652501" cy="957580"/>
      </dsp:txXfrm>
    </dsp:sp>
    <dsp:sp modelId="{600F0302-3CD3-4049-BAD1-903692872BB1}">
      <dsp:nvSpPr>
        <dsp:cNvPr id="0" name=""/>
        <dsp:cNvSpPr/>
      </dsp:nvSpPr>
      <dsp:spPr>
        <a:xfrm>
          <a:off x="6245628" y="2977122"/>
          <a:ext cx="1692602" cy="11847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Масштабный мониторинг</a:t>
          </a:r>
          <a:endParaRPr lang="ru-RU" sz="1900" kern="1200" dirty="0"/>
        </a:p>
      </dsp:txBody>
      <dsp:txXfrm>
        <a:off x="6245628" y="2977122"/>
        <a:ext cx="1692602" cy="1184766"/>
      </dsp:txXfrm>
    </dsp:sp>
    <dsp:sp modelId="{5EC15E4F-3988-4215-8E64-B794D9CA7A7E}">
      <dsp:nvSpPr>
        <dsp:cNvPr id="0" name=""/>
        <dsp:cNvSpPr/>
      </dsp:nvSpPr>
      <dsp:spPr>
        <a:xfrm>
          <a:off x="7889955" y="3072545"/>
          <a:ext cx="2651618" cy="95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t>Период реализации: 2020-2024 гг.</a:t>
          </a:r>
          <a:endParaRPr lang="ru-RU" sz="2000" kern="1200" dirty="0"/>
        </a:p>
      </dsp:txBody>
      <dsp:txXfrm>
        <a:off x="7889955" y="3072545"/>
        <a:ext cx="2651618" cy="95758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4971"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545" y="0"/>
            <a:ext cx="2944971" cy="496332"/>
          </a:xfrm>
          <a:prstGeom prst="rect">
            <a:avLst/>
          </a:prstGeom>
        </p:spPr>
        <p:txBody>
          <a:bodyPr vert="horz" lIns="91440" tIns="45720" rIns="91440" bIns="45720" rtlCol="0"/>
          <a:lstStyle>
            <a:lvl1pPr algn="r">
              <a:defRPr sz="1200"/>
            </a:lvl1pPr>
          </a:lstStyle>
          <a:p>
            <a:fld id="{7FA546F4-3602-4837-BFFD-3E3B4BA3A09D}" type="datetimeFigureOut">
              <a:rPr lang="ru-RU" smtClean="0"/>
              <a:pPr/>
              <a:t>18.11.2020</a:t>
            </a:fld>
            <a:endParaRPr lang="ru-RU"/>
          </a:p>
        </p:txBody>
      </p:sp>
      <p:sp>
        <p:nvSpPr>
          <p:cNvPr id="4" name="Образ слайда 3"/>
          <p:cNvSpPr>
            <a:spLocks noGrp="1" noRot="1" noChangeAspect="1"/>
          </p:cNvSpPr>
          <p:nvPr>
            <p:ph type="sldImg" idx="2"/>
          </p:nvPr>
        </p:nvSpPr>
        <p:spPr>
          <a:xfrm>
            <a:off x="312738" y="744538"/>
            <a:ext cx="6170612" cy="3722687"/>
          </a:xfrm>
          <a:prstGeom prst="rect">
            <a:avLst/>
          </a:prstGeom>
          <a:noFill/>
          <a:ln w="12700">
            <a:solidFill>
              <a:prstClr val="black"/>
            </a:solidFill>
          </a:ln>
        </p:spPr>
        <p:txBody>
          <a:bodyPr vert="horz" lIns="91440" tIns="45720" rIns="91440" bIns="45720" rtlCol="0" anchor="ctr"/>
          <a:lstStyle/>
          <a:p>
            <a:r>
              <a:rPr lang="ru-RU" dirty="0" err="1" smtClean="0"/>
              <a:t>Енка</a:t>
            </a:r>
            <a:r>
              <a:rPr lang="ru-RU" dirty="0" smtClean="0"/>
              <a:t> </a:t>
            </a:r>
            <a:r>
              <a:rPr lang="ru-RU" dirty="0" err="1" smtClean="0"/>
              <a:t>стра</a:t>
            </a:r>
            <a:endParaRPr lang="ru-RU" dirty="0"/>
          </a:p>
        </p:txBody>
      </p:sp>
      <p:sp>
        <p:nvSpPr>
          <p:cNvPr id="5" name="Заметки 4"/>
          <p:cNvSpPr>
            <a:spLocks noGrp="1"/>
          </p:cNvSpPr>
          <p:nvPr>
            <p:ph type="body" sz="quarter" idx="3"/>
          </p:nvPr>
        </p:nvSpPr>
        <p:spPr>
          <a:xfrm>
            <a:off x="679609" y="4715154"/>
            <a:ext cx="543687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28583"/>
            <a:ext cx="2944971"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545" y="9428583"/>
            <a:ext cx="2944971" cy="496332"/>
          </a:xfrm>
          <a:prstGeom prst="rect">
            <a:avLst/>
          </a:prstGeom>
        </p:spPr>
        <p:txBody>
          <a:bodyPr vert="horz" lIns="91440" tIns="45720" rIns="91440" bIns="45720" rtlCol="0" anchor="b"/>
          <a:lstStyle>
            <a:lvl1pPr algn="r">
              <a:defRPr sz="1200"/>
            </a:lvl1pPr>
          </a:lstStyle>
          <a:p>
            <a:fld id="{C66E0C06-5FE1-4F23-A7EB-1A222EB9CE1A}" type="slidenum">
              <a:rPr lang="ru-RU" smtClean="0"/>
              <a:pPr/>
              <a:t>‹#›</a:t>
            </a:fld>
            <a:endParaRPr lang="ru-RU"/>
          </a:p>
        </p:txBody>
      </p:sp>
    </p:spTree>
    <p:extLst>
      <p:ext uri="{BB962C8B-B14F-4D97-AF65-F5344CB8AC3E}">
        <p14:creationId xmlns="" xmlns:p14="http://schemas.microsoft.com/office/powerpoint/2010/main" val="2892271425"/>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7"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7" algn="l" defTabSz="914293" rtl="0" eaLnBrk="1" latinLnBrk="0" hangingPunct="1">
      <a:defRPr sz="1200" kern="1200">
        <a:solidFill>
          <a:schemeClr val="tx1"/>
        </a:solidFill>
        <a:latin typeface="+mn-lt"/>
        <a:ea typeface="+mn-ea"/>
        <a:cs typeface="+mn-cs"/>
      </a:defRPr>
    </a:lvl5pPr>
    <a:lvl6pPr marL="2285734"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3"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До 2024 года в целях осуществления прорывного научно-технического и социально-экономического развития страны планируется обеспечение вхождения России в число пяти крупнейших экономик мира, в том числе обеспечение темпов экономического роста выше мировых. Правительству РФ поручено обеспечить глобальную конкурентоспособность российского образования, вхождение Российской Федерации в число 10 ведущих стран мира по качеству общего образования.</a:t>
            </a:r>
          </a:p>
          <a:p>
            <a:endParaRPr lang="ru-RU" sz="1400" dirty="0" smtClean="0"/>
          </a:p>
          <a:p>
            <a:endParaRPr lang="ru-RU" sz="1400" dirty="0" smtClean="0"/>
          </a:p>
          <a:p>
            <a:r>
              <a:rPr lang="ru-RU" sz="1400" dirty="0" smtClean="0"/>
              <a:t>Повышение  качества  общего образования , реализация  указов президента России может быть обеспечена успешной реализацией ФГОС общего образования, т.е. за счет  формирования  функциональной грамотности, достижения планируемых предметных, </a:t>
            </a:r>
            <a:r>
              <a:rPr lang="ru-RU" sz="1400" dirty="0" err="1" smtClean="0"/>
              <a:t>метапредметных</a:t>
            </a:r>
            <a:r>
              <a:rPr lang="ru-RU" sz="1400" dirty="0" smtClean="0"/>
              <a:t> и личностных результатов, если в учебном процессе реализован комплексный </a:t>
            </a:r>
            <a:r>
              <a:rPr lang="ru-RU" sz="1400" dirty="0" err="1" smtClean="0"/>
              <a:t>системно-деятельностный</a:t>
            </a:r>
            <a:r>
              <a:rPr lang="ru-RU" sz="1400" dirty="0" smtClean="0"/>
              <a:t> подход, если процесс обучения идет как процесс решения учащимися различных классов учебно-познавательных и учебно-практических задач, задач на применение или перенос тех знаний и тех умений, которые учитель формирует.</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endParaRPr lang="ru-RU" dirty="0" smtClean="0"/>
          </a:p>
          <a:p>
            <a:r>
              <a:rPr lang="ru-RU" dirty="0" smtClean="0"/>
              <a:t> </a:t>
            </a:r>
            <a:r>
              <a:rPr lang="ru-RU" i="1" dirty="0" smtClean="0"/>
              <a:t> Чем отличается новая система заданий от традиционно используемых в отечественной школе?</a:t>
            </a:r>
            <a:endParaRPr lang="ru-RU" dirty="0" smtClean="0"/>
          </a:p>
          <a:p>
            <a:r>
              <a:rPr lang="ru-RU" dirty="0" smtClean="0"/>
              <a:t>По каждому направлению функциональной грамотности разрабатываемые задания объединены в тематические блоки, составляющие основу инструментария (также как и в исследовании </a:t>
            </a:r>
            <a:r>
              <a:rPr lang="en-US" dirty="0" smtClean="0"/>
              <a:t>PISA</a:t>
            </a:r>
            <a:r>
              <a:rPr lang="ru-RU" dirty="0" smtClean="0"/>
              <a:t>). Блок заданий включает в себя описание реальной ситуации, представленное, как правило, в проблемном ключе, и ряд вопросов-заданий, относящихся к этой ситуации. Учащиеся должны выполнить задания, используя знания из различных предметных областей. Их последовательное выполнение способствует тому, что двигаясь от вопроса к вопросу, ученики погружаются в описанную историю (ситуацию) и приобретают как новые знания, так и функциональные навыки.</a:t>
            </a:r>
          </a:p>
          <a:p>
            <a:r>
              <a:rPr lang="ru-RU" dirty="0" smtClean="0"/>
              <a:t>Предложенные ситуации связаны с разнообразными аспектами окружающей жизни, наиболее близкими к личному миру учащихся и вызывающими у них интерес. Предложенные ситуации также связаны с профессиональной деятельностью, повседневной жизнью местного общества, проблемами окружающей среды. Могут быть предложены и ситуации, связанные с наукой.</a:t>
            </a:r>
          </a:p>
          <a:p>
            <a:endParaRPr lang="ru-RU" dirty="0" smtClean="0"/>
          </a:p>
          <a:p>
            <a:r>
              <a:rPr lang="ru-RU" dirty="0" smtClean="0"/>
              <a:t>Наличие контекста задания является важным условием задания на формирование и оценку функциональной грамотности. Ведь функциональная грамотность и предполагает способность применить знания в реальной ситуации, а не в привычной учебной. Именно наличие контекста, в который помещена проблемная ситуация, дает ответ на вопрос, </a:t>
            </a:r>
            <a:r>
              <a:rPr lang="ru-RU" i="1" dirty="0" smtClean="0"/>
              <a:t>зачем</a:t>
            </a:r>
            <a:r>
              <a:rPr lang="ru-RU" dirty="0" smtClean="0"/>
              <a:t> может понадобиться то или иное знание. Задания (задачи) вне контекста очень часто не мотивируют учащихся прикладывать усилия для их выполнения.</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16</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r>
              <a:rPr lang="ru-RU" sz="1400" dirty="0" smtClean="0"/>
              <a:t>Как отличить  задания, направленные на  формирование и оценку функциональной грамотности?</a:t>
            </a:r>
          </a:p>
          <a:p>
            <a:endParaRPr lang="ru-RU" sz="1400" dirty="0" smtClean="0"/>
          </a:p>
          <a:p>
            <a:r>
              <a:rPr lang="ru-RU" sz="1400" dirty="0" smtClean="0"/>
              <a:t>Как оценить уровень </a:t>
            </a:r>
            <a:r>
              <a:rPr lang="ru-RU" sz="1400" dirty="0" err="1" smtClean="0"/>
              <a:t>сформированности</a:t>
            </a:r>
            <a:r>
              <a:rPr lang="ru-RU" sz="1400" dirty="0" smtClean="0"/>
              <a:t> функциональной  грамотности?</a:t>
            </a:r>
          </a:p>
          <a:p>
            <a:endParaRPr lang="ru-RU" sz="1400" dirty="0" smtClean="0"/>
          </a:p>
          <a:p>
            <a:r>
              <a:rPr lang="ru-RU" sz="1400" dirty="0" smtClean="0"/>
              <a:t>Чтобы оценить уровень функциональной грамотности своих учеников, учителю нужно дать им нетипичные задания, в которых предлагается рассмотреть некоторые проблемы из реальной жизни. Решение этих задач, как правило, требует применения знаний в незнакомой ситуации, поиска новых решений или способов действий, т.е. требует творческой активности.</a:t>
            </a:r>
          </a:p>
          <a:p>
            <a:r>
              <a:rPr lang="ru-RU" sz="1400" dirty="0" smtClean="0"/>
              <a:t> </a:t>
            </a:r>
          </a:p>
          <a:p>
            <a:endParaRPr lang="ru-RU" sz="1400"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17</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18</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19</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20</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21</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22</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0" hangingPunct="0"/>
            <a:fld id="{A57CBBE5-2A1D-4B0B-9B45-679D4148A4A4}" type="slidenum">
              <a:rPr lang="ru-RU" altLang="ru-RU" sz="1200">
                <a:latin typeface="Times New Roman" panose="02020603050405020304" pitchFamily="18" charset="0"/>
                <a:cs typeface="Arial" panose="020B0604020202020204" pitchFamily="34" charset="0"/>
              </a:rPr>
              <a:pPr eaLnBrk="0" hangingPunct="0"/>
              <a:t>35</a:t>
            </a:fld>
            <a:endParaRPr lang="ru-RU" altLang="ru-RU" sz="1200">
              <a:latin typeface="Times New Roman" panose="02020603050405020304" pitchFamily="18" charset="0"/>
              <a:cs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altLang="ru-RU" sz="1400" smtClean="0">
                <a:latin typeface="Arial" panose="020B0604020202020204" pitchFamily="34" charset="0"/>
              </a:rPr>
              <a:t>	</a:t>
            </a:r>
          </a:p>
        </p:txBody>
      </p:sp>
    </p:spTree>
    <p:extLst>
      <p:ext uri="{BB962C8B-B14F-4D97-AF65-F5344CB8AC3E}">
        <p14:creationId xmlns="" xmlns:p14="http://schemas.microsoft.com/office/powerpoint/2010/main" val="153108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При реализации поставленных задач важно учитывать международные тенденции  развития образования. Одной из главных тенденций  является ИЗМЕНЕНИЕ ЗАПРОСА НА КАЧЕСТВО ОБЩЕГО ОБРАЗОВАНИЯ.</a:t>
            </a:r>
          </a:p>
          <a:p>
            <a:endParaRPr lang="ru-RU" sz="1400" dirty="0" smtClean="0"/>
          </a:p>
          <a:p>
            <a:r>
              <a:rPr lang="ru-RU" sz="1400" dirty="0" smtClean="0"/>
              <a:t>Эта тенденция в основном проявляется по двум направлениям:</a:t>
            </a:r>
          </a:p>
          <a:p>
            <a:r>
              <a:rPr lang="ru-RU" sz="1400" dirty="0" smtClean="0"/>
              <a:t>Изменение приоритетных целей образования и качественное изменение образовательной среды.</a:t>
            </a:r>
          </a:p>
        </p:txBody>
      </p:sp>
      <p:sp>
        <p:nvSpPr>
          <p:cNvPr id="4" name="Номер слайда 3"/>
          <p:cNvSpPr>
            <a:spLocks noGrp="1"/>
          </p:cNvSpPr>
          <p:nvPr>
            <p:ph type="sldNum" sz="quarter" idx="10"/>
          </p:nvPr>
        </p:nvSpPr>
        <p:spPr/>
        <p:txBody>
          <a:bodyPr/>
          <a:lstStyle/>
          <a:p>
            <a:fld id="{856A05F3-21FD-48C2-919E-2C9ED22E481D}"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В качестве основных ориентиров при обсуждении вопросов, связанных с функциональной грамотностью учащихся будем использовать работы отечественных ученых и положения международного исследования </a:t>
            </a:r>
            <a:r>
              <a:rPr lang="en-US" sz="1400" dirty="0" smtClean="0"/>
              <a:t>PISA</a:t>
            </a:r>
            <a:r>
              <a:rPr lang="ru-RU" sz="1400" dirty="0" smtClean="0"/>
              <a:t>, в рамках которого впервые были разработаны подходы к оценке функциональной грамотности и получены данные об уровне функциональной грамотности школьников в странах мира. </a:t>
            </a:r>
          </a:p>
          <a:p>
            <a:endParaRPr lang="ru-RU" sz="1400" dirty="0" smtClean="0"/>
          </a:p>
          <a:p>
            <a:r>
              <a:rPr lang="ru-RU" sz="1400" dirty="0" smtClean="0"/>
              <a:t>Приведем несколько определений, которые раскрывают основной смысл данного понятия. </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Анализ приведенных определений показывает, что основными составляющими функциональной грамотности являются способность человека действовать в современном обществе, решать различные задачи, используя при этом определенные знания, умения и компетенции. </a:t>
            </a:r>
          </a:p>
          <a:p>
            <a:endParaRPr lang="ru-RU" sz="1400" dirty="0" smtClean="0"/>
          </a:p>
          <a:p>
            <a:r>
              <a:rPr lang="ru-RU" sz="1400" dirty="0" smtClean="0"/>
              <a:t>На практике функциональная грамотность проявляется в действиях учащихся, а оценка </a:t>
            </a:r>
            <a:r>
              <a:rPr lang="ru-RU" sz="1400" dirty="0" err="1" smtClean="0"/>
              <a:t>сформированности</a:t>
            </a:r>
            <a:r>
              <a:rPr lang="ru-RU" sz="1400" dirty="0" smtClean="0"/>
              <a:t> функциональной грамотности может осуществляться через оценку определенных стратегий действий, поведения учащихся, которые они могли бы продемонстрировать в различных ситуациях реальной жизни.</a:t>
            </a:r>
          </a:p>
          <a:p>
            <a:endParaRPr lang="ru-RU" sz="1400"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Решить проблему повышения качества образования (не только в плане результатов исследования </a:t>
            </a:r>
            <a:r>
              <a:rPr lang="en-US" dirty="0" smtClean="0"/>
              <a:t>PISA</a:t>
            </a:r>
            <a:r>
              <a:rPr lang="ru-RU" dirty="0" smtClean="0"/>
              <a:t>) можно только </a:t>
            </a:r>
          </a:p>
          <a:p>
            <a:r>
              <a:rPr lang="ru-RU" dirty="0" smtClean="0"/>
              <a:t>- при системных комплексных изменениях в учебной деятельности учащихся: перехода от решения типичных стандартных задач к проведению исследований, к поиску смыслов и альтернативных решений;</a:t>
            </a:r>
          </a:p>
          <a:p>
            <a:r>
              <a:rPr lang="ru-RU" dirty="0" smtClean="0"/>
              <a:t>- переориентации системы образования на новые результаты, связанные с «навыками 21 века» – функциональной грамотностью учащихся и развитием позитивных установок, мотивации обучения и стратегий поведения учащихся в различных ситуациях, готовности жить в эпоху перемен.</a:t>
            </a:r>
          </a:p>
          <a:p>
            <a:endParaRPr lang="ru-RU" dirty="0"/>
          </a:p>
        </p:txBody>
      </p:sp>
      <p:sp>
        <p:nvSpPr>
          <p:cNvPr id="4" name="Номер слайда 3"/>
          <p:cNvSpPr>
            <a:spLocks noGrp="1"/>
          </p:cNvSpPr>
          <p:nvPr>
            <p:ph type="sldNum" sz="quarter" idx="10"/>
          </p:nvPr>
        </p:nvSpPr>
        <p:spPr/>
        <p:txBody>
          <a:bodyPr/>
          <a:lstStyle/>
          <a:p>
            <a:fld id="{856A05F3-21FD-48C2-919E-2C9ED22E481D}" type="slidenum">
              <a:rPr lang="ru-RU" smtClean="0"/>
              <a:pPr/>
              <a:t>12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2738" y="744538"/>
            <a:ext cx="6170612" cy="3722687"/>
          </a:xfrm>
        </p:spPr>
      </p:sp>
      <p:sp>
        <p:nvSpPr>
          <p:cNvPr id="3" name="Заметки 2"/>
          <p:cNvSpPr>
            <a:spLocks noGrp="1"/>
          </p:cNvSpPr>
          <p:nvPr>
            <p:ph type="body" idx="1"/>
          </p:nvPr>
        </p:nvSpPr>
        <p:spPr/>
        <p:txBody>
          <a:bodyPr>
            <a:normAutofit/>
          </a:bodyPr>
          <a:lstStyle/>
          <a:p>
            <a:r>
              <a:rPr lang="ru-RU" dirty="0" smtClean="0"/>
              <a:t>Задача  повышения качества образования  - формирования функциональной грамотности - способности применять полученные в процессе обучения знания для решения различных учебных и практических задач – </a:t>
            </a:r>
          </a:p>
          <a:p>
            <a:r>
              <a:rPr lang="ru-RU" dirty="0" smtClean="0"/>
              <a:t>начала реализоваться в 2019 году в рамках инновационного проекта Министерства просвещения Российской Федерации «Мониторинг формирования функциональной грамотности», осуществление которого поручено ФГБНУ «Институт стратегии развития образования Российской академии образования».  Перед профессиональным сообществом была поставлена  задача разработки национального инструментария и технологии,.</a:t>
            </a:r>
          </a:p>
          <a:p>
            <a:endParaRPr lang="ru-RU" dirty="0" smtClean="0"/>
          </a:p>
          <a:p>
            <a:r>
              <a:rPr lang="ru-RU" dirty="0" smtClean="0"/>
              <a:t>Результаты мониторинга формирования и оценки функциональной грамотности будут учитываться при реализации проекта Федеральной службы по надзору в сфере образования и науки, основой которого будет «Методология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 утвержденные 6 мая 2019 года Федеральной службой по надзору в сфере образования и науки (приказ 590) и Министерством просвещения Российской Федерации (приказ 219).</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13</a:t>
            </a:fld>
            <a:endParaRPr lang="ru-RU"/>
          </a:p>
        </p:txBody>
      </p:sp>
    </p:spTree>
    <p:extLst>
      <p:ext uri="{BB962C8B-B14F-4D97-AF65-F5344CB8AC3E}">
        <p14:creationId xmlns="" xmlns:p14="http://schemas.microsoft.com/office/powerpoint/2010/main" val="230907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smtClean="0"/>
              <a:t>В отличие от </a:t>
            </a:r>
            <a:r>
              <a:rPr lang="ru-RU" sz="1400" dirty="0" err="1" smtClean="0"/>
              <a:t>Рособрнадзора</a:t>
            </a:r>
            <a:r>
              <a:rPr lang="ru-RU" sz="1400" dirty="0" smtClean="0"/>
              <a:t>, ставящего основной задачей оценить уровень функциональной грамотности,  Министерство просвещения приоритетной задачей видит повышение качества образования в ходе внедрения  ФГОС и формирования функциональной грамотности учащихся  с учетом перспективных направлений развития  отечественных и международных исследований. </a:t>
            </a:r>
          </a:p>
          <a:p>
            <a:endParaRPr lang="ru-RU" sz="1400" dirty="0" smtClean="0"/>
          </a:p>
          <a:p>
            <a:r>
              <a:rPr lang="ru-RU" sz="1400" dirty="0" smtClean="0"/>
              <a:t>Исследование </a:t>
            </a:r>
            <a:r>
              <a:rPr lang="en-US" sz="1400" dirty="0" smtClean="0"/>
              <a:t>PISA-2021  </a:t>
            </a:r>
            <a:r>
              <a:rPr lang="ru-RU" sz="1400" dirty="0" smtClean="0"/>
              <a:t>одним из ориентиров обновления учебно-методических материалов для системы общего образования.</a:t>
            </a:r>
          </a:p>
          <a:p>
            <a:endParaRPr lang="ru-RU" sz="1400" dirty="0" smtClean="0"/>
          </a:p>
        </p:txBody>
      </p:sp>
      <p:sp>
        <p:nvSpPr>
          <p:cNvPr id="4" name="Номер слайда 3"/>
          <p:cNvSpPr>
            <a:spLocks noGrp="1"/>
          </p:cNvSpPr>
          <p:nvPr>
            <p:ph type="sldNum" sz="quarter" idx="10"/>
          </p:nvPr>
        </p:nvSpPr>
        <p:spPr/>
        <p:txBody>
          <a:bodyPr/>
          <a:lstStyle/>
          <a:p>
            <a:fld id="{C66E0C06-5FE1-4F23-A7EB-1A222EB9CE1A}" type="slidenum">
              <a:rPr lang="ru-RU" smtClean="0"/>
              <a:pPr/>
              <a:t>14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1066" y="2225605"/>
            <a:ext cx="10098723" cy="153570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782130" y="4059820"/>
            <a:ext cx="8316595" cy="1830899"/>
          </a:xfrm>
        </p:spPr>
        <p:txBody>
          <a:bodyPr/>
          <a:lstStyle>
            <a:lvl1pPr marL="0" indent="0" algn="ctr">
              <a:buNone/>
              <a:defRPr>
                <a:solidFill>
                  <a:schemeClr val="tx1">
                    <a:tint val="75000"/>
                  </a:schemeClr>
                </a:solidFill>
              </a:defRPr>
            </a:lvl1pPr>
            <a:lvl2pPr marL="521284" indent="0" algn="ctr">
              <a:buNone/>
              <a:defRPr>
                <a:solidFill>
                  <a:schemeClr val="tx1">
                    <a:tint val="75000"/>
                  </a:schemeClr>
                </a:solidFill>
              </a:defRPr>
            </a:lvl2pPr>
            <a:lvl3pPr marL="1042569" indent="0" algn="ctr">
              <a:buNone/>
              <a:defRPr>
                <a:solidFill>
                  <a:schemeClr val="tx1">
                    <a:tint val="75000"/>
                  </a:schemeClr>
                </a:solidFill>
              </a:defRPr>
            </a:lvl3pPr>
            <a:lvl4pPr marL="1563853" indent="0" algn="ctr">
              <a:buNone/>
              <a:defRPr>
                <a:solidFill>
                  <a:schemeClr val="tx1">
                    <a:tint val="75000"/>
                  </a:schemeClr>
                </a:solidFill>
              </a:defRPr>
            </a:lvl4pPr>
            <a:lvl5pPr marL="2085137" indent="0" algn="ctr">
              <a:buNone/>
              <a:defRPr>
                <a:solidFill>
                  <a:schemeClr val="tx1">
                    <a:tint val="75000"/>
                  </a:schemeClr>
                </a:solidFill>
              </a:defRPr>
            </a:lvl5pPr>
            <a:lvl6pPr marL="2606422" indent="0" algn="ctr">
              <a:buNone/>
              <a:defRPr>
                <a:solidFill>
                  <a:schemeClr val="tx1">
                    <a:tint val="75000"/>
                  </a:schemeClr>
                </a:solidFill>
              </a:defRPr>
            </a:lvl6pPr>
            <a:lvl7pPr marL="3127706" indent="0" algn="ctr">
              <a:buNone/>
              <a:defRPr>
                <a:solidFill>
                  <a:schemeClr val="tx1">
                    <a:tint val="75000"/>
                  </a:schemeClr>
                </a:solidFill>
              </a:defRPr>
            </a:lvl7pPr>
            <a:lvl8pPr marL="3648990" indent="0" algn="ctr">
              <a:buNone/>
              <a:defRPr>
                <a:solidFill>
                  <a:schemeClr val="tx1">
                    <a:tint val="75000"/>
                  </a:schemeClr>
                </a:solidFill>
              </a:defRPr>
            </a:lvl8pPr>
            <a:lvl9pPr marL="4170275"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224A597-A450-4771-8CD7-519490A7DD67}" type="datetime1">
              <a:rPr lang="ru-RU" smtClean="0"/>
              <a:pPr/>
              <a:t>18.11.2020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8F693F-8EB3-4179-A047-B52CB9E4A52C}" type="datetime1">
              <a:rPr lang="ru-RU" smtClean="0"/>
              <a:pPr/>
              <a:t>18.11.2020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613618" y="286908"/>
            <a:ext cx="2673191" cy="611294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94044" y="286908"/>
            <a:ext cx="7821560" cy="611294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DB59D2-74CE-4667-B478-00E226010874}" type="datetime1">
              <a:rPr lang="ru-RU" smtClean="0"/>
              <a:pPr/>
              <a:t>18.11.2020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17375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9EABEB1-17AE-4A20-A326-04D73A45524E}" type="datetime1">
              <a:rPr lang="ru-RU" smtClean="0"/>
              <a:pPr/>
              <a:t>18.11.2020</a:t>
            </a:fld>
            <a:endParaRPr lang="en-US"/>
          </a:p>
        </p:txBody>
      </p:sp>
      <p:sp>
        <p:nvSpPr>
          <p:cNvPr id="5" name="Holder 5"/>
          <p:cNvSpPr>
            <a:spLocks noGrp="1"/>
          </p:cNvSpPr>
          <p:nvPr>
            <p:ph type="sldNum" sz="quarter" idx="7"/>
          </p:nvPr>
        </p:nvSpPr>
        <p:spPr/>
        <p:txBody>
          <a:bodyPr lIns="0" tIns="0" rIns="0" bIns="0"/>
          <a:lstStyle>
            <a:lvl1pPr marL="45343">
              <a:lnSpc>
                <a:spcPts val="1476"/>
              </a:lnSpc>
              <a:defRPr sz="1400" b="0" i="0">
                <a:solidFill>
                  <a:srgbClr val="888888"/>
                </a:solidFill>
                <a:latin typeface="Calibri"/>
                <a:cs typeface="Calibri"/>
              </a:defRPr>
            </a:lvl1pPr>
          </a:lstStyle>
          <a:p>
            <a:fld id="{81D60167-4931-47E6-BA6A-407CBD079E47}"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86910"/>
            <a:ext cx="10692765" cy="775005"/>
          </a:xfrm>
        </p:spPr>
        <p:txBody>
          <a:bodyPr>
            <a:normAutofit/>
          </a:bodyPr>
          <a:lstStyle>
            <a:lvl1pPr>
              <a:defRPr sz="4000" b="1"/>
            </a:lvl1p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81DA5D-816A-4DB3-937A-FFC9F2A53A24}" type="datetime1">
              <a:rPr lang="ru-RU" smtClean="0"/>
              <a:pPr/>
              <a:t>18.11.2020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508" y="4603785"/>
            <a:ext cx="10098723" cy="1422928"/>
          </a:xfrm>
        </p:spPr>
        <p:txBody>
          <a:bodyPr anchor="t"/>
          <a:lstStyle>
            <a:lvl1pPr algn="l">
              <a:defRPr sz="4700" b="1" cap="all"/>
            </a:lvl1pPr>
          </a:lstStyle>
          <a:p>
            <a:r>
              <a:rPr lang="ru-RU" smtClean="0"/>
              <a:t>Образец заголовка</a:t>
            </a:r>
            <a:endParaRPr lang="ru-RU"/>
          </a:p>
        </p:txBody>
      </p:sp>
      <p:sp>
        <p:nvSpPr>
          <p:cNvPr id="3" name="Текст 2"/>
          <p:cNvSpPr>
            <a:spLocks noGrp="1"/>
          </p:cNvSpPr>
          <p:nvPr>
            <p:ph type="body" idx="1"/>
          </p:nvPr>
        </p:nvSpPr>
        <p:spPr>
          <a:xfrm>
            <a:off x="938508" y="3036576"/>
            <a:ext cx="10098723" cy="1567210"/>
          </a:xfrm>
        </p:spPr>
        <p:txBody>
          <a:bodyPr anchor="b"/>
          <a:lstStyle>
            <a:lvl1pPr marL="0" indent="0">
              <a:buNone/>
              <a:defRPr sz="2300">
                <a:solidFill>
                  <a:schemeClr val="tx1">
                    <a:tint val="75000"/>
                  </a:schemeClr>
                </a:solidFill>
              </a:defRPr>
            </a:lvl1pPr>
            <a:lvl2pPr marL="521284" indent="0">
              <a:buNone/>
              <a:defRPr sz="2100">
                <a:solidFill>
                  <a:schemeClr val="tx1">
                    <a:tint val="75000"/>
                  </a:schemeClr>
                </a:solidFill>
              </a:defRPr>
            </a:lvl2pPr>
            <a:lvl3pPr marL="1042569" indent="0">
              <a:buNone/>
              <a:defRPr sz="1900">
                <a:solidFill>
                  <a:schemeClr val="tx1">
                    <a:tint val="75000"/>
                  </a:schemeClr>
                </a:solidFill>
              </a:defRPr>
            </a:lvl3pPr>
            <a:lvl4pPr marL="1563853" indent="0">
              <a:buNone/>
              <a:defRPr sz="1600">
                <a:solidFill>
                  <a:schemeClr val="tx1">
                    <a:tint val="75000"/>
                  </a:schemeClr>
                </a:solidFill>
              </a:defRPr>
            </a:lvl4pPr>
            <a:lvl5pPr marL="2085137" indent="0">
              <a:buNone/>
              <a:defRPr sz="1600">
                <a:solidFill>
                  <a:schemeClr val="tx1">
                    <a:tint val="75000"/>
                  </a:schemeClr>
                </a:solidFill>
              </a:defRPr>
            </a:lvl5pPr>
            <a:lvl6pPr marL="2606422" indent="0">
              <a:buNone/>
              <a:defRPr sz="1600">
                <a:solidFill>
                  <a:schemeClr val="tx1">
                    <a:tint val="75000"/>
                  </a:schemeClr>
                </a:solidFill>
              </a:defRPr>
            </a:lvl6pPr>
            <a:lvl7pPr marL="3127706" indent="0">
              <a:buNone/>
              <a:defRPr sz="1600">
                <a:solidFill>
                  <a:schemeClr val="tx1">
                    <a:tint val="75000"/>
                  </a:schemeClr>
                </a:solidFill>
              </a:defRPr>
            </a:lvl7pPr>
            <a:lvl8pPr marL="3648990" indent="0">
              <a:buNone/>
              <a:defRPr sz="1600">
                <a:solidFill>
                  <a:schemeClr val="tx1">
                    <a:tint val="75000"/>
                  </a:schemeClr>
                </a:solidFill>
              </a:defRPr>
            </a:lvl8pPr>
            <a:lvl9pPr marL="4170275"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2BC218-E542-42A4-A1CE-D2D6D2E3FD56}" type="datetime1">
              <a:rPr lang="ru-RU" smtClean="0"/>
              <a:pPr/>
              <a:t>18.11.2020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94047" y="1671693"/>
            <a:ext cx="5247375" cy="472816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039435" y="1671693"/>
            <a:ext cx="5247375" cy="472816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CC81DE-77DA-48E6-8A0D-B88429D7A26E}" type="datetime1">
              <a:rPr lang="ru-RU" smtClean="0"/>
              <a:pPr/>
              <a:t>18.11.2020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94045" y="1603698"/>
            <a:ext cx="5249437" cy="668343"/>
          </a:xfrm>
        </p:spPr>
        <p:txBody>
          <a:bodyPr anchor="b"/>
          <a:lstStyle>
            <a:lvl1pPr marL="0" indent="0">
              <a:buNone/>
              <a:defRPr sz="2700" b="1"/>
            </a:lvl1pPr>
            <a:lvl2pPr marL="521284" indent="0">
              <a:buNone/>
              <a:defRPr sz="2300" b="1"/>
            </a:lvl2pPr>
            <a:lvl3pPr marL="1042569" indent="0">
              <a:buNone/>
              <a:defRPr sz="2100" b="1"/>
            </a:lvl3pPr>
            <a:lvl4pPr marL="1563853" indent="0">
              <a:buNone/>
              <a:defRPr sz="1900" b="1"/>
            </a:lvl4pPr>
            <a:lvl5pPr marL="2085137" indent="0">
              <a:buNone/>
              <a:defRPr sz="1900" b="1"/>
            </a:lvl5pPr>
            <a:lvl6pPr marL="2606422" indent="0">
              <a:buNone/>
              <a:defRPr sz="1900" b="1"/>
            </a:lvl6pPr>
            <a:lvl7pPr marL="3127706" indent="0">
              <a:buNone/>
              <a:defRPr sz="1900" b="1"/>
            </a:lvl7pPr>
            <a:lvl8pPr marL="3648990" indent="0">
              <a:buNone/>
              <a:defRPr sz="1900" b="1"/>
            </a:lvl8pPr>
            <a:lvl9pPr marL="4170275" indent="0">
              <a:buNone/>
              <a:defRPr sz="1900" b="1"/>
            </a:lvl9pPr>
          </a:lstStyle>
          <a:p>
            <a:pPr lvl="0"/>
            <a:r>
              <a:rPr lang="ru-RU" smtClean="0"/>
              <a:t>Образец текста</a:t>
            </a:r>
          </a:p>
        </p:txBody>
      </p:sp>
      <p:sp>
        <p:nvSpPr>
          <p:cNvPr id="4" name="Содержимое 3"/>
          <p:cNvSpPr>
            <a:spLocks noGrp="1"/>
          </p:cNvSpPr>
          <p:nvPr>
            <p:ph sz="half" idx="2"/>
          </p:nvPr>
        </p:nvSpPr>
        <p:spPr>
          <a:xfrm>
            <a:off x="594045" y="2272043"/>
            <a:ext cx="5249437" cy="4127814"/>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035309" y="1603698"/>
            <a:ext cx="5251501" cy="668343"/>
          </a:xfrm>
        </p:spPr>
        <p:txBody>
          <a:bodyPr anchor="b"/>
          <a:lstStyle>
            <a:lvl1pPr marL="0" indent="0">
              <a:buNone/>
              <a:defRPr sz="2700" b="1"/>
            </a:lvl1pPr>
            <a:lvl2pPr marL="521284" indent="0">
              <a:buNone/>
              <a:defRPr sz="2300" b="1"/>
            </a:lvl2pPr>
            <a:lvl3pPr marL="1042569" indent="0">
              <a:buNone/>
              <a:defRPr sz="2100" b="1"/>
            </a:lvl3pPr>
            <a:lvl4pPr marL="1563853" indent="0">
              <a:buNone/>
              <a:defRPr sz="1900" b="1"/>
            </a:lvl4pPr>
            <a:lvl5pPr marL="2085137" indent="0">
              <a:buNone/>
              <a:defRPr sz="1900" b="1"/>
            </a:lvl5pPr>
            <a:lvl6pPr marL="2606422" indent="0">
              <a:buNone/>
              <a:defRPr sz="1900" b="1"/>
            </a:lvl6pPr>
            <a:lvl7pPr marL="3127706" indent="0">
              <a:buNone/>
              <a:defRPr sz="1900" b="1"/>
            </a:lvl7pPr>
            <a:lvl8pPr marL="3648990" indent="0">
              <a:buNone/>
              <a:defRPr sz="1900" b="1"/>
            </a:lvl8pPr>
            <a:lvl9pPr marL="4170275" indent="0">
              <a:buNone/>
              <a:defRPr sz="1900" b="1"/>
            </a:lvl9pPr>
          </a:lstStyle>
          <a:p>
            <a:pPr lvl="0"/>
            <a:r>
              <a:rPr lang="ru-RU" smtClean="0"/>
              <a:t>Образец текста</a:t>
            </a:r>
          </a:p>
        </p:txBody>
      </p:sp>
      <p:sp>
        <p:nvSpPr>
          <p:cNvPr id="6" name="Содержимое 5"/>
          <p:cNvSpPr>
            <a:spLocks noGrp="1"/>
          </p:cNvSpPr>
          <p:nvPr>
            <p:ph sz="quarter" idx="4"/>
          </p:nvPr>
        </p:nvSpPr>
        <p:spPr>
          <a:xfrm>
            <a:off x="6035309" y="2272043"/>
            <a:ext cx="5251501" cy="4127814"/>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838C43-4D22-44CA-8866-AAED8BAC876A}" type="datetime1">
              <a:rPr lang="ru-RU" smtClean="0"/>
              <a:pPr/>
              <a:t>18.11.2020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3EEF18-A8C8-49D6-ADBD-89FB3C4FF007}" type="datetime1">
              <a:rPr lang="ru-RU" smtClean="0"/>
              <a:pPr/>
              <a:t>18.11.2020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D05422-9940-4F5A-BAEA-9A14AE2D8AA7}" type="datetime1">
              <a:rPr lang="ru-RU" smtClean="0"/>
              <a:pPr/>
              <a:t>18.11.2020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6" y="285251"/>
            <a:ext cx="3908718" cy="1213966"/>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645084" y="285251"/>
            <a:ext cx="6641725" cy="6114606"/>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94046" y="1499216"/>
            <a:ext cx="3908718" cy="4900641"/>
          </a:xfrm>
        </p:spPr>
        <p:txBody>
          <a:bodyPr/>
          <a:lstStyle>
            <a:lvl1pPr marL="0" indent="0">
              <a:buNone/>
              <a:defRPr sz="1600"/>
            </a:lvl1pPr>
            <a:lvl2pPr marL="521284" indent="0">
              <a:buNone/>
              <a:defRPr sz="1500"/>
            </a:lvl2pPr>
            <a:lvl3pPr marL="1042569" indent="0">
              <a:buNone/>
              <a:defRPr sz="1100"/>
            </a:lvl3pPr>
            <a:lvl4pPr marL="1563853" indent="0">
              <a:buNone/>
              <a:defRPr sz="1100"/>
            </a:lvl4pPr>
            <a:lvl5pPr marL="2085137" indent="0">
              <a:buNone/>
              <a:defRPr sz="1100"/>
            </a:lvl5pPr>
            <a:lvl6pPr marL="2606422" indent="0">
              <a:buNone/>
              <a:defRPr sz="1100"/>
            </a:lvl6pPr>
            <a:lvl7pPr marL="3127706" indent="0">
              <a:buNone/>
              <a:defRPr sz="1100"/>
            </a:lvl7pPr>
            <a:lvl8pPr marL="3648990" indent="0">
              <a:buNone/>
              <a:defRPr sz="1100"/>
            </a:lvl8pPr>
            <a:lvl9pPr marL="4170275"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6FEF516C-24B4-4CC4-98FF-3BC928F7E1D8}" type="datetime1">
              <a:rPr lang="ru-RU" smtClean="0"/>
              <a:pPr/>
              <a:t>18.11.2020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730" y="5015073"/>
            <a:ext cx="7128510" cy="592058"/>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328730" y="640151"/>
            <a:ext cx="7128510" cy="4298633"/>
          </a:xfrm>
        </p:spPr>
        <p:txBody>
          <a:bodyPr/>
          <a:lstStyle>
            <a:lvl1pPr marL="0" indent="0">
              <a:buNone/>
              <a:defRPr sz="3600"/>
            </a:lvl1pPr>
            <a:lvl2pPr marL="521284" indent="0">
              <a:buNone/>
              <a:defRPr sz="3200"/>
            </a:lvl2pPr>
            <a:lvl3pPr marL="1042569" indent="0">
              <a:buNone/>
              <a:defRPr sz="2700"/>
            </a:lvl3pPr>
            <a:lvl4pPr marL="1563853" indent="0">
              <a:buNone/>
              <a:defRPr sz="2300"/>
            </a:lvl4pPr>
            <a:lvl5pPr marL="2085137" indent="0">
              <a:buNone/>
              <a:defRPr sz="2300"/>
            </a:lvl5pPr>
            <a:lvl6pPr marL="2606422" indent="0">
              <a:buNone/>
              <a:defRPr sz="2300"/>
            </a:lvl6pPr>
            <a:lvl7pPr marL="3127706" indent="0">
              <a:buNone/>
              <a:defRPr sz="2300"/>
            </a:lvl7pPr>
            <a:lvl8pPr marL="3648990" indent="0">
              <a:buNone/>
              <a:defRPr sz="2300"/>
            </a:lvl8pPr>
            <a:lvl9pPr marL="4170275" indent="0">
              <a:buNone/>
              <a:defRPr sz="2300"/>
            </a:lvl9pPr>
          </a:lstStyle>
          <a:p>
            <a:endParaRPr lang="ru-RU"/>
          </a:p>
        </p:txBody>
      </p:sp>
      <p:sp>
        <p:nvSpPr>
          <p:cNvPr id="4" name="Текст 3"/>
          <p:cNvSpPr>
            <a:spLocks noGrp="1"/>
          </p:cNvSpPr>
          <p:nvPr>
            <p:ph type="body" sz="half" idx="2"/>
          </p:nvPr>
        </p:nvSpPr>
        <p:spPr>
          <a:xfrm>
            <a:off x="2328730" y="5607131"/>
            <a:ext cx="7128510" cy="840819"/>
          </a:xfrm>
        </p:spPr>
        <p:txBody>
          <a:bodyPr/>
          <a:lstStyle>
            <a:lvl1pPr marL="0" indent="0">
              <a:buNone/>
              <a:defRPr sz="1600"/>
            </a:lvl1pPr>
            <a:lvl2pPr marL="521284" indent="0">
              <a:buNone/>
              <a:defRPr sz="1500"/>
            </a:lvl2pPr>
            <a:lvl3pPr marL="1042569" indent="0">
              <a:buNone/>
              <a:defRPr sz="1100"/>
            </a:lvl3pPr>
            <a:lvl4pPr marL="1563853" indent="0">
              <a:buNone/>
              <a:defRPr sz="1100"/>
            </a:lvl4pPr>
            <a:lvl5pPr marL="2085137" indent="0">
              <a:buNone/>
              <a:defRPr sz="1100"/>
            </a:lvl5pPr>
            <a:lvl6pPr marL="2606422" indent="0">
              <a:buNone/>
              <a:defRPr sz="1100"/>
            </a:lvl6pPr>
            <a:lvl7pPr marL="3127706" indent="0">
              <a:buNone/>
              <a:defRPr sz="1100"/>
            </a:lvl7pPr>
            <a:lvl8pPr marL="3648990" indent="0">
              <a:buNone/>
              <a:defRPr sz="1100"/>
            </a:lvl8pPr>
            <a:lvl9pPr marL="4170275"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FF4C270-9932-4C47-ABC4-BE28BC33BC36}" type="datetime1">
              <a:rPr lang="ru-RU" smtClean="0"/>
              <a:pPr/>
              <a:t>18.11.2020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86910"/>
            <a:ext cx="10692765" cy="1194065"/>
          </a:xfrm>
          <a:prstGeom prst="rect">
            <a:avLst/>
          </a:prstGeom>
        </p:spPr>
        <p:txBody>
          <a:bodyPr vert="horz" lIns="104257" tIns="52128" rIns="104257" bIns="5212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94044" y="1671693"/>
            <a:ext cx="10692765" cy="4728165"/>
          </a:xfrm>
          <a:prstGeom prst="rect">
            <a:avLst/>
          </a:prstGeom>
        </p:spPr>
        <p:txBody>
          <a:bodyPr vert="horz" lIns="104257" tIns="52128" rIns="104257" bIns="5212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94043" y="6640325"/>
            <a:ext cx="2772198" cy="381438"/>
          </a:xfrm>
          <a:prstGeom prst="rect">
            <a:avLst/>
          </a:prstGeom>
        </p:spPr>
        <p:txBody>
          <a:bodyPr vert="horz" lIns="104257" tIns="52128" rIns="104257" bIns="52128" rtlCol="0" anchor="ctr"/>
          <a:lstStyle>
            <a:lvl1pPr algn="l">
              <a:defRPr sz="1500">
                <a:solidFill>
                  <a:schemeClr val="tx1">
                    <a:tint val="75000"/>
                  </a:schemeClr>
                </a:solidFill>
              </a:defRPr>
            </a:lvl1pPr>
          </a:lstStyle>
          <a:p>
            <a:fld id="{209E87FB-C267-4052-9CCF-A4C1422D35CF}" type="datetime1">
              <a:rPr lang="ru-RU" smtClean="0"/>
              <a:pPr/>
              <a:t>18.11.2020</a:t>
            </a:fld>
            <a:endParaRPr lang="ru-RU"/>
          </a:p>
        </p:txBody>
      </p:sp>
      <p:sp>
        <p:nvSpPr>
          <p:cNvPr id="5" name="Нижний колонтитул 4"/>
          <p:cNvSpPr>
            <a:spLocks noGrp="1"/>
          </p:cNvSpPr>
          <p:nvPr>
            <p:ph type="ftr" sz="quarter" idx="3"/>
          </p:nvPr>
        </p:nvSpPr>
        <p:spPr>
          <a:xfrm>
            <a:off x="4059292" y="6640325"/>
            <a:ext cx="3762269" cy="381438"/>
          </a:xfrm>
          <a:prstGeom prst="rect">
            <a:avLst/>
          </a:prstGeom>
        </p:spPr>
        <p:txBody>
          <a:bodyPr vert="horz" lIns="104257" tIns="52128" rIns="104257" bIns="52128" rtlCol="0" anchor="ctr"/>
          <a:lstStyle>
            <a:lvl1pPr algn="ctr">
              <a:defRPr sz="15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514611" y="6640325"/>
            <a:ext cx="2772198" cy="381438"/>
          </a:xfrm>
          <a:prstGeom prst="rect">
            <a:avLst/>
          </a:prstGeom>
        </p:spPr>
        <p:txBody>
          <a:bodyPr vert="horz" lIns="104257" tIns="52128" rIns="104257" bIns="52128" rtlCol="0" anchor="ctr"/>
          <a:lstStyle>
            <a:lvl1pPr algn="r">
              <a:defRPr sz="1500">
                <a:solidFill>
                  <a:schemeClr val="tx1">
                    <a:tint val="75000"/>
                  </a:schemeClr>
                </a:solidFill>
              </a:defRPr>
            </a:lvl1pPr>
          </a:lstStyle>
          <a:p>
            <a:fld id="{D2BAD091-9B88-4E15-8364-95918717355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ctr" defTabSz="1042569" rtl="0" eaLnBrk="1" latinLnBrk="0" hangingPunct="1">
        <a:spcBef>
          <a:spcPct val="0"/>
        </a:spcBef>
        <a:buNone/>
        <a:defRPr sz="5100" kern="1200">
          <a:solidFill>
            <a:schemeClr val="tx1"/>
          </a:solidFill>
          <a:latin typeface="+mj-lt"/>
          <a:ea typeface="+mj-ea"/>
          <a:cs typeface="+mj-cs"/>
        </a:defRPr>
      </a:lvl1pPr>
    </p:titleStyle>
    <p:bodyStyle>
      <a:lvl1pPr marL="390964" indent="-390964" algn="l" defTabSz="104256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7087" indent="-325803" algn="l" defTabSz="104256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211" indent="-260643" algn="l" defTabSz="104256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4494"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5779"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7063"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349"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9633"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0917"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2569" rtl="0" eaLnBrk="1" latinLnBrk="0" hangingPunct="1">
        <a:defRPr sz="2100" kern="1200">
          <a:solidFill>
            <a:schemeClr val="tx1"/>
          </a:solidFill>
          <a:latin typeface="+mn-lt"/>
          <a:ea typeface="+mn-ea"/>
          <a:cs typeface="+mn-cs"/>
        </a:defRPr>
      </a:lvl1pPr>
      <a:lvl2pPr marL="521284" algn="l" defTabSz="1042569" rtl="0" eaLnBrk="1" latinLnBrk="0" hangingPunct="1">
        <a:defRPr sz="2100" kern="1200">
          <a:solidFill>
            <a:schemeClr val="tx1"/>
          </a:solidFill>
          <a:latin typeface="+mn-lt"/>
          <a:ea typeface="+mn-ea"/>
          <a:cs typeface="+mn-cs"/>
        </a:defRPr>
      </a:lvl2pPr>
      <a:lvl3pPr marL="1042569" algn="l" defTabSz="1042569" rtl="0" eaLnBrk="1" latinLnBrk="0" hangingPunct="1">
        <a:defRPr sz="2100" kern="1200">
          <a:solidFill>
            <a:schemeClr val="tx1"/>
          </a:solidFill>
          <a:latin typeface="+mn-lt"/>
          <a:ea typeface="+mn-ea"/>
          <a:cs typeface="+mn-cs"/>
        </a:defRPr>
      </a:lvl3pPr>
      <a:lvl4pPr marL="1563853" algn="l" defTabSz="1042569" rtl="0" eaLnBrk="1" latinLnBrk="0" hangingPunct="1">
        <a:defRPr sz="2100" kern="1200">
          <a:solidFill>
            <a:schemeClr val="tx1"/>
          </a:solidFill>
          <a:latin typeface="+mn-lt"/>
          <a:ea typeface="+mn-ea"/>
          <a:cs typeface="+mn-cs"/>
        </a:defRPr>
      </a:lvl4pPr>
      <a:lvl5pPr marL="2085137" algn="l" defTabSz="1042569" rtl="0" eaLnBrk="1" latinLnBrk="0" hangingPunct="1">
        <a:defRPr sz="2100" kern="1200">
          <a:solidFill>
            <a:schemeClr val="tx1"/>
          </a:solidFill>
          <a:latin typeface="+mn-lt"/>
          <a:ea typeface="+mn-ea"/>
          <a:cs typeface="+mn-cs"/>
        </a:defRPr>
      </a:lvl5pPr>
      <a:lvl6pPr marL="2606422" algn="l" defTabSz="1042569" rtl="0" eaLnBrk="1" latinLnBrk="0" hangingPunct="1">
        <a:defRPr sz="2100" kern="1200">
          <a:solidFill>
            <a:schemeClr val="tx1"/>
          </a:solidFill>
          <a:latin typeface="+mn-lt"/>
          <a:ea typeface="+mn-ea"/>
          <a:cs typeface="+mn-cs"/>
        </a:defRPr>
      </a:lvl6pPr>
      <a:lvl7pPr marL="3127706" algn="l" defTabSz="1042569" rtl="0" eaLnBrk="1" latinLnBrk="0" hangingPunct="1">
        <a:defRPr sz="2100" kern="1200">
          <a:solidFill>
            <a:schemeClr val="tx1"/>
          </a:solidFill>
          <a:latin typeface="+mn-lt"/>
          <a:ea typeface="+mn-ea"/>
          <a:cs typeface="+mn-cs"/>
        </a:defRPr>
      </a:lvl7pPr>
      <a:lvl8pPr marL="3648990" algn="l" defTabSz="1042569" rtl="0" eaLnBrk="1" latinLnBrk="0" hangingPunct="1">
        <a:defRPr sz="2100" kern="1200">
          <a:solidFill>
            <a:schemeClr val="tx1"/>
          </a:solidFill>
          <a:latin typeface="+mn-lt"/>
          <a:ea typeface="+mn-ea"/>
          <a:cs typeface="+mn-cs"/>
        </a:defRPr>
      </a:lvl8pPr>
      <a:lvl9pPr marL="4170275" algn="l" defTabSz="104256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kiv.instrao.ru/bank-zadaniy/finansovaya-gramotnost/" TargetMode="External"/><Relationship Id="rId2" Type="http://schemas.openxmlformats.org/officeDocument/2006/relationships/hyperlink" Target="http://skiv.instrao.r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strana-oz.ru/2012/4/funkcionalnaya--gramotnost-shkolnikov-i-problemy-vysshey-shkol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package" Target="../embeddings/_________Microsoft_Office_Word1.docx"/><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87897" y="341834"/>
            <a:ext cx="9721080" cy="1754326"/>
          </a:xfrm>
          <a:prstGeom prst="rect">
            <a:avLst/>
          </a:prstGeom>
        </p:spPr>
        <p:txBody>
          <a:bodyPr wrap="square">
            <a:spAutoFit/>
          </a:bodyPr>
          <a:lstStyle/>
          <a:p>
            <a:pPr algn="ctr"/>
            <a:r>
              <a:rPr lang="ru-RU" sz="3600" b="1" dirty="0" smtClean="0"/>
              <a:t>  Технология формирования функциональной грамотности обучающихся: эффективные практики</a:t>
            </a:r>
            <a:endParaRPr lang="ru-RU" dirty="0"/>
          </a:p>
        </p:txBody>
      </p:sp>
      <p:sp>
        <p:nvSpPr>
          <p:cNvPr id="7" name="Прямоугольник 6"/>
          <p:cNvSpPr/>
          <p:nvPr/>
        </p:nvSpPr>
        <p:spPr>
          <a:xfrm>
            <a:off x="2916089" y="5382394"/>
            <a:ext cx="5994549" cy="600164"/>
          </a:xfrm>
          <a:prstGeom prst="rect">
            <a:avLst/>
          </a:prstGeom>
        </p:spPr>
        <p:txBody>
          <a:bodyPr wrap="square">
            <a:spAutoFit/>
          </a:bodyPr>
          <a:lstStyle/>
          <a:p>
            <a:pPr algn="ctr"/>
            <a:r>
              <a:rPr lang="ru-RU" sz="2400" dirty="0" smtClean="0"/>
              <a:t> </a:t>
            </a:r>
            <a:endParaRPr lang="en-US" sz="2400" dirty="0" smtClean="0"/>
          </a:p>
          <a:p>
            <a:pPr algn="ctr"/>
            <a:endParaRPr lang="ru-RU" sz="900" dirty="0"/>
          </a:p>
        </p:txBody>
      </p:sp>
      <p:sp>
        <p:nvSpPr>
          <p:cNvPr id="6" name="Прямоугольник 5"/>
          <p:cNvSpPr/>
          <p:nvPr/>
        </p:nvSpPr>
        <p:spPr>
          <a:xfrm>
            <a:off x="5580385" y="5526410"/>
            <a:ext cx="5940425" cy="1384995"/>
          </a:xfrm>
          <a:prstGeom prst="rect">
            <a:avLst/>
          </a:prstGeom>
        </p:spPr>
        <p:txBody>
          <a:bodyPr>
            <a:spAutoFit/>
          </a:bodyPr>
          <a:lstStyle/>
          <a:p>
            <a:pPr algn="r"/>
            <a:r>
              <a:rPr lang="ru-RU" b="1" dirty="0" smtClean="0"/>
              <a:t>Куришкина Л.А</a:t>
            </a:r>
            <a:r>
              <a:rPr lang="ru-RU" dirty="0" smtClean="0"/>
              <a:t>., к.п.н., </a:t>
            </a:r>
          </a:p>
          <a:p>
            <a:pPr algn="r"/>
            <a:r>
              <a:rPr lang="ru-RU" dirty="0" smtClean="0"/>
              <a:t>заслуженный учитель РФ, </a:t>
            </a:r>
          </a:p>
          <a:p>
            <a:pPr algn="r"/>
            <a:r>
              <a:rPr lang="ru-RU" dirty="0" smtClean="0"/>
              <a:t>учитель биологии МБОУ «СШ № 33» </a:t>
            </a:r>
          </a:p>
          <a:p>
            <a:pPr algn="r"/>
            <a:r>
              <a:rPr lang="ru-RU" dirty="0" smtClean="0"/>
              <a:t>города Смоленска </a:t>
            </a:r>
          </a:p>
        </p:txBody>
      </p:sp>
      <p:sp>
        <p:nvSpPr>
          <p:cNvPr id="9" name="Номер слайда 8"/>
          <p:cNvSpPr>
            <a:spLocks noGrp="1"/>
          </p:cNvSpPr>
          <p:nvPr>
            <p:ph type="sldNum" sz="quarter" idx="12"/>
          </p:nvPr>
        </p:nvSpPr>
        <p:spPr/>
        <p:txBody>
          <a:bodyPr/>
          <a:lstStyle/>
          <a:p>
            <a:fld id="{D2BAD091-9B88-4E15-8364-95918717355E}" type="slidenum">
              <a:rPr lang="ru-RU" smtClean="0"/>
              <a:pPr/>
              <a:t>1</a:t>
            </a:fld>
            <a:endParaRPr lang="ru-RU"/>
          </a:p>
        </p:txBody>
      </p:sp>
      <p:pic>
        <p:nvPicPr>
          <p:cNvPr id="8" name="Picture 2" descr="облако слов"/>
          <p:cNvPicPr>
            <a:picLocks noChangeAspect="1" noChangeArrowheads="1"/>
          </p:cNvPicPr>
          <p:nvPr/>
        </p:nvPicPr>
        <p:blipFill>
          <a:blip r:embed="rId3" cstate="print"/>
          <a:srcRect/>
          <a:stretch>
            <a:fillRect/>
          </a:stretch>
        </p:blipFill>
        <p:spPr bwMode="auto">
          <a:xfrm>
            <a:off x="582574" y="2224872"/>
            <a:ext cx="6191293" cy="4643470"/>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6970" y="238498"/>
            <a:ext cx="9926094" cy="904727"/>
          </a:xfrm>
          <a:prstGeom prst="rect">
            <a:avLst/>
          </a:prstGeom>
        </p:spPr>
        <p:txBody>
          <a:bodyPr vert="horz" wrap="square" lIns="0" tIns="12057" rIns="0" bIns="0" rtlCol="0">
            <a:spAutoFit/>
          </a:bodyPr>
          <a:lstStyle/>
          <a:p>
            <a:pPr marL="12691">
              <a:spcBef>
                <a:spcPts val="95"/>
              </a:spcBef>
            </a:pPr>
            <a:r>
              <a:rPr sz="2900" spc="-15" dirty="0">
                <a:solidFill>
                  <a:srgbClr val="660066"/>
                </a:solidFill>
              </a:rPr>
              <a:t>Распределение </a:t>
            </a:r>
            <a:r>
              <a:rPr sz="2900" spc="-10" dirty="0">
                <a:solidFill>
                  <a:srgbClr val="660066"/>
                </a:solidFill>
              </a:rPr>
              <a:t>образовательных </a:t>
            </a:r>
            <a:r>
              <a:rPr sz="2900" spc="-5" dirty="0">
                <a:solidFill>
                  <a:srgbClr val="660066"/>
                </a:solidFill>
              </a:rPr>
              <a:t>организаций по уровням</a:t>
            </a:r>
            <a:r>
              <a:rPr sz="2900" spc="150" dirty="0">
                <a:solidFill>
                  <a:srgbClr val="660066"/>
                </a:solidFill>
              </a:rPr>
              <a:t> </a:t>
            </a:r>
            <a:r>
              <a:rPr sz="2900" spc="-15" dirty="0">
                <a:solidFill>
                  <a:srgbClr val="660066"/>
                </a:solidFill>
              </a:rPr>
              <a:t>PISA</a:t>
            </a:r>
            <a:endParaRPr sz="2900" dirty="0"/>
          </a:p>
        </p:txBody>
      </p:sp>
      <p:graphicFrame>
        <p:nvGraphicFramePr>
          <p:cNvPr id="3" name="object 3"/>
          <p:cNvGraphicFramePr>
            <a:graphicFrameLocks noGrp="1"/>
          </p:cNvGraphicFramePr>
          <p:nvPr/>
        </p:nvGraphicFramePr>
        <p:xfrm>
          <a:off x="714223" y="1788753"/>
          <a:ext cx="10379241" cy="2895764"/>
        </p:xfrm>
        <a:graphic>
          <a:graphicData uri="http://schemas.openxmlformats.org/drawingml/2006/table">
            <a:tbl>
              <a:tblPr firstRow="1" bandRow="1">
                <a:tableStyleId>{2D5ABB26-0587-4C30-8999-92F81FD0307C}</a:tableStyleId>
              </a:tblPr>
              <a:tblGrid>
                <a:gridCol w="1695179">
                  <a:extLst>
                    <a:ext uri="{9D8B030D-6E8A-4147-A177-3AD203B41FA5}">
                      <a16:colId xmlns:a16="http://schemas.microsoft.com/office/drawing/2014/main" xmlns="" val="20000"/>
                    </a:ext>
                  </a:extLst>
                </a:gridCol>
                <a:gridCol w="1328345">
                  <a:extLst>
                    <a:ext uri="{9D8B030D-6E8A-4147-A177-3AD203B41FA5}">
                      <a16:colId xmlns:a16="http://schemas.microsoft.com/office/drawing/2014/main" xmlns="" val="20001"/>
                    </a:ext>
                  </a:extLst>
                </a:gridCol>
                <a:gridCol w="1425447">
                  <a:extLst>
                    <a:ext uri="{9D8B030D-6E8A-4147-A177-3AD203B41FA5}">
                      <a16:colId xmlns:a16="http://schemas.microsoft.com/office/drawing/2014/main" xmlns="" val="20002"/>
                    </a:ext>
                  </a:extLst>
                </a:gridCol>
                <a:gridCol w="1230606">
                  <a:extLst>
                    <a:ext uri="{9D8B030D-6E8A-4147-A177-3AD203B41FA5}">
                      <a16:colId xmlns:a16="http://schemas.microsoft.com/office/drawing/2014/main" xmlns="" val="20003"/>
                    </a:ext>
                  </a:extLst>
                </a:gridCol>
                <a:gridCol w="1327710">
                  <a:extLst>
                    <a:ext uri="{9D8B030D-6E8A-4147-A177-3AD203B41FA5}">
                      <a16:colId xmlns:a16="http://schemas.microsoft.com/office/drawing/2014/main" xmlns="" val="20004"/>
                    </a:ext>
                  </a:extLst>
                </a:gridCol>
                <a:gridCol w="1327711">
                  <a:extLst>
                    <a:ext uri="{9D8B030D-6E8A-4147-A177-3AD203B41FA5}">
                      <a16:colId xmlns:a16="http://schemas.microsoft.com/office/drawing/2014/main" xmlns="" val="20005"/>
                    </a:ext>
                  </a:extLst>
                </a:gridCol>
                <a:gridCol w="2044243">
                  <a:extLst>
                    <a:ext uri="{9D8B030D-6E8A-4147-A177-3AD203B41FA5}">
                      <a16:colId xmlns:a16="http://schemas.microsoft.com/office/drawing/2014/main" xmlns="" val="20006"/>
                    </a:ext>
                  </a:extLst>
                </a:gridCol>
              </a:tblGrid>
              <a:tr h="737253">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algn="ctr">
                        <a:lnSpc>
                          <a:spcPts val="2335"/>
                        </a:lnSpc>
                      </a:pPr>
                      <a:r>
                        <a:rPr sz="2000" b="1" dirty="0">
                          <a:latin typeface="Times New Roman"/>
                          <a:cs typeface="Times New Roman"/>
                        </a:rPr>
                        <a:t>1-й</a:t>
                      </a:r>
                      <a:endParaRPr sz="2000">
                        <a:latin typeface="Times New Roman"/>
                        <a:cs typeface="Times New Roman"/>
                      </a:endParaRPr>
                    </a:p>
                    <a:p>
                      <a:pPr algn="ctr">
                        <a:lnSpc>
                          <a:spcPct val="100000"/>
                        </a:lnSpc>
                        <a:spcBef>
                          <a:spcPts val="165"/>
                        </a:spcBef>
                      </a:pPr>
                      <a:r>
                        <a:rPr sz="2000" b="1" spc="-10" dirty="0">
                          <a:latin typeface="Times New Roman"/>
                          <a:cs typeface="Times New Roman"/>
                        </a:rPr>
                        <a:t>уровень</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marL="1270" algn="ctr">
                        <a:lnSpc>
                          <a:spcPts val="2335"/>
                        </a:lnSpc>
                      </a:pPr>
                      <a:r>
                        <a:rPr sz="2000" b="1" dirty="0">
                          <a:latin typeface="Times New Roman"/>
                          <a:cs typeface="Times New Roman"/>
                        </a:rPr>
                        <a:t>2-й</a:t>
                      </a:r>
                      <a:endParaRPr sz="2000">
                        <a:latin typeface="Times New Roman"/>
                        <a:cs typeface="Times New Roman"/>
                      </a:endParaRPr>
                    </a:p>
                    <a:p>
                      <a:pPr marL="1270" algn="ctr">
                        <a:lnSpc>
                          <a:spcPct val="100000"/>
                        </a:lnSpc>
                        <a:spcBef>
                          <a:spcPts val="165"/>
                        </a:spcBef>
                      </a:pPr>
                      <a:r>
                        <a:rPr sz="2000" b="1" spc="-10" dirty="0">
                          <a:latin typeface="Times New Roman"/>
                          <a:cs typeface="Times New Roman"/>
                        </a:rPr>
                        <a:t>уровень</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marL="1905" algn="ctr">
                        <a:lnSpc>
                          <a:spcPts val="2335"/>
                        </a:lnSpc>
                      </a:pPr>
                      <a:r>
                        <a:rPr sz="2000" b="1" dirty="0">
                          <a:latin typeface="Times New Roman"/>
                          <a:cs typeface="Times New Roman"/>
                        </a:rPr>
                        <a:t>3-й</a:t>
                      </a:r>
                      <a:endParaRPr sz="2000">
                        <a:latin typeface="Times New Roman"/>
                        <a:cs typeface="Times New Roman"/>
                      </a:endParaRPr>
                    </a:p>
                    <a:p>
                      <a:pPr marL="1905" algn="ctr">
                        <a:lnSpc>
                          <a:spcPct val="100000"/>
                        </a:lnSpc>
                        <a:spcBef>
                          <a:spcPts val="165"/>
                        </a:spcBef>
                      </a:pPr>
                      <a:r>
                        <a:rPr sz="2000" b="1" spc="-10" dirty="0">
                          <a:latin typeface="Times New Roman"/>
                          <a:cs typeface="Times New Roman"/>
                        </a:rPr>
                        <a:t>уровень</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algn="ctr">
                        <a:lnSpc>
                          <a:spcPts val="2335"/>
                        </a:lnSpc>
                      </a:pPr>
                      <a:r>
                        <a:rPr sz="2000" b="1" dirty="0">
                          <a:latin typeface="Times New Roman"/>
                          <a:cs typeface="Times New Roman"/>
                        </a:rPr>
                        <a:t>4-й</a:t>
                      </a:r>
                      <a:endParaRPr sz="2000">
                        <a:latin typeface="Times New Roman"/>
                        <a:cs typeface="Times New Roman"/>
                      </a:endParaRPr>
                    </a:p>
                    <a:p>
                      <a:pPr algn="ctr">
                        <a:lnSpc>
                          <a:spcPct val="100000"/>
                        </a:lnSpc>
                        <a:spcBef>
                          <a:spcPts val="165"/>
                        </a:spcBef>
                      </a:pPr>
                      <a:r>
                        <a:rPr sz="2000" b="1" spc="-10" dirty="0">
                          <a:latin typeface="Times New Roman"/>
                          <a:cs typeface="Times New Roman"/>
                        </a:rPr>
                        <a:t>уровень</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marL="635" algn="ctr">
                        <a:lnSpc>
                          <a:spcPts val="2335"/>
                        </a:lnSpc>
                      </a:pPr>
                      <a:r>
                        <a:rPr sz="2000" b="1" dirty="0">
                          <a:latin typeface="Times New Roman"/>
                          <a:cs typeface="Times New Roman"/>
                        </a:rPr>
                        <a:t>5-й</a:t>
                      </a:r>
                      <a:endParaRPr sz="2000">
                        <a:latin typeface="Times New Roman"/>
                        <a:cs typeface="Times New Roman"/>
                      </a:endParaRPr>
                    </a:p>
                    <a:p>
                      <a:pPr algn="ctr">
                        <a:lnSpc>
                          <a:spcPct val="100000"/>
                        </a:lnSpc>
                        <a:spcBef>
                          <a:spcPts val="165"/>
                        </a:spcBef>
                      </a:pPr>
                      <a:r>
                        <a:rPr sz="2000" b="1" spc="-10" dirty="0">
                          <a:latin typeface="Times New Roman"/>
                          <a:cs typeface="Times New Roman"/>
                        </a:rPr>
                        <a:t>уровень</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marL="2540" algn="ctr">
                        <a:lnSpc>
                          <a:spcPts val="2335"/>
                        </a:lnSpc>
                      </a:pPr>
                      <a:r>
                        <a:rPr sz="2000" b="1" dirty="0">
                          <a:latin typeface="Times New Roman"/>
                          <a:cs typeface="Times New Roman"/>
                        </a:rPr>
                        <a:t>6-й</a:t>
                      </a:r>
                      <a:r>
                        <a:rPr sz="2000" b="1" spc="-30" dirty="0">
                          <a:latin typeface="Times New Roman"/>
                          <a:cs typeface="Times New Roman"/>
                        </a:rPr>
                        <a:t> </a:t>
                      </a:r>
                      <a:r>
                        <a:rPr sz="2000" b="1" spc="-10" dirty="0">
                          <a:latin typeface="Times New Roman"/>
                          <a:cs typeface="Times New Roman"/>
                        </a:rPr>
                        <a:t>уровень</a:t>
                      </a: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extLst>
                  <a:ext uri="{0D108BD9-81ED-4DB2-BD59-A6C34878D82A}">
                    <a16:rowId xmlns:a16="http://schemas.microsoft.com/office/drawing/2014/main" xmlns="" val="10000"/>
                  </a:ext>
                </a:extLst>
              </a:tr>
              <a:tr h="473648">
                <a:tc>
                  <a:txBody>
                    <a:bodyPr/>
                    <a:lstStyle/>
                    <a:p>
                      <a:pPr marL="68580">
                        <a:lnSpc>
                          <a:spcPts val="2095"/>
                        </a:lnSpc>
                      </a:pPr>
                      <a:r>
                        <a:rPr sz="1800" b="1" spc="-10" dirty="0">
                          <a:latin typeface="Times New Roman"/>
                          <a:cs typeface="Times New Roman"/>
                        </a:rPr>
                        <a:t>Россия</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marL="398780">
                        <a:lnSpc>
                          <a:spcPct val="100000"/>
                        </a:lnSpc>
                        <a:spcBef>
                          <a:spcPts val="515"/>
                        </a:spcBef>
                      </a:pPr>
                      <a:r>
                        <a:rPr sz="2000" dirty="0">
                          <a:latin typeface="Times New Roman"/>
                          <a:cs typeface="Times New Roman"/>
                        </a:rPr>
                        <a:t>9,9%</a:t>
                      </a:r>
                      <a:endParaRPr sz="2000">
                        <a:latin typeface="Times New Roman"/>
                        <a:cs typeface="Times New Roman"/>
                      </a:endParaRPr>
                    </a:p>
                  </a:txBody>
                  <a:tcPr marL="0" marR="0" marT="65361"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algn="ctr">
                        <a:lnSpc>
                          <a:spcPct val="100000"/>
                        </a:lnSpc>
                        <a:spcBef>
                          <a:spcPts val="515"/>
                        </a:spcBef>
                      </a:pPr>
                      <a:r>
                        <a:rPr sz="2000" spc="5" dirty="0">
                          <a:latin typeface="Times New Roman"/>
                          <a:cs typeface="Times New Roman"/>
                        </a:rPr>
                        <a:t>45,2%</a:t>
                      </a:r>
                      <a:endParaRPr sz="2000">
                        <a:latin typeface="Times New Roman"/>
                        <a:cs typeface="Times New Roman"/>
                      </a:endParaRPr>
                    </a:p>
                  </a:txBody>
                  <a:tcPr marL="0" marR="0" marT="65361"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marL="285750">
                        <a:lnSpc>
                          <a:spcPct val="100000"/>
                        </a:lnSpc>
                        <a:spcBef>
                          <a:spcPts val="515"/>
                        </a:spcBef>
                      </a:pPr>
                      <a:r>
                        <a:rPr sz="2000" spc="5" dirty="0">
                          <a:latin typeface="Times New Roman"/>
                          <a:cs typeface="Times New Roman"/>
                        </a:rPr>
                        <a:t>41,4%</a:t>
                      </a:r>
                      <a:endParaRPr sz="2000">
                        <a:latin typeface="Times New Roman"/>
                        <a:cs typeface="Times New Roman"/>
                      </a:endParaRPr>
                    </a:p>
                  </a:txBody>
                  <a:tcPr marL="0" marR="0" marT="65361"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algn="ctr">
                        <a:lnSpc>
                          <a:spcPct val="100000"/>
                        </a:lnSpc>
                        <a:spcBef>
                          <a:spcPts val="515"/>
                        </a:spcBef>
                      </a:pPr>
                      <a:r>
                        <a:rPr sz="2000" dirty="0">
                          <a:latin typeface="Times New Roman"/>
                          <a:cs typeface="Times New Roman"/>
                        </a:rPr>
                        <a:t>3,4%</a:t>
                      </a:r>
                      <a:endParaRPr sz="2000">
                        <a:latin typeface="Times New Roman"/>
                        <a:cs typeface="Times New Roman"/>
                      </a:endParaRPr>
                    </a:p>
                  </a:txBody>
                  <a:tcPr marL="0" marR="0" marT="65361"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marL="635" algn="ctr">
                        <a:lnSpc>
                          <a:spcPct val="100000"/>
                        </a:lnSpc>
                        <a:spcBef>
                          <a:spcPts val="515"/>
                        </a:spcBef>
                      </a:pPr>
                      <a:r>
                        <a:rPr sz="2000" dirty="0">
                          <a:latin typeface="Times New Roman"/>
                          <a:cs typeface="Times New Roman"/>
                        </a:rPr>
                        <a:t>0,0%</a:t>
                      </a:r>
                      <a:endParaRPr sz="2000">
                        <a:latin typeface="Times New Roman"/>
                        <a:cs typeface="Times New Roman"/>
                      </a:endParaRPr>
                    </a:p>
                  </a:txBody>
                  <a:tcPr marL="0" marR="0" marT="65361"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algn="ctr">
                        <a:lnSpc>
                          <a:spcPct val="100000"/>
                        </a:lnSpc>
                        <a:spcBef>
                          <a:spcPts val="515"/>
                        </a:spcBef>
                      </a:pPr>
                      <a:r>
                        <a:rPr sz="2000" dirty="0">
                          <a:latin typeface="Times New Roman"/>
                          <a:cs typeface="Times New Roman"/>
                        </a:rPr>
                        <a:t>0,0%</a:t>
                      </a:r>
                      <a:endParaRPr sz="2000">
                        <a:latin typeface="Times New Roman"/>
                        <a:cs typeface="Times New Roman"/>
                      </a:endParaRPr>
                    </a:p>
                  </a:txBody>
                  <a:tcPr marL="0" marR="0" marT="65361"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extLst>
                  <a:ext uri="{0D108BD9-81ED-4DB2-BD59-A6C34878D82A}">
                    <a16:rowId xmlns:a16="http://schemas.microsoft.com/office/drawing/2014/main" xmlns="" val="10001"/>
                  </a:ext>
                </a:extLst>
              </a:tr>
              <a:tr h="846459">
                <a:tc>
                  <a:txBody>
                    <a:bodyPr/>
                    <a:lstStyle/>
                    <a:p>
                      <a:pPr marL="68580">
                        <a:lnSpc>
                          <a:spcPts val="2095"/>
                        </a:lnSpc>
                      </a:pPr>
                      <a:r>
                        <a:rPr sz="1800" b="1" dirty="0">
                          <a:latin typeface="Times New Roman"/>
                          <a:cs typeface="Times New Roman"/>
                        </a:rPr>
                        <a:t>Китай</a:t>
                      </a:r>
                      <a:endParaRPr sz="1800">
                        <a:latin typeface="Times New Roman"/>
                        <a:cs typeface="Times New Roman"/>
                      </a:endParaRPr>
                    </a:p>
                    <a:p>
                      <a:pPr marL="68580">
                        <a:lnSpc>
                          <a:spcPct val="100000"/>
                        </a:lnSpc>
                        <a:spcBef>
                          <a:spcPts val="155"/>
                        </a:spcBef>
                      </a:pPr>
                      <a:r>
                        <a:rPr sz="1800" b="1" dirty="0">
                          <a:latin typeface="Times New Roman"/>
                          <a:cs typeface="Times New Roman"/>
                        </a:rPr>
                        <a:t>(4</a:t>
                      </a:r>
                      <a:r>
                        <a:rPr sz="1800" b="1" spc="-20" dirty="0">
                          <a:latin typeface="Times New Roman"/>
                          <a:cs typeface="Times New Roman"/>
                        </a:rPr>
                        <a:t> </a:t>
                      </a:r>
                      <a:r>
                        <a:rPr sz="1800" b="1" spc="-15" dirty="0">
                          <a:latin typeface="Times New Roman"/>
                          <a:cs typeface="Times New Roman"/>
                        </a:rPr>
                        <a:t>провинции)</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398780">
                        <a:lnSpc>
                          <a:spcPct val="100000"/>
                        </a:lnSpc>
                        <a:spcBef>
                          <a:spcPts val="1265"/>
                        </a:spcBef>
                      </a:pPr>
                      <a:r>
                        <a:rPr sz="2000" dirty="0">
                          <a:latin typeface="Times New Roman"/>
                          <a:cs typeface="Times New Roman"/>
                        </a:rPr>
                        <a:t>1,1%</a:t>
                      </a:r>
                      <a:endParaRPr sz="2000">
                        <a:latin typeface="Times New Roman"/>
                        <a:cs typeface="Times New Roman"/>
                      </a:endParaRPr>
                    </a:p>
                  </a:txBody>
                  <a:tcPr marL="0" marR="0" marT="1605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algn="ctr">
                        <a:lnSpc>
                          <a:spcPct val="100000"/>
                        </a:lnSpc>
                        <a:spcBef>
                          <a:spcPts val="1265"/>
                        </a:spcBef>
                      </a:pPr>
                      <a:r>
                        <a:rPr sz="2000" dirty="0">
                          <a:latin typeface="Times New Roman"/>
                          <a:cs typeface="Times New Roman"/>
                        </a:rPr>
                        <a:t>9,1%</a:t>
                      </a:r>
                      <a:endParaRPr sz="2000">
                        <a:latin typeface="Times New Roman"/>
                        <a:cs typeface="Times New Roman"/>
                      </a:endParaRPr>
                    </a:p>
                  </a:txBody>
                  <a:tcPr marL="0" marR="0" marT="1605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285750">
                        <a:lnSpc>
                          <a:spcPct val="100000"/>
                        </a:lnSpc>
                        <a:spcBef>
                          <a:spcPts val="1265"/>
                        </a:spcBef>
                      </a:pPr>
                      <a:r>
                        <a:rPr sz="2000" spc="5" dirty="0">
                          <a:latin typeface="Times New Roman"/>
                          <a:cs typeface="Times New Roman"/>
                        </a:rPr>
                        <a:t>36,8%</a:t>
                      </a:r>
                      <a:endParaRPr sz="2000">
                        <a:latin typeface="Times New Roman"/>
                        <a:cs typeface="Times New Roman"/>
                      </a:endParaRPr>
                    </a:p>
                  </a:txBody>
                  <a:tcPr marL="0" marR="0" marT="1605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635" algn="ctr">
                        <a:lnSpc>
                          <a:spcPct val="100000"/>
                        </a:lnSpc>
                        <a:spcBef>
                          <a:spcPts val="1265"/>
                        </a:spcBef>
                      </a:pPr>
                      <a:r>
                        <a:rPr sz="2000" spc="5" dirty="0">
                          <a:latin typeface="Times New Roman"/>
                          <a:cs typeface="Times New Roman"/>
                        </a:rPr>
                        <a:t>36,6%</a:t>
                      </a:r>
                      <a:endParaRPr sz="2000">
                        <a:latin typeface="Times New Roman"/>
                        <a:cs typeface="Times New Roman"/>
                      </a:endParaRPr>
                    </a:p>
                  </a:txBody>
                  <a:tcPr marL="0" marR="0" marT="1605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1270" algn="ctr">
                        <a:lnSpc>
                          <a:spcPct val="100000"/>
                        </a:lnSpc>
                        <a:spcBef>
                          <a:spcPts val="1265"/>
                        </a:spcBef>
                      </a:pPr>
                      <a:r>
                        <a:rPr sz="2000" spc="5" dirty="0">
                          <a:latin typeface="Times New Roman"/>
                          <a:cs typeface="Times New Roman"/>
                        </a:rPr>
                        <a:t>16,1%</a:t>
                      </a:r>
                      <a:endParaRPr sz="2000">
                        <a:latin typeface="Times New Roman"/>
                        <a:cs typeface="Times New Roman"/>
                      </a:endParaRPr>
                    </a:p>
                  </a:txBody>
                  <a:tcPr marL="0" marR="0" marT="1605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algn="ctr">
                        <a:lnSpc>
                          <a:spcPct val="100000"/>
                        </a:lnSpc>
                        <a:spcBef>
                          <a:spcPts val="1265"/>
                        </a:spcBef>
                      </a:pPr>
                      <a:r>
                        <a:rPr sz="2000" dirty="0">
                          <a:latin typeface="Times New Roman"/>
                          <a:cs typeface="Times New Roman"/>
                        </a:rPr>
                        <a:t>0,3%</a:t>
                      </a:r>
                      <a:endParaRPr sz="2000">
                        <a:latin typeface="Times New Roman"/>
                        <a:cs typeface="Times New Roman"/>
                      </a:endParaRPr>
                    </a:p>
                  </a:txBody>
                  <a:tcPr marL="0" marR="0" marT="1605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extLst>
                  <a:ext uri="{0D108BD9-81ED-4DB2-BD59-A6C34878D82A}">
                    <a16:rowId xmlns:a16="http://schemas.microsoft.com/office/drawing/2014/main" xmlns="" val="10002"/>
                  </a:ext>
                </a:extLst>
              </a:tr>
              <a:tr h="419202">
                <a:tc>
                  <a:txBody>
                    <a:bodyPr/>
                    <a:lstStyle/>
                    <a:p>
                      <a:pPr marL="68580">
                        <a:lnSpc>
                          <a:spcPts val="2095"/>
                        </a:lnSpc>
                      </a:pPr>
                      <a:r>
                        <a:rPr sz="1800" b="1" spc="-10" dirty="0">
                          <a:latin typeface="Times New Roman"/>
                          <a:cs typeface="Times New Roman"/>
                        </a:rPr>
                        <a:t>Эстония</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marL="398780">
                        <a:lnSpc>
                          <a:spcPct val="100000"/>
                        </a:lnSpc>
                        <a:spcBef>
                          <a:spcPts val="305"/>
                        </a:spcBef>
                      </a:pPr>
                      <a:r>
                        <a:rPr sz="2000" dirty="0">
                          <a:latin typeface="Times New Roman"/>
                          <a:cs typeface="Times New Roman"/>
                        </a:rPr>
                        <a:t>1,3%</a:t>
                      </a:r>
                      <a:endParaRPr sz="2000">
                        <a:latin typeface="Times New Roman"/>
                        <a:cs typeface="Times New Roman"/>
                      </a:endParaRPr>
                    </a:p>
                  </a:txBody>
                  <a:tcPr marL="0" marR="0" marT="387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algn="ctr">
                        <a:lnSpc>
                          <a:spcPct val="100000"/>
                        </a:lnSpc>
                        <a:spcBef>
                          <a:spcPts val="305"/>
                        </a:spcBef>
                      </a:pPr>
                      <a:r>
                        <a:rPr sz="2000" spc="5" dirty="0">
                          <a:latin typeface="Times New Roman"/>
                          <a:cs typeface="Times New Roman"/>
                        </a:rPr>
                        <a:t>18,3%</a:t>
                      </a:r>
                      <a:endParaRPr sz="2000">
                        <a:latin typeface="Times New Roman"/>
                        <a:cs typeface="Times New Roman"/>
                      </a:endParaRPr>
                    </a:p>
                  </a:txBody>
                  <a:tcPr marL="0" marR="0" marT="387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marL="285750">
                        <a:lnSpc>
                          <a:spcPct val="100000"/>
                        </a:lnSpc>
                        <a:spcBef>
                          <a:spcPts val="305"/>
                        </a:spcBef>
                      </a:pPr>
                      <a:r>
                        <a:rPr sz="2000" spc="5" dirty="0">
                          <a:latin typeface="Times New Roman"/>
                          <a:cs typeface="Times New Roman"/>
                        </a:rPr>
                        <a:t>60,0%</a:t>
                      </a:r>
                      <a:endParaRPr sz="2000">
                        <a:latin typeface="Times New Roman"/>
                        <a:cs typeface="Times New Roman"/>
                      </a:endParaRPr>
                    </a:p>
                  </a:txBody>
                  <a:tcPr marL="0" marR="0" marT="387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marL="635" algn="ctr">
                        <a:lnSpc>
                          <a:spcPct val="100000"/>
                        </a:lnSpc>
                        <a:spcBef>
                          <a:spcPts val="305"/>
                        </a:spcBef>
                      </a:pPr>
                      <a:r>
                        <a:rPr sz="2000" spc="5" dirty="0">
                          <a:latin typeface="Times New Roman"/>
                          <a:cs typeface="Times New Roman"/>
                        </a:rPr>
                        <a:t>17,0%</a:t>
                      </a:r>
                      <a:endParaRPr sz="2000">
                        <a:latin typeface="Times New Roman"/>
                        <a:cs typeface="Times New Roman"/>
                      </a:endParaRPr>
                    </a:p>
                  </a:txBody>
                  <a:tcPr marL="0" marR="0" marT="387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marL="635" algn="ctr">
                        <a:lnSpc>
                          <a:spcPct val="100000"/>
                        </a:lnSpc>
                        <a:spcBef>
                          <a:spcPts val="305"/>
                        </a:spcBef>
                      </a:pPr>
                      <a:r>
                        <a:rPr sz="2000" dirty="0">
                          <a:latin typeface="Times New Roman"/>
                          <a:cs typeface="Times New Roman"/>
                        </a:rPr>
                        <a:t>3,0%</a:t>
                      </a:r>
                      <a:endParaRPr sz="2000">
                        <a:latin typeface="Times New Roman"/>
                        <a:cs typeface="Times New Roman"/>
                      </a:endParaRPr>
                    </a:p>
                  </a:txBody>
                  <a:tcPr marL="0" marR="0" marT="387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algn="ctr">
                        <a:lnSpc>
                          <a:spcPct val="100000"/>
                        </a:lnSpc>
                        <a:spcBef>
                          <a:spcPts val="305"/>
                        </a:spcBef>
                      </a:pPr>
                      <a:r>
                        <a:rPr sz="2000" dirty="0">
                          <a:latin typeface="Times New Roman"/>
                          <a:cs typeface="Times New Roman"/>
                        </a:rPr>
                        <a:t>0,4%</a:t>
                      </a:r>
                      <a:endParaRPr sz="2000">
                        <a:latin typeface="Times New Roman"/>
                        <a:cs typeface="Times New Roman"/>
                      </a:endParaRPr>
                    </a:p>
                  </a:txBody>
                  <a:tcPr marL="0" marR="0" marT="387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extLst>
                  <a:ext uri="{0D108BD9-81ED-4DB2-BD59-A6C34878D82A}">
                    <a16:rowId xmlns:a16="http://schemas.microsoft.com/office/drawing/2014/main" xmlns="" val="10003"/>
                  </a:ext>
                </a:extLst>
              </a:tr>
              <a:tr h="419202">
                <a:tc>
                  <a:txBody>
                    <a:bodyPr/>
                    <a:lstStyle/>
                    <a:p>
                      <a:pPr marL="68580">
                        <a:lnSpc>
                          <a:spcPts val="2095"/>
                        </a:lnSpc>
                      </a:pPr>
                      <a:r>
                        <a:rPr sz="1800" b="1" spc="-5" dirty="0">
                          <a:latin typeface="Times New Roman"/>
                          <a:cs typeface="Times New Roman"/>
                        </a:rPr>
                        <a:t>Финляндия</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398780">
                        <a:lnSpc>
                          <a:spcPct val="100000"/>
                        </a:lnSpc>
                        <a:spcBef>
                          <a:spcPts val="305"/>
                        </a:spcBef>
                      </a:pPr>
                      <a:r>
                        <a:rPr sz="2000" dirty="0">
                          <a:latin typeface="Times New Roman"/>
                          <a:cs typeface="Times New Roman"/>
                        </a:rPr>
                        <a:t>3,7%</a:t>
                      </a:r>
                      <a:endParaRPr sz="2000">
                        <a:latin typeface="Times New Roman"/>
                        <a:cs typeface="Times New Roman"/>
                      </a:endParaRPr>
                    </a:p>
                  </a:txBody>
                  <a:tcPr marL="0" marR="0" marT="387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algn="ctr">
                        <a:lnSpc>
                          <a:spcPct val="100000"/>
                        </a:lnSpc>
                        <a:spcBef>
                          <a:spcPts val="305"/>
                        </a:spcBef>
                      </a:pPr>
                      <a:r>
                        <a:rPr sz="2000" dirty="0">
                          <a:latin typeface="Times New Roman"/>
                          <a:cs typeface="Times New Roman"/>
                        </a:rPr>
                        <a:t>5,6%</a:t>
                      </a:r>
                      <a:endParaRPr sz="2000">
                        <a:latin typeface="Times New Roman"/>
                        <a:cs typeface="Times New Roman"/>
                      </a:endParaRPr>
                    </a:p>
                  </a:txBody>
                  <a:tcPr marL="0" marR="0" marT="387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285750">
                        <a:lnSpc>
                          <a:spcPct val="100000"/>
                        </a:lnSpc>
                        <a:spcBef>
                          <a:spcPts val="305"/>
                        </a:spcBef>
                      </a:pPr>
                      <a:r>
                        <a:rPr sz="2000" spc="5" dirty="0">
                          <a:latin typeface="Times New Roman"/>
                          <a:cs typeface="Times New Roman"/>
                        </a:rPr>
                        <a:t>77,6%</a:t>
                      </a:r>
                      <a:endParaRPr sz="2000">
                        <a:latin typeface="Times New Roman"/>
                        <a:cs typeface="Times New Roman"/>
                      </a:endParaRPr>
                    </a:p>
                  </a:txBody>
                  <a:tcPr marL="0" marR="0" marT="387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635" algn="ctr">
                        <a:lnSpc>
                          <a:spcPct val="100000"/>
                        </a:lnSpc>
                        <a:spcBef>
                          <a:spcPts val="305"/>
                        </a:spcBef>
                      </a:pPr>
                      <a:r>
                        <a:rPr sz="2000" spc="-10" dirty="0">
                          <a:latin typeface="Times New Roman"/>
                          <a:cs typeface="Times New Roman"/>
                        </a:rPr>
                        <a:t>11,7%</a:t>
                      </a:r>
                      <a:endParaRPr sz="2000">
                        <a:latin typeface="Times New Roman"/>
                        <a:cs typeface="Times New Roman"/>
                      </a:endParaRPr>
                    </a:p>
                  </a:txBody>
                  <a:tcPr marL="0" marR="0" marT="387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1270" algn="ctr">
                        <a:lnSpc>
                          <a:spcPct val="100000"/>
                        </a:lnSpc>
                        <a:spcBef>
                          <a:spcPts val="305"/>
                        </a:spcBef>
                      </a:pPr>
                      <a:r>
                        <a:rPr sz="2000" dirty="0">
                          <a:latin typeface="Times New Roman"/>
                          <a:cs typeface="Times New Roman"/>
                        </a:rPr>
                        <a:t>1,4%</a:t>
                      </a:r>
                      <a:endParaRPr sz="2000">
                        <a:latin typeface="Times New Roman"/>
                        <a:cs typeface="Times New Roman"/>
                      </a:endParaRPr>
                    </a:p>
                  </a:txBody>
                  <a:tcPr marL="0" marR="0" marT="387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635" algn="ctr">
                        <a:lnSpc>
                          <a:spcPct val="100000"/>
                        </a:lnSpc>
                        <a:spcBef>
                          <a:spcPts val="305"/>
                        </a:spcBef>
                      </a:pPr>
                      <a:r>
                        <a:rPr sz="2000" dirty="0">
                          <a:latin typeface="Times New Roman"/>
                          <a:cs typeface="Times New Roman"/>
                        </a:rPr>
                        <a:t>0,0%</a:t>
                      </a:r>
                      <a:endParaRPr sz="2000">
                        <a:latin typeface="Times New Roman"/>
                        <a:cs typeface="Times New Roman"/>
                      </a:endParaRPr>
                    </a:p>
                  </a:txBody>
                  <a:tcPr marL="0" marR="0" marT="387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extLst>
                  <a:ext uri="{0D108BD9-81ED-4DB2-BD59-A6C34878D82A}">
                    <a16:rowId xmlns:a16="http://schemas.microsoft.com/office/drawing/2014/main" xmlns="" val="10004"/>
                  </a:ext>
                </a:extLst>
              </a:tr>
            </a:tbl>
          </a:graphicData>
        </a:graphic>
      </p:graphicFrame>
      <p:sp>
        <p:nvSpPr>
          <p:cNvPr id="4" name="object 4"/>
          <p:cNvSpPr txBox="1"/>
          <p:nvPr/>
        </p:nvSpPr>
        <p:spPr>
          <a:xfrm>
            <a:off x="3784358" y="1103355"/>
            <a:ext cx="3984400" cy="382147"/>
          </a:xfrm>
          <a:prstGeom prst="rect">
            <a:avLst/>
          </a:prstGeom>
        </p:spPr>
        <p:txBody>
          <a:bodyPr vert="horz" wrap="square" lIns="0" tIns="12691" rIns="0" bIns="0" rtlCol="0">
            <a:spAutoFit/>
          </a:bodyPr>
          <a:lstStyle/>
          <a:p>
            <a:pPr marL="12691">
              <a:spcBef>
                <a:spcPts val="100"/>
              </a:spcBef>
            </a:pPr>
            <a:r>
              <a:rPr sz="2400" b="1" i="1" spc="-20" dirty="0">
                <a:solidFill>
                  <a:srgbClr val="974707"/>
                </a:solidFill>
                <a:latin typeface="Times New Roman"/>
                <a:cs typeface="Times New Roman"/>
              </a:rPr>
              <a:t>Читательская</a:t>
            </a:r>
            <a:r>
              <a:rPr sz="2400" b="1" i="1" spc="-40" dirty="0">
                <a:solidFill>
                  <a:srgbClr val="974707"/>
                </a:solidFill>
                <a:latin typeface="Times New Roman"/>
                <a:cs typeface="Times New Roman"/>
              </a:rPr>
              <a:t> </a:t>
            </a:r>
            <a:r>
              <a:rPr sz="2400" b="1" i="1" spc="-5" dirty="0">
                <a:solidFill>
                  <a:srgbClr val="974707"/>
                </a:solidFill>
                <a:latin typeface="Times New Roman"/>
                <a:cs typeface="Times New Roman"/>
              </a:rPr>
              <a:t>грамотность</a:t>
            </a:r>
            <a:endParaRPr sz="2400" dirty="0">
              <a:latin typeface="Times New Roman"/>
              <a:cs typeface="Times New Roman"/>
            </a:endParaRPr>
          </a:p>
        </p:txBody>
      </p:sp>
      <p:grpSp>
        <p:nvGrpSpPr>
          <p:cNvPr id="5" name="object 5"/>
          <p:cNvGrpSpPr/>
          <p:nvPr/>
        </p:nvGrpSpPr>
        <p:grpSpPr>
          <a:xfrm>
            <a:off x="653446" y="4651207"/>
            <a:ext cx="3442400" cy="2263540"/>
            <a:chOff x="653795" y="4654295"/>
            <a:chExt cx="3444240" cy="2265045"/>
          </a:xfrm>
        </p:grpSpPr>
        <p:sp>
          <p:nvSpPr>
            <p:cNvPr id="6" name="object 6"/>
            <p:cNvSpPr/>
            <p:nvPr/>
          </p:nvSpPr>
          <p:spPr>
            <a:xfrm>
              <a:off x="653795" y="4654295"/>
              <a:ext cx="3444240" cy="2265045"/>
            </a:xfrm>
            <a:custGeom>
              <a:avLst/>
              <a:gdLst/>
              <a:ahLst/>
              <a:cxnLst/>
              <a:rect l="l" t="t" r="r" b="b"/>
              <a:pathLst>
                <a:path w="3444240" h="2265045">
                  <a:moveTo>
                    <a:pt x="3444240" y="0"/>
                  </a:moveTo>
                  <a:lnTo>
                    <a:pt x="0" y="0"/>
                  </a:lnTo>
                  <a:lnTo>
                    <a:pt x="0" y="2264664"/>
                  </a:lnTo>
                  <a:lnTo>
                    <a:pt x="3444240" y="2264664"/>
                  </a:lnTo>
                  <a:lnTo>
                    <a:pt x="3444240" y="0"/>
                  </a:lnTo>
                  <a:close/>
                </a:path>
              </a:pathLst>
            </a:custGeom>
            <a:solidFill>
              <a:srgbClr val="FFFFFF"/>
            </a:solidFill>
          </p:spPr>
          <p:txBody>
            <a:bodyPr wrap="square" lIns="0" tIns="0" rIns="0" bIns="0" rtlCol="0"/>
            <a:lstStyle/>
            <a:p>
              <a:endParaRPr/>
            </a:p>
          </p:txBody>
        </p:sp>
        <p:sp>
          <p:nvSpPr>
            <p:cNvPr id="7" name="object 7"/>
            <p:cNvSpPr/>
            <p:nvPr/>
          </p:nvSpPr>
          <p:spPr>
            <a:xfrm>
              <a:off x="1157855" y="5008033"/>
              <a:ext cx="2871470" cy="1530350"/>
            </a:xfrm>
            <a:custGeom>
              <a:avLst/>
              <a:gdLst/>
              <a:ahLst/>
              <a:cxnLst/>
              <a:rect l="l" t="t" r="r" b="b"/>
              <a:pathLst>
                <a:path w="2871470" h="1530350">
                  <a:moveTo>
                    <a:pt x="0" y="1529871"/>
                  </a:moveTo>
                  <a:lnTo>
                    <a:pt x="2871418" y="1529871"/>
                  </a:lnTo>
                </a:path>
                <a:path w="2871470" h="1530350">
                  <a:moveTo>
                    <a:pt x="0" y="1310507"/>
                  </a:moveTo>
                  <a:lnTo>
                    <a:pt x="2871418" y="1310507"/>
                  </a:lnTo>
                </a:path>
                <a:path w="2871470" h="1530350">
                  <a:moveTo>
                    <a:pt x="0" y="1091165"/>
                  </a:moveTo>
                  <a:lnTo>
                    <a:pt x="2871418" y="1091165"/>
                  </a:lnTo>
                </a:path>
                <a:path w="2871470" h="1530350">
                  <a:moveTo>
                    <a:pt x="0" y="877235"/>
                  </a:moveTo>
                  <a:lnTo>
                    <a:pt x="2871418" y="877235"/>
                  </a:lnTo>
                </a:path>
                <a:path w="2871470" h="1530350">
                  <a:moveTo>
                    <a:pt x="0" y="658054"/>
                  </a:moveTo>
                  <a:lnTo>
                    <a:pt x="2871418" y="658054"/>
                  </a:lnTo>
                </a:path>
                <a:path w="2871470" h="1530350">
                  <a:moveTo>
                    <a:pt x="0" y="438727"/>
                  </a:moveTo>
                  <a:lnTo>
                    <a:pt x="2871417" y="438727"/>
                  </a:lnTo>
                </a:path>
                <a:path w="2871470" h="1530350">
                  <a:moveTo>
                    <a:pt x="0" y="219327"/>
                  </a:moveTo>
                  <a:lnTo>
                    <a:pt x="2871417" y="219327"/>
                  </a:lnTo>
                </a:path>
                <a:path w="2871470" h="1530350">
                  <a:moveTo>
                    <a:pt x="0" y="0"/>
                  </a:moveTo>
                  <a:lnTo>
                    <a:pt x="2871417" y="0"/>
                  </a:lnTo>
                </a:path>
              </a:pathLst>
            </a:custGeom>
            <a:ln w="5290">
              <a:solidFill>
                <a:srgbClr val="FFFFFF"/>
              </a:solidFill>
            </a:ln>
          </p:spPr>
          <p:txBody>
            <a:bodyPr wrap="square" lIns="0" tIns="0" rIns="0" bIns="0" rtlCol="0"/>
            <a:lstStyle/>
            <a:p>
              <a:endParaRPr/>
            </a:p>
          </p:txBody>
        </p:sp>
        <p:sp>
          <p:nvSpPr>
            <p:cNvPr id="8" name="object 8"/>
            <p:cNvSpPr/>
            <p:nvPr/>
          </p:nvSpPr>
          <p:spPr>
            <a:xfrm>
              <a:off x="1132303" y="5008033"/>
              <a:ext cx="2897505" cy="1749425"/>
            </a:xfrm>
            <a:custGeom>
              <a:avLst/>
              <a:gdLst/>
              <a:ahLst/>
              <a:cxnLst/>
              <a:rect l="l" t="t" r="r" b="b"/>
              <a:pathLst>
                <a:path w="2897504" h="1749425">
                  <a:moveTo>
                    <a:pt x="25552" y="0"/>
                  </a:moveTo>
                  <a:lnTo>
                    <a:pt x="25552" y="1743764"/>
                  </a:lnTo>
                </a:path>
                <a:path w="2897504" h="1749425">
                  <a:moveTo>
                    <a:pt x="0" y="1749234"/>
                  </a:moveTo>
                  <a:lnTo>
                    <a:pt x="20441" y="1749234"/>
                  </a:lnTo>
                </a:path>
                <a:path w="2897504" h="1749425">
                  <a:moveTo>
                    <a:pt x="0" y="1529871"/>
                  </a:moveTo>
                  <a:lnTo>
                    <a:pt x="20441" y="1529871"/>
                  </a:lnTo>
                </a:path>
                <a:path w="2897504" h="1749425">
                  <a:moveTo>
                    <a:pt x="0" y="1310507"/>
                  </a:moveTo>
                  <a:lnTo>
                    <a:pt x="20441" y="1310507"/>
                  </a:lnTo>
                </a:path>
                <a:path w="2897504" h="1749425">
                  <a:moveTo>
                    <a:pt x="0" y="1091165"/>
                  </a:moveTo>
                  <a:lnTo>
                    <a:pt x="20441" y="1091165"/>
                  </a:lnTo>
                </a:path>
                <a:path w="2897504" h="1749425">
                  <a:moveTo>
                    <a:pt x="0" y="877235"/>
                  </a:moveTo>
                  <a:lnTo>
                    <a:pt x="20441" y="877235"/>
                  </a:lnTo>
                </a:path>
                <a:path w="2897504" h="1749425">
                  <a:moveTo>
                    <a:pt x="0" y="658054"/>
                  </a:moveTo>
                  <a:lnTo>
                    <a:pt x="20441" y="658054"/>
                  </a:lnTo>
                </a:path>
                <a:path w="2897504" h="1749425">
                  <a:moveTo>
                    <a:pt x="0" y="438727"/>
                  </a:moveTo>
                  <a:lnTo>
                    <a:pt x="20441" y="438727"/>
                  </a:lnTo>
                </a:path>
                <a:path w="2897504" h="1749425">
                  <a:moveTo>
                    <a:pt x="0" y="219327"/>
                  </a:moveTo>
                  <a:lnTo>
                    <a:pt x="20441" y="219327"/>
                  </a:lnTo>
                </a:path>
                <a:path w="2897504" h="1749425">
                  <a:moveTo>
                    <a:pt x="0" y="0"/>
                  </a:moveTo>
                  <a:lnTo>
                    <a:pt x="20441" y="0"/>
                  </a:lnTo>
                </a:path>
                <a:path w="2897504" h="1749425">
                  <a:moveTo>
                    <a:pt x="25552" y="1749234"/>
                  </a:moveTo>
                  <a:lnTo>
                    <a:pt x="2896970" y="1749234"/>
                  </a:lnTo>
                </a:path>
              </a:pathLst>
            </a:custGeom>
            <a:ln w="5290">
              <a:solidFill>
                <a:srgbClr val="000000"/>
              </a:solidFill>
            </a:ln>
          </p:spPr>
          <p:txBody>
            <a:bodyPr wrap="square" lIns="0" tIns="0" rIns="0" bIns="0" rtlCol="0"/>
            <a:lstStyle/>
            <a:p>
              <a:endParaRPr/>
            </a:p>
          </p:txBody>
        </p:sp>
        <p:sp>
          <p:nvSpPr>
            <p:cNvPr id="9" name="object 9"/>
            <p:cNvSpPr/>
            <p:nvPr/>
          </p:nvSpPr>
          <p:spPr>
            <a:xfrm>
              <a:off x="1160576" y="5745593"/>
              <a:ext cx="2846070" cy="11430"/>
            </a:xfrm>
            <a:custGeom>
              <a:avLst/>
              <a:gdLst/>
              <a:ahLst/>
              <a:cxnLst/>
              <a:rect l="l" t="t" r="r" b="b"/>
              <a:pathLst>
                <a:path w="2846070" h="11429">
                  <a:moveTo>
                    <a:pt x="20434" y="0"/>
                  </a:moveTo>
                  <a:lnTo>
                    <a:pt x="10223" y="0"/>
                  </a:lnTo>
                  <a:lnTo>
                    <a:pt x="0" y="0"/>
                  </a:lnTo>
                  <a:lnTo>
                    <a:pt x="0" y="10947"/>
                  </a:lnTo>
                  <a:lnTo>
                    <a:pt x="10223" y="10947"/>
                  </a:lnTo>
                  <a:lnTo>
                    <a:pt x="20434" y="10947"/>
                  </a:lnTo>
                  <a:lnTo>
                    <a:pt x="20434" y="0"/>
                  </a:lnTo>
                  <a:close/>
                </a:path>
                <a:path w="2846070" h="11429">
                  <a:moveTo>
                    <a:pt x="81762" y="0"/>
                  </a:moveTo>
                  <a:lnTo>
                    <a:pt x="76657" y="0"/>
                  </a:lnTo>
                  <a:lnTo>
                    <a:pt x="66433" y="0"/>
                  </a:lnTo>
                  <a:lnTo>
                    <a:pt x="61328" y="0"/>
                  </a:lnTo>
                  <a:lnTo>
                    <a:pt x="61328" y="10947"/>
                  </a:lnTo>
                  <a:lnTo>
                    <a:pt x="66433" y="10947"/>
                  </a:lnTo>
                  <a:lnTo>
                    <a:pt x="76657" y="10947"/>
                  </a:lnTo>
                  <a:lnTo>
                    <a:pt x="81762" y="10947"/>
                  </a:lnTo>
                  <a:lnTo>
                    <a:pt x="81762" y="0"/>
                  </a:lnTo>
                  <a:close/>
                </a:path>
                <a:path w="2846070" h="11429">
                  <a:moveTo>
                    <a:pt x="143256" y="0"/>
                  </a:moveTo>
                  <a:lnTo>
                    <a:pt x="133045" y="0"/>
                  </a:lnTo>
                  <a:lnTo>
                    <a:pt x="122821" y="0"/>
                  </a:lnTo>
                  <a:lnTo>
                    <a:pt x="122821" y="10947"/>
                  </a:lnTo>
                  <a:lnTo>
                    <a:pt x="133045" y="10947"/>
                  </a:lnTo>
                  <a:lnTo>
                    <a:pt x="143256" y="10947"/>
                  </a:lnTo>
                  <a:lnTo>
                    <a:pt x="143256" y="0"/>
                  </a:lnTo>
                  <a:close/>
                </a:path>
                <a:path w="2846070" h="11429">
                  <a:moveTo>
                    <a:pt x="204584" y="0"/>
                  </a:moveTo>
                  <a:lnTo>
                    <a:pt x="199478" y="0"/>
                  </a:lnTo>
                  <a:lnTo>
                    <a:pt x="184150" y="0"/>
                  </a:lnTo>
                  <a:lnTo>
                    <a:pt x="184150" y="10947"/>
                  </a:lnTo>
                  <a:lnTo>
                    <a:pt x="199478" y="10947"/>
                  </a:lnTo>
                  <a:lnTo>
                    <a:pt x="204584" y="10947"/>
                  </a:lnTo>
                  <a:lnTo>
                    <a:pt x="204584" y="0"/>
                  </a:lnTo>
                  <a:close/>
                </a:path>
                <a:path w="2846070" h="11429">
                  <a:moveTo>
                    <a:pt x="266115" y="0"/>
                  </a:moveTo>
                  <a:lnTo>
                    <a:pt x="261010" y="0"/>
                  </a:lnTo>
                  <a:lnTo>
                    <a:pt x="250786" y="0"/>
                  </a:lnTo>
                  <a:lnTo>
                    <a:pt x="245668" y="0"/>
                  </a:lnTo>
                  <a:lnTo>
                    <a:pt x="245668" y="10947"/>
                  </a:lnTo>
                  <a:lnTo>
                    <a:pt x="250786" y="10947"/>
                  </a:lnTo>
                  <a:lnTo>
                    <a:pt x="261010" y="10947"/>
                  </a:lnTo>
                  <a:lnTo>
                    <a:pt x="266115" y="10947"/>
                  </a:lnTo>
                  <a:lnTo>
                    <a:pt x="266115" y="0"/>
                  </a:lnTo>
                  <a:close/>
                </a:path>
                <a:path w="2846070" h="11429">
                  <a:moveTo>
                    <a:pt x="327444" y="0"/>
                  </a:moveTo>
                  <a:lnTo>
                    <a:pt x="317220" y="0"/>
                  </a:lnTo>
                  <a:lnTo>
                    <a:pt x="306997" y="0"/>
                  </a:lnTo>
                  <a:lnTo>
                    <a:pt x="306997" y="10947"/>
                  </a:lnTo>
                  <a:lnTo>
                    <a:pt x="317220" y="10947"/>
                  </a:lnTo>
                  <a:lnTo>
                    <a:pt x="327444" y="10947"/>
                  </a:lnTo>
                  <a:lnTo>
                    <a:pt x="327444" y="0"/>
                  </a:lnTo>
                  <a:close/>
                </a:path>
                <a:path w="2846070" h="11429">
                  <a:moveTo>
                    <a:pt x="388899" y="0"/>
                  </a:moveTo>
                  <a:lnTo>
                    <a:pt x="383794" y="0"/>
                  </a:lnTo>
                  <a:lnTo>
                    <a:pt x="373570" y="0"/>
                  </a:lnTo>
                  <a:lnTo>
                    <a:pt x="368465" y="0"/>
                  </a:lnTo>
                  <a:lnTo>
                    <a:pt x="368465" y="10947"/>
                  </a:lnTo>
                  <a:lnTo>
                    <a:pt x="373570" y="10947"/>
                  </a:lnTo>
                  <a:lnTo>
                    <a:pt x="383794" y="10947"/>
                  </a:lnTo>
                  <a:lnTo>
                    <a:pt x="388899" y="10947"/>
                  </a:lnTo>
                  <a:lnTo>
                    <a:pt x="388899" y="0"/>
                  </a:lnTo>
                  <a:close/>
                </a:path>
                <a:path w="2846070" h="11429">
                  <a:moveTo>
                    <a:pt x="450392" y="0"/>
                  </a:moveTo>
                  <a:lnTo>
                    <a:pt x="440004" y="0"/>
                  </a:lnTo>
                  <a:lnTo>
                    <a:pt x="429780" y="0"/>
                  </a:lnTo>
                  <a:lnTo>
                    <a:pt x="429780" y="10947"/>
                  </a:lnTo>
                  <a:lnTo>
                    <a:pt x="440004" y="10947"/>
                  </a:lnTo>
                  <a:lnTo>
                    <a:pt x="450392" y="10947"/>
                  </a:lnTo>
                  <a:lnTo>
                    <a:pt x="450392" y="0"/>
                  </a:lnTo>
                  <a:close/>
                </a:path>
                <a:path w="2846070" h="11429">
                  <a:moveTo>
                    <a:pt x="511759" y="0"/>
                  </a:moveTo>
                  <a:lnTo>
                    <a:pt x="501535" y="0"/>
                  </a:lnTo>
                  <a:lnTo>
                    <a:pt x="491312" y="0"/>
                  </a:lnTo>
                  <a:lnTo>
                    <a:pt x="491312" y="10947"/>
                  </a:lnTo>
                  <a:lnTo>
                    <a:pt x="501535" y="10947"/>
                  </a:lnTo>
                  <a:lnTo>
                    <a:pt x="511759" y="10947"/>
                  </a:lnTo>
                  <a:lnTo>
                    <a:pt x="511759" y="0"/>
                  </a:lnTo>
                  <a:close/>
                </a:path>
                <a:path w="2846070" h="11429">
                  <a:moveTo>
                    <a:pt x="573214" y="0"/>
                  </a:moveTo>
                  <a:lnTo>
                    <a:pt x="568147" y="0"/>
                  </a:lnTo>
                  <a:lnTo>
                    <a:pt x="557745" y="0"/>
                  </a:lnTo>
                  <a:lnTo>
                    <a:pt x="552640" y="0"/>
                  </a:lnTo>
                  <a:lnTo>
                    <a:pt x="552640" y="10947"/>
                  </a:lnTo>
                  <a:lnTo>
                    <a:pt x="557745" y="10947"/>
                  </a:lnTo>
                  <a:lnTo>
                    <a:pt x="568109" y="10947"/>
                  </a:lnTo>
                  <a:lnTo>
                    <a:pt x="573214" y="10947"/>
                  </a:lnTo>
                  <a:lnTo>
                    <a:pt x="573214" y="0"/>
                  </a:lnTo>
                  <a:close/>
                </a:path>
                <a:path w="2846070" h="11429">
                  <a:moveTo>
                    <a:pt x="634542" y="0"/>
                  </a:moveTo>
                  <a:lnTo>
                    <a:pt x="624319" y="0"/>
                  </a:lnTo>
                  <a:lnTo>
                    <a:pt x="614095" y="0"/>
                  </a:lnTo>
                  <a:lnTo>
                    <a:pt x="614095" y="10947"/>
                  </a:lnTo>
                  <a:lnTo>
                    <a:pt x="624319" y="10947"/>
                  </a:lnTo>
                  <a:lnTo>
                    <a:pt x="634542" y="10947"/>
                  </a:lnTo>
                  <a:lnTo>
                    <a:pt x="634542" y="0"/>
                  </a:lnTo>
                  <a:close/>
                </a:path>
                <a:path w="2846070" h="11429">
                  <a:moveTo>
                    <a:pt x="680707" y="0"/>
                  </a:moveTo>
                  <a:lnTo>
                    <a:pt x="675424" y="0"/>
                  </a:lnTo>
                  <a:lnTo>
                    <a:pt x="675424" y="10947"/>
                  </a:lnTo>
                  <a:lnTo>
                    <a:pt x="680707" y="10947"/>
                  </a:lnTo>
                  <a:lnTo>
                    <a:pt x="680707" y="0"/>
                  </a:lnTo>
                  <a:close/>
                </a:path>
                <a:path w="2846070" h="11429">
                  <a:moveTo>
                    <a:pt x="696074" y="0"/>
                  </a:moveTo>
                  <a:lnTo>
                    <a:pt x="690968" y="0"/>
                  </a:lnTo>
                  <a:lnTo>
                    <a:pt x="680745" y="0"/>
                  </a:lnTo>
                  <a:lnTo>
                    <a:pt x="680745" y="10947"/>
                  </a:lnTo>
                  <a:lnTo>
                    <a:pt x="690968" y="10947"/>
                  </a:lnTo>
                  <a:lnTo>
                    <a:pt x="696074" y="10947"/>
                  </a:lnTo>
                  <a:lnTo>
                    <a:pt x="696074" y="0"/>
                  </a:lnTo>
                  <a:close/>
                </a:path>
                <a:path w="2846070" h="11429">
                  <a:moveTo>
                    <a:pt x="757402" y="0"/>
                  </a:moveTo>
                  <a:lnTo>
                    <a:pt x="742061" y="0"/>
                  </a:lnTo>
                  <a:lnTo>
                    <a:pt x="736955" y="0"/>
                  </a:lnTo>
                  <a:lnTo>
                    <a:pt x="736955" y="10947"/>
                  </a:lnTo>
                  <a:lnTo>
                    <a:pt x="742061" y="10947"/>
                  </a:lnTo>
                  <a:lnTo>
                    <a:pt x="757402" y="10947"/>
                  </a:lnTo>
                  <a:lnTo>
                    <a:pt x="757402" y="0"/>
                  </a:lnTo>
                  <a:close/>
                </a:path>
                <a:path w="2846070" h="11429">
                  <a:moveTo>
                    <a:pt x="818857" y="0"/>
                  </a:moveTo>
                  <a:lnTo>
                    <a:pt x="808634" y="0"/>
                  </a:lnTo>
                  <a:lnTo>
                    <a:pt x="798423" y="0"/>
                  </a:lnTo>
                  <a:lnTo>
                    <a:pt x="798423" y="10947"/>
                  </a:lnTo>
                  <a:lnTo>
                    <a:pt x="808634" y="10947"/>
                  </a:lnTo>
                  <a:lnTo>
                    <a:pt x="818857" y="10947"/>
                  </a:lnTo>
                  <a:lnTo>
                    <a:pt x="818857" y="0"/>
                  </a:lnTo>
                  <a:close/>
                </a:path>
                <a:path w="2846070" h="11429">
                  <a:moveTo>
                    <a:pt x="2108593" y="0"/>
                  </a:moveTo>
                  <a:lnTo>
                    <a:pt x="2098382" y="0"/>
                  </a:lnTo>
                  <a:lnTo>
                    <a:pt x="2088159" y="0"/>
                  </a:lnTo>
                  <a:lnTo>
                    <a:pt x="2088159" y="10947"/>
                  </a:lnTo>
                  <a:lnTo>
                    <a:pt x="2098382" y="10947"/>
                  </a:lnTo>
                  <a:lnTo>
                    <a:pt x="2108593" y="10947"/>
                  </a:lnTo>
                  <a:lnTo>
                    <a:pt x="2108593" y="0"/>
                  </a:lnTo>
                  <a:close/>
                </a:path>
                <a:path w="2846070" h="11429">
                  <a:moveTo>
                    <a:pt x="2170061" y="0"/>
                  </a:moveTo>
                  <a:lnTo>
                    <a:pt x="2164943" y="0"/>
                  </a:lnTo>
                  <a:lnTo>
                    <a:pt x="2154732" y="0"/>
                  </a:lnTo>
                  <a:lnTo>
                    <a:pt x="2149614" y="0"/>
                  </a:lnTo>
                  <a:lnTo>
                    <a:pt x="2149614" y="10947"/>
                  </a:lnTo>
                  <a:lnTo>
                    <a:pt x="2154732" y="10947"/>
                  </a:lnTo>
                  <a:lnTo>
                    <a:pt x="2164943" y="10947"/>
                  </a:lnTo>
                  <a:lnTo>
                    <a:pt x="2170061" y="10947"/>
                  </a:lnTo>
                  <a:lnTo>
                    <a:pt x="2170061" y="0"/>
                  </a:lnTo>
                  <a:close/>
                </a:path>
                <a:path w="2846070" h="11429">
                  <a:moveTo>
                    <a:pt x="2231390" y="0"/>
                  </a:moveTo>
                  <a:lnTo>
                    <a:pt x="2221166" y="0"/>
                  </a:lnTo>
                  <a:lnTo>
                    <a:pt x="2210943" y="0"/>
                  </a:lnTo>
                  <a:lnTo>
                    <a:pt x="2210943" y="10947"/>
                  </a:lnTo>
                  <a:lnTo>
                    <a:pt x="2221166" y="10947"/>
                  </a:lnTo>
                  <a:lnTo>
                    <a:pt x="2231390" y="10947"/>
                  </a:lnTo>
                  <a:lnTo>
                    <a:pt x="2231390" y="0"/>
                  </a:lnTo>
                  <a:close/>
                </a:path>
                <a:path w="2846070" h="11429">
                  <a:moveTo>
                    <a:pt x="2292908" y="0"/>
                  </a:moveTo>
                  <a:lnTo>
                    <a:pt x="2287803" y="0"/>
                  </a:lnTo>
                  <a:lnTo>
                    <a:pt x="2277580" y="0"/>
                  </a:lnTo>
                  <a:lnTo>
                    <a:pt x="2272474" y="0"/>
                  </a:lnTo>
                  <a:lnTo>
                    <a:pt x="2272474" y="10947"/>
                  </a:lnTo>
                  <a:lnTo>
                    <a:pt x="2277580" y="10947"/>
                  </a:lnTo>
                  <a:lnTo>
                    <a:pt x="2287803" y="10947"/>
                  </a:lnTo>
                  <a:lnTo>
                    <a:pt x="2292908" y="10947"/>
                  </a:lnTo>
                  <a:lnTo>
                    <a:pt x="2292908" y="0"/>
                  </a:lnTo>
                  <a:close/>
                </a:path>
                <a:path w="2846070" h="11429">
                  <a:moveTo>
                    <a:pt x="2354237" y="0"/>
                  </a:moveTo>
                  <a:lnTo>
                    <a:pt x="2349131" y="0"/>
                  </a:lnTo>
                  <a:lnTo>
                    <a:pt x="2338908" y="0"/>
                  </a:lnTo>
                  <a:lnTo>
                    <a:pt x="2333802" y="0"/>
                  </a:lnTo>
                  <a:lnTo>
                    <a:pt x="2333802" y="10947"/>
                  </a:lnTo>
                  <a:lnTo>
                    <a:pt x="2338908" y="10947"/>
                  </a:lnTo>
                  <a:lnTo>
                    <a:pt x="2349131" y="10947"/>
                  </a:lnTo>
                  <a:lnTo>
                    <a:pt x="2354237" y="10947"/>
                  </a:lnTo>
                  <a:lnTo>
                    <a:pt x="2354237" y="0"/>
                  </a:lnTo>
                  <a:close/>
                </a:path>
                <a:path w="2846070" h="11429">
                  <a:moveTo>
                    <a:pt x="2415705" y="0"/>
                  </a:moveTo>
                  <a:lnTo>
                    <a:pt x="2405481" y="0"/>
                  </a:lnTo>
                  <a:lnTo>
                    <a:pt x="2395258" y="0"/>
                  </a:lnTo>
                  <a:lnTo>
                    <a:pt x="2395258" y="10947"/>
                  </a:lnTo>
                  <a:lnTo>
                    <a:pt x="2405481" y="10947"/>
                  </a:lnTo>
                  <a:lnTo>
                    <a:pt x="2415705" y="10947"/>
                  </a:lnTo>
                  <a:lnTo>
                    <a:pt x="2415705" y="0"/>
                  </a:lnTo>
                  <a:close/>
                </a:path>
                <a:path w="2846070" h="11429">
                  <a:moveTo>
                    <a:pt x="2477020" y="0"/>
                  </a:moveTo>
                  <a:lnTo>
                    <a:pt x="2471915" y="0"/>
                  </a:lnTo>
                  <a:lnTo>
                    <a:pt x="2461691" y="0"/>
                  </a:lnTo>
                  <a:lnTo>
                    <a:pt x="2456586" y="0"/>
                  </a:lnTo>
                  <a:lnTo>
                    <a:pt x="2456586" y="10947"/>
                  </a:lnTo>
                  <a:lnTo>
                    <a:pt x="2461691" y="10947"/>
                  </a:lnTo>
                  <a:lnTo>
                    <a:pt x="2471915" y="10947"/>
                  </a:lnTo>
                  <a:lnTo>
                    <a:pt x="2477020" y="10947"/>
                  </a:lnTo>
                  <a:lnTo>
                    <a:pt x="2477020" y="0"/>
                  </a:lnTo>
                  <a:close/>
                </a:path>
                <a:path w="2846070" h="11429">
                  <a:moveTo>
                    <a:pt x="2538552" y="0"/>
                  </a:moveTo>
                  <a:lnTo>
                    <a:pt x="2528328" y="0"/>
                  </a:lnTo>
                  <a:lnTo>
                    <a:pt x="2518118" y="0"/>
                  </a:lnTo>
                  <a:lnTo>
                    <a:pt x="2518118" y="10947"/>
                  </a:lnTo>
                  <a:lnTo>
                    <a:pt x="2528328" y="10947"/>
                  </a:lnTo>
                  <a:lnTo>
                    <a:pt x="2538552" y="10947"/>
                  </a:lnTo>
                  <a:lnTo>
                    <a:pt x="2538552" y="0"/>
                  </a:lnTo>
                  <a:close/>
                </a:path>
                <a:path w="2846070" h="11429">
                  <a:moveTo>
                    <a:pt x="2600045" y="0"/>
                  </a:moveTo>
                  <a:lnTo>
                    <a:pt x="2594775" y="0"/>
                  </a:lnTo>
                  <a:lnTo>
                    <a:pt x="2579433" y="0"/>
                  </a:lnTo>
                  <a:lnTo>
                    <a:pt x="2579433" y="10947"/>
                  </a:lnTo>
                  <a:lnTo>
                    <a:pt x="2594775" y="10947"/>
                  </a:lnTo>
                  <a:lnTo>
                    <a:pt x="2600045" y="10947"/>
                  </a:lnTo>
                  <a:lnTo>
                    <a:pt x="2600045" y="0"/>
                  </a:lnTo>
                  <a:close/>
                </a:path>
                <a:path w="2846070" h="11429">
                  <a:moveTo>
                    <a:pt x="2661348" y="0"/>
                  </a:moveTo>
                  <a:lnTo>
                    <a:pt x="2656230" y="0"/>
                  </a:lnTo>
                  <a:lnTo>
                    <a:pt x="2646007" y="0"/>
                  </a:lnTo>
                  <a:lnTo>
                    <a:pt x="2640901" y="0"/>
                  </a:lnTo>
                  <a:lnTo>
                    <a:pt x="2640901" y="10947"/>
                  </a:lnTo>
                  <a:lnTo>
                    <a:pt x="2646007" y="10947"/>
                  </a:lnTo>
                  <a:lnTo>
                    <a:pt x="2656230" y="10947"/>
                  </a:lnTo>
                  <a:lnTo>
                    <a:pt x="2661348" y="10947"/>
                  </a:lnTo>
                  <a:lnTo>
                    <a:pt x="2661348" y="0"/>
                  </a:lnTo>
                  <a:close/>
                </a:path>
                <a:path w="2846070" h="11429">
                  <a:moveTo>
                    <a:pt x="2712618" y="0"/>
                  </a:moveTo>
                  <a:lnTo>
                    <a:pt x="2702229" y="0"/>
                  </a:lnTo>
                  <a:lnTo>
                    <a:pt x="2702229" y="10947"/>
                  </a:lnTo>
                  <a:lnTo>
                    <a:pt x="2712618" y="10947"/>
                  </a:lnTo>
                  <a:lnTo>
                    <a:pt x="2712618" y="0"/>
                  </a:lnTo>
                  <a:close/>
                </a:path>
                <a:path w="2846070" h="11429">
                  <a:moveTo>
                    <a:pt x="2722867" y="0"/>
                  </a:moveTo>
                  <a:lnTo>
                    <a:pt x="2712656" y="0"/>
                  </a:lnTo>
                  <a:lnTo>
                    <a:pt x="2712656" y="10947"/>
                  </a:lnTo>
                  <a:lnTo>
                    <a:pt x="2722867" y="10947"/>
                  </a:lnTo>
                  <a:lnTo>
                    <a:pt x="2722867" y="0"/>
                  </a:lnTo>
                  <a:close/>
                </a:path>
                <a:path w="2846070" h="11429">
                  <a:moveTo>
                    <a:pt x="2784195" y="0"/>
                  </a:moveTo>
                  <a:lnTo>
                    <a:pt x="2779090" y="0"/>
                  </a:lnTo>
                  <a:lnTo>
                    <a:pt x="2768866" y="0"/>
                  </a:lnTo>
                  <a:lnTo>
                    <a:pt x="2763761" y="0"/>
                  </a:lnTo>
                  <a:lnTo>
                    <a:pt x="2763761" y="10947"/>
                  </a:lnTo>
                  <a:lnTo>
                    <a:pt x="2768866" y="10947"/>
                  </a:lnTo>
                  <a:lnTo>
                    <a:pt x="2779090" y="10947"/>
                  </a:lnTo>
                  <a:lnTo>
                    <a:pt x="2784195" y="10947"/>
                  </a:lnTo>
                  <a:lnTo>
                    <a:pt x="2784195" y="0"/>
                  </a:lnTo>
                  <a:close/>
                </a:path>
                <a:path w="2846070" h="11429">
                  <a:moveTo>
                    <a:pt x="2845663" y="0"/>
                  </a:moveTo>
                  <a:lnTo>
                    <a:pt x="2835440" y="0"/>
                  </a:lnTo>
                  <a:lnTo>
                    <a:pt x="2825216" y="0"/>
                  </a:lnTo>
                  <a:lnTo>
                    <a:pt x="2825216" y="10947"/>
                  </a:lnTo>
                  <a:lnTo>
                    <a:pt x="2835440" y="10947"/>
                  </a:lnTo>
                  <a:lnTo>
                    <a:pt x="2845663" y="10947"/>
                  </a:lnTo>
                  <a:lnTo>
                    <a:pt x="2845663" y="0"/>
                  </a:lnTo>
                  <a:close/>
                </a:path>
              </a:pathLst>
            </a:custGeom>
            <a:solidFill>
              <a:srgbClr val="333333"/>
            </a:solidFill>
          </p:spPr>
          <p:txBody>
            <a:bodyPr wrap="square" lIns="0" tIns="0" rIns="0" bIns="0" rtlCol="0"/>
            <a:lstStyle/>
            <a:p>
              <a:endParaRPr/>
            </a:p>
          </p:txBody>
        </p:sp>
        <p:pic>
          <p:nvPicPr>
            <p:cNvPr id="10" name="object 10"/>
            <p:cNvPicPr/>
            <p:nvPr/>
          </p:nvPicPr>
          <p:blipFill>
            <a:blip r:embed="rId2" cstate="print"/>
            <a:stretch>
              <a:fillRect/>
            </a:stretch>
          </p:blipFill>
          <p:spPr>
            <a:xfrm>
              <a:off x="1132212" y="6400869"/>
              <a:ext cx="71896" cy="136945"/>
            </a:xfrm>
            <a:prstGeom prst="rect">
              <a:avLst/>
            </a:prstGeom>
          </p:spPr>
        </p:pic>
        <p:pic>
          <p:nvPicPr>
            <p:cNvPr id="11" name="object 11"/>
            <p:cNvPicPr/>
            <p:nvPr/>
          </p:nvPicPr>
          <p:blipFill>
            <a:blip r:embed="rId3" cstate="print"/>
            <a:stretch>
              <a:fillRect/>
            </a:stretch>
          </p:blipFill>
          <p:spPr>
            <a:xfrm>
              <a:off x="1163046" y="5222017"/>
              <a:ext cx="2886724" cy="1112845"/>
            </a:xfrm>
            <a:prstGeom prst="rect">
              <a:avLst/>
            </a:prstGeom>
          </p:spPr>
        </p:pic>
      </p:grpSp>
      <p:sp>
        <p:nvSpPr>
          <p:cNvPr id="12" name="object 12"/>
          <p:cNvSpPr txBox="1"/>
          <p:nvPr/>
        </p:nvSpPr>
        <p:spPr>
          <a:xfrm>
            <a:off x="648880" y="4646635"/>
            <a:ext cx="3451920" cy="2187776"/>
          </a:xfrm>
          <a:prstGeom prst="rect">
            <a:avLst/>
          </a:prstGeom>
          <a:ln w="9144">
            <a:solidFill>
              <a:srgbClr val="001F5F"/>
            </a:solidFill>
          </a:ln>
        </p:spPr>
        <p:txBody>
          <a:bodyPr vert="horz" wrap="square" lIns="0" tIns="2538" rIns="0" bIns="0" rtlCol="0">
            <a:spAutoFit/>
          </a:bodyPr>
          <a:lstStyle/>
          <a:p>
            <a:pPr>
              <a:spcBef>
                <a:spcPts val="20"/>
              </a:spcBef>
            </a:pPr>
            <a:endParaRPr sz="700" dirty="0">
              <a:latin typeface="Times New Roman"/>
              <a:cs typeface="Times New Roman"/>
            </a:endParaRPr>
          </a:p>
          <a:p>
            <a:pPr marL="904267"/>
            <a:r>
              <a:rPr sz="800" b="1" spc="-45" dirty="0">
                <a:latin typeface="Arial"/>
                <a:cs typeface="Arial"/>
              </a:rPr>
              <a:t>ЧИТАТЕЛЬСКАЯ</a:t>
            </a:r>
            <a:r>
              <a:rPr sz="800" b="1" spc="-20" dirty="0">
                <a:latin typeface="Arial"/>
                <a:cs typeface="Arial"/>
              </a:rPr>
              <a:t> </a:t>
            </a:r>
            <a:r>
              <a:rPr sz="800" b="1" spc="-35" dirty="0">
                <a:latin typeface="Arial"/>
                <a:cs typeface="Arial"/>
              </a:rPr>
              <a:t>ГРАМОТНОСТЬ</a:t>
            </a:r>
            <a:endParaRPr sz="800" dirty="0">
              <a:latin typeface="Arial"/>
              <a:cs typeface="Arial"/>
            </a:endParaRPr>
          </a:p>
          <a:p>
            <a:pPr marL="300787">
              <a:spcBef>
                <a:spcPts val="508"/>
              </a:spcBef>
            </a:pPr>
            <a:r>
              <a:rPr sz="700" b="1" spc="-35" dirty="0">
                <a:latin typeface="Arial"/>
                <a:cs typeface="Arial"/>
              </a:rPr>
              <a:t>650</a:t>
            </a:r>
            <a:endParaRPr sz="700" dirty="0">
              <a:latin typeface="Arial"/>
              <a:cs typeface="Arial"/>
            </a:endParaRPr>
          </a:p>
          <a:p>
            <a:pPr>
              <a:spcBef>
                <a:spcPts val="25"/>
              </a:spcBef>
            </a:pPr>
            <a:endParaRPr sz="700" dirty="0">
              <a:latin typeface="Arial"/>
              <a:cs typeface="Arial"/>
            </a:endParaRPr>
          </a:p>
          <a:p>
            <a:pPr marL="300787"/>
            <a:r>
              <a:rPr sz="700" b="1" spc="-35" dirty="0">
                <a:latin typeface="Arial"/>
                <a:cs typeface="Arial"/>
              </a:rPr>
              <a:t>600</a:t>
            </a:r>
            <a:endParaRPr sz="700" dirty="0">
              <a:latin typeface="Arial"/>
              <a:cs typeface="Arial"/>
            </a:endParaRPr>
          </a:p>
          <a:p>
            <a:pPr>
              <a:spcBef>
                <a:spcPts val="25"/>
              </a:spcBef>
            </a:pPr>
            <a:endParaRPr sz="700" dirty="0">
              <a:latin typeface="Arial"/>
              <a:cs typeface="Arial"/>
            </a:endParaRPr>
          </a:p>
          <a:p>
            <a:pPr marL="300787"/>
            <a:r>
              <a:rPr sz="700" b="1" spc="-35" dirty="0">
                <a:latin typeface="Arial"/>
                <a:cs typeface="Arial"/>
              </a:rPr>
              <a:t>550</a:t>
            </a:r>
            <a:endParaRPr sz="700" dirty="0">
              <a:latin typeface="Arial"/>
              <a:cs typeface="Arial"/>
            </a:endParaRPr>
          </a:p>
          <a:p>
            <a:pPr>
              <a:spcBef>
                <a:spcPts val="25"/>
              </a:spcBef>
            </a:pPr>
            <a:endParaRPr sz="700" dirty="0">
              <a:latin typeface="Arial"/>
              <a:cs typeface="Arial"/>
            </a:endParaRPr>
          </a:p>
          <a:p>
            <a:pPr marL="300787"/>
            <a:r>
              <a:rPr sz="700" b="1" spc="-35" dirty="0">
                <a:latin typeface="Arial"/>
                <a:cs typeface="Arial"/>
              </a:rPr>
              <a:t>500</a:t>
            </a:r>
            <a:endParaRPr sz="700" dirty="0">
              <a:latin typeface="Arial"/>
              <a:cs typeface="Arial"/>
            </a:endParaRPr>
          </a:p>
          <a:p>
            <a:pPr marR="145951" algn="r">
              <a:lnSpc>
                <a:spcPts val="545"/>
              </a:lnSpc>
              <a:spcBef>
                <a:spcPts val="483"/>
              </a:spcBef>
            </a:pPr>
            <a:r>
              <a:rPr sz="500" b="1" spc="-20" dirty="0">
                <a:latin typeface="Arial"/>
                <a:cs typeface="Arial"/>
              </a:rPr>
              <a:t>Средний </a:t>
            </a:r>
            <a:r>
              <a:rPr sz="500" b="1" spc="-10" dirty="0">
                <a:latin typeface="Arial"/>
                <a:cs typeface="Arial"/>
              </a:rPr>
              <a:t>балл </a:t>
            </a:r>
            <a:r>
              <a:rPr sz="500" b="1" spc="-20" dirty="0">
                <a:latin typeface="Arial"/>
                <a:cs typeface="Arial"/>
              </a:rPr>
              <a:t>по</a:t>
            </a:r>
            <a:r>
              <a:rPr sz="500" b="1" spc="-50" dirty="0">
                <a:latin typeface="Arial"/>
                <a:cs typeface="Arial"/>
              </a:rPr>
              <a:t> </a:t>
            </a:r>
            <a:r>
              <a:rPr sz="500" b="1" spc="-5" dirty="0">
                <a:latin typeface="Arial"/>
                <a:cs typeface="Arial"/>
              </a:rPr>
              <a:t>РФ:</a:t>
            </a:r>
            <a:endParaRPr sz="500" dirty="0">
              <a:latin typeface="Arial"/>
              <a:cs typeface="Arial"/>
            </a:endParaRPr>
          </a:p>
          <a:p>
            <a:pPr marL="300787">
              <a:lnSpc>
                <a:spcPts val="784"/>
              </a:lnSpc>
              <a:tabLst>
                <a:tab pos="2919669" algn="l"/>
              </a:tabLst>
            </a:pPr>
            <a:r>
              <a:rPr sz="1100" b="1" spc="-52" baseline="7936" dirty="0">
                <a:latin typeface="Arial"/>
                <a:cs typeface="Arial"/>
              </a:rPr>
              <a:t>450	</a:t>
            </a:r>
            <a:r>
              <a:rPr sz="500" b="1" dirty="0">
                <a:latin typeface="Arial"/>
                <a:cs typeface="Arial"/>
              </a:rPr>
              <a:t>479</a:t>
            </a:r>
            <a:endParaRPr sz="500" dirty="0">
              <a:latin typeface="Arial"/>
              <a:cs typeface="Arial"/>
            </a:endParaRPr>
          </a:p>
          <a:p>
            <a:pPr>
              <a:spcBef>
                <a:spcPts val="10"/>
              </a:spcBef>
            </a:pPr>
            <a:endParaRPr sz="600" dirty="0">
              <a:latin typeface="Arial"/>
              <a:cs typeface="Arial"/>
            </a:endParaRPr>
          </a:p>
          <a:p>
            <a:pPr marL="300787"/>
            <a:r>
              <a:rPr sz="700" b="1" spc="-35" dirty="0">
                <a:latin typeface="Arial"/>
                <a:cs typeface="Arial"/>
              </a:rPr>
              <a:t>400</a:t>
            </a:r>
            <a:endParaRPr sz="700" dirty="0">
              <a:latin typeface="Arial"/>
              <a:cs typeface="Arial"/>
            </a:endParaRPr>
          </a:p>
          <a:p>
            <a:pPr>
              <a:spcBef>
                <a:spcPts val="25"/>
              </a:spcBef>
            </a:pPr>
            <a:endParaRPr sz="700" dirty="0">
              <a:latin typeface="Arial"/>
              <a:cs typeface="Arial"/>
            </a:endParaRPr>
          </a:p>
          <a:p>
            <a:pPr marL="300787"/>
            <a:r>
              <a:rPr sz="700" b="1" spc="-35" dirty="0">
                <a:latin typeface="Arial"/>
                <a:cs typeface="Arial"/>
              </a:rPr>
              <a:t>350</a:t>
            </a:r>
            <a:endParaRPr sz="700" dirty="0">
              <a:latin typeface="Arial"/>
              <a:cs typeface="Arial"/>
            </a:endParaRPr>
          </a:p>
          <a:p>
            <a:pPr>
              <a:spcBef>
                <a:spcPts val="25"/>
              </a:spcBef>
            </a:pPr>
            <a:endParaRPr sz="700" dirty="0">
              <a:latin typeface="Arial"/>
              <a:cs typeface="Arial"/>
            </a:endParaRPr>
          </a:p>
          <a:p>
            <a:pPr marL="300787"/>
            <a:r>
              <a:rPr sz="700" b="1" spc="-35" dirty="0">
                <a:latin typeface="Arial"/>
                <a:cs typeface="Arial"/>
              </a:rPr>
              <a:t>300</a:t>
            </a:r>
            <a:endParaRPr sz="700" dirty="0">
              <a:latin typeface="Arial"/>
              <a:cs typeface="Arial"/>
            </a:endParaRPr>
          </a:p>
          <a:p>
            <a:pPr>
              <a:spcBef>
                <a:spcPts val="25"/>
              </a:spcBef>
            </a:pPr>
            <a:endParaRPr sz="700" dirty="0">
              <a:latin typeface="Arial"/>
              <a:cs typeface="Arial"/>
            </a:endParaRPr>
          </a:p>
          <a:p>
            <a:pPr marL="300787">
              <a:lnSpc>
                <a:spcPts val="730"/>
              </a:lnSpc>
            </a:pPr>
            <a:r>
              <a:rPr sz="700" b="1" spc="-35" dirty="0">
                <a:latin typeface="Arial"/>
                <a:cs typeface="Arial"/>
              </a:rPr>
              <a:t>250</a:t>
            </a:r>
            <a:endParaRPr sz="700" dirty="0">
              <a:latin typeface="Arial"/>
              <a:cs typeface="Arial"/>
            </a:endParaRPr>
          </a:p>
          <a:p>
            <a:pPr marL="1007066">
              <a:lnSpc>
                <a:spcPts val="609"/>
              </a:lnSpc>
            </a:pPr>
            <a:r>
              <a:rPr sz="600" b="1" spc="-20" dirty="0">
                <a:latin typeface="Arial"/>
                <a:cs typeface="Arial"/>
              </a:rPr>
              <a:t>Порядковый </a:t>
            </a:r>
            <a:r>
              <a:rPr sz="600" b="1" spc="-10" dirty="0">
                <a:latin typeface="Arial"/>
                <a:cs typeface="Arial"/>
              </a:rPr>
              <a:t>номер </a:t>
            </a:r>
            <a:r>
              <a:rPr sz="600" b="1" spc="-15" dirty="0">
                <a:latin typeface="Arial"/>
                <a:cs typeface="Arial"/>
              </a:rPr>
              <a:t>образовательной</a:t>
            </a:r>
            <a:r>
              <a:rPr sz="600" b="1" spc="45" dirty="0">
                <a:latin typeface="Arial"/>
                <a:cs typeface="Arial"/>
              </a:rPr>
              <a:t> </a:t>
            </a:r>
            <a:r>
              <a:rPr sz="600" b="1" spc="-20" dirty="0">
                <a:latin typeface="Arial"/>
                <a:cs typeface="Arial"/>
              </a:rPr>
              <a:t>организации</a:t>
            </a:r>
            <a:endParaRPr sz="600" dirty="0">
              <a:latin typeface="Arial"/>
              <a:cs typeface="Arial"/>
            </a:endParaRPr>
          </a:p>
        </p:txBody>
      </p:sp>
      <p:sp>
        <p:nvSpPr>
          <p:cNvPr id="13" name="object 13"/>
          <p:cNvSpPr txBox="1"/>
          <p:nvPr/>
        </p:nvSpPr>
        <p:spPr>
          <a:xfrm>
            <a:off x="682812" y="5210625"/>
            <a:ext cx="166712" cy="1360536"/>
          </a:xfrm>
          <a:prstGeom prst="rect">
            <a:avLst/>
          </a:prstGeom>
        </p:spPr>
        <p:txBody>
          <a:bodyPr vert="vert270" wrap="square" lIns="0" tIns="9518" rIns="0" bIns="0" rtlCol="0">
            <a:spAutoFit/>
          </a:bodyPr>
          <a:lstStyle/>
          <a:p>
            <a:pPr algn="ctr">
              <a:spcBef>
                <a:spcPts val="75"/>
              </a:spcBef>
            </a:pPr>
            <a:r>
              <a:rPr sz="500" b="1" spc="30" dirty="0">
                <a:latin typeface="Arial"/>
                <a:cs typeface="Arial"/>
              </a:rPr>
              <a:t>Средний </a:t>
            </a:r>
            <a:r>
              <a:rPr sz="500" b="1" spc="25" dirty="0">
                <a:latin typeface="Arial"/>
                <a:cs typeface="Arial"/>
              </a:rPr>
              <a:t>балл</a:t>
            </a:r>
            <a:r>
              <a:rPr sz="500" b="1" spc="20" dirty="0">
                <a:latin typeface="Arial"/>
                <a:cs typeface="Arial"/>
              </a:rPr>
              <a:t> </a:t>
            </a:r>
            <a:r>
              <a:rPr sz="500" b="1" spc="25" dirty="0">
                <a:latin typeface="Arial"/>
                <a:cs typeface="Arial"/>
              </a:rPr>
              <a:t>образовательной</a:t>
            </a:r>
            <a:endParaRPr sz="500" dirty="0">
              <a:latin typeface="Arial"/>
              <a:cs typeface="Arial"/>
            </a:endParaRPr>
          </a:p>
          <a:p>
            <a:pPr algn="ctr">
              <a:spcBef>
                <a:spcPts val="84"/>
              </a:spcBef>
            </a:pPr>
            <a:r>
              <a:rPr sz="500" b="1" spc="25" dirty="0">
                <a:latin typeface="Arial"/>
                <a:cs typeface="Arial"/>
              </a:rPr>
              <a:t>организации </a:t>
            </a:r>
            <a:r>
              <a:rPr sz="500" b="1" spc="35" dirty="0">
                <a:latin typeface="Arial"/>
                <a:cs typeface="Arial"/>
              </a:rPr>
              <a:t>по </a:t>
            </a:r>
            <a:r>
              <a:rPr sz="500" b="1" spc="25" dirty="0">
                <a:latin typeface="Arial"/>
                <a:cs typeface="Arial"/>
              </a:rPr>
              <a:t>1000-балльной</a:t>
            </a:r>
            <a:r>
              <a:rPr sz="500" b="1" spc="5" dirty="0">
                <a:latin typeface="Arial"/>
                <a:cs typeface="Arial"/>
              </a:rPr>
              <a:t> </a:t>
            </a:r>
            <a:r>
              <a:rPr sz="500" b="1" spc="35" dirty="0">
                <a:latin typeface="Arial"/>
                <a:cs typeface="Arial"/>
              </a:rPr>
              <a:t>шкале</a:t>
            </a:r>
            <a:endParaRPr sz="500" dirty="0">
              <a:latin typeface="Arial"/>
              <a:cs typeface="Arial"/>
            </a:endParaRPr>
          </a:p>
        </p:txBody>
      </p:sp>
      <p:pic>
        <p:nvPicPr>
          <p:cNvPr id="14" name="Рисунок 13" descr="PISA_WebBanner6-01.jpg"/>
          <p:cNvPicPr>
            <a:picLocks noChangeAspect="1"/>
          </p:cNvPicPr>
          <p:nvPr/>
        </p:nvPicPr>
        <p:blipFill>
          <a:blip r:embed="rId4" cstate="print"/>
          <a:srcRect/>
          <a:stretch>
            <a:fillRect/>
          </a:stretch>
        </p:blipFill>
        <p:spPr>
          <a:xfrm>
            <a:off x="8910638" y="5638228"/>
            <a:ext cx="1903983" cy="84459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6970" y="238498"/>
            <a:ext cx="9926094" cy="904727"/>
          </a:xfrm>
          <a:prstGeom prst="rect">
            <a:avLst/>
          </a:prstGeom>
        </p:spPr>
        <p:txBody>
          <a:bodyPr vert="horz" wrap="square" lIns="0" tIns="12057" rIns="0" bIns="0" rtlCol="0">
            <a:spAutoFit/>
          </a:bodyPr>
          <a:lstStyle/>
          <a:p>
            <a:pPr marL="12691">
              <a:spcBef>
                <a:spcPts val="95"/>
              </a:spcBef>
            </a:pPr>
            <a:r>
              <a:rPr sz="2900" spc="-15" dirty="0">
                <a:solidFill>
                  <a:srgbClr val="660066"/>
                </a:solidFill>
              </a:rPr>
              <a:t>Распределение </a:t>
            </a:r>
            <a:r>
              <a:rPr sz="2900" spc="-10" dirty="0">
                <a:solidFill>
                  <a:srgbClr val="660066"/>
                </a:solidFill>
              </a:rPr>
              <a:t>образовательных </a:t>
            </a:r>
            <a:r>
              <a:rPr sz="2900" spc="-5" dirty="0">
                <a:solidFill>
                  <a:srgbClr val="660066"/>
                </a:solidFill>
              </a:rPr>
              <a:t>организаций по уровням</a:t>
            </a:r>
            <a:r>
              <a:rPr sz="2900" spc="150" dirty="0">
                <a:solidFill>
                  <a:srgbClr val="660066"/>
                </a:solidFill>
              </a:rPr>
              <a:t> </a:t>
            </a:r>
            <a:r>
              <a:rPr sz="2900" spc="-15" dirty="0">
                <a:solidFill>
                  <a:srgbClr val="660066"/>
                </a:solidFill>
              </a:rPr>
              <a:t>PISA</a:t>
            </a:r>
            <a:endParaRPr sz="2900" dirty="0"/>
          </a:p>
        </p:txBody>
      </p:sp>
      <p:graphicFrame>
        <p:nvGraphicFramePr>
          <p:cNvPr id="3" name="object 3"/>
          <p:cNvGraphicFramePr>
            <a:graphicFrameLocks noGrp="1"/>
          </p:cNvGraphicFramePr>
          <p:nvPr/>
        </p:nvGraphicFramePr>
        <p:xfrm>
          <a:off x="575916" y="1717298"/>
          <a:ext cx="10380508" cy="2799057"/>
        </p:xfrm>
        <a:graphic>
          <a:graphicData uri="http://schemas.openxmlformats.org/drawingml/2006/table">
            <a:tbl>
              <a:tblPr firstRow="1" bandRow="1">
                <a:tableStyleId>{2D5ABB26-0587-4C30-8999-92F81FD0307C}</a:tableStyleId>
              </a:tblPr>
              <a:tblGrid>
                <a:gridCol w="1695179">
                  <a:extLst>
                    <a:ext uri="{9D8B030D-6E8A-4147-A177-3AD203B41FA5}">
                      <a16:colId xmlns:a16="http://schemas.microsoft.com/office/drawing/2014/main" xmlns="" val="20000"/>
                    </a:ext>
                  </a:extLst>
                </a:gridCol>
                <a:gridCol w="1327711">
                  <a:extLst>
                    <a:ext uri="{9D8B030D-6E8A-4147-A177-3AD203B41FA5}">
                      <a16:colId xmlns:a16="http://schemas.microsoft.com/office/drawing/2014/main" xmlns="" val="20001"/>
                    </a:ext>
                  </a:extLst>
                </a:gridCol>
                <a:gridCol w="1425447">
                  <a:extLst>
                    <a:ext uri="{9D8B030D-6E8A-4147-A177-3AD203B41FA5}">
                      <a16:colId xmlns:a16="http://schemas.microsoft.com/office/drawing/2014/main" xmlns="" val="20002"/>
                    </a:ext>
                  </a:extLst>
                </a:gridCol>
                <a:gridCol w="1230606">
                  <a:extLst>
                    <a:ext uri="{9D8B030D-6E8A-4147-A177-3AD203B41FA5}">
                      <a16:colId xmlns:a16="http://schemas.microsoft.com/office/drawing/2014/main" xmlns="" val="20003"/>
                    </a:ext>
                  </a:extLst>
                </a:gridCol>
                <a:gridCol w="1328344">
                  <a:extLst>
                    <a:ext uri="{9D8B030D-6E8A-4147-A177-3AD203B41FA5}">
                      <a16:colId xmlns:a16="http://schemas.microsoft.com/office/drawing/2014/main" xmlns="" val="20004"/>
                    </a:ext>
                  </a:extLst>
                </a:gridCol>
                <a:gridCol w="1328344">
                  <a:extLst>
                    <a:ext uri="{9D8B030D-6E8A-4147-A177-3AD203B41FA5}">
                      <a16:colId xmlns:a16="http://schemas.microsoft.com/office/drawing/2014/main" xmlns="" val="20005"/>
                    </a:ext>
                  </a:extLst>
                </a:gridCol>
                <a:gridCol w="2044877">
                  <a:extLst>
                    <a:ext uri="{9D8B030D-6E8A-4147-A177-3AD203B41FA5}">
                      <a16:colId xmlns:a16="http://schemas.microsoft.com/office/drawing/2014/main" xmlns="" val="20006"/>
                    </a:ext>
                  </a:extLst>
                </a:gridCol>
              </a:tblGrid>
              <a:tr h="747533">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gn="ctr">
                        <a:lnSpc>
                          <a:spcPts val="2335"/>
                        </a:lnSpc>
                      </a:pPr>
                      <a:r>
                        <a:rPr sz="2000" b="1" dirty="0">
                          <a:solidFill>
                            <a:srgbClr val="FFFFFF"/>
                          </a:solidFill>
                          <a:latin typeface="Calibri"/>
                          <a:cs typeface="Calibri"/>
                        </a:rPr>
                        <a:t>1-й</a:t>
                      </a:r>
                      <a:endParaRPr sz="2000">
                        <a:latin typeface="Calibri"/>
                        <a:cs typeface="Calibri"/>
                      </a:endParaRPr>
                    </a:p>
                    <a:p>
                      <a:pPr algn="ctr">
                        <a:lnSpc>
                          <a:spcPct val="100000"/>
                        </a:lnSpc>
                        <a:spcBef>
                          <a:spcPts val="165"/>
                        </a:spcBef>
                      </a:pPr>
                      <a:r>
                        <a:rPr sz="2000" b="1" dirty="0">
                          <a:solidFill>
                            <a:srgbClr val="FFFFFF"/>
                          </a:solidFill>
                          <a:latin typeface="Calibri"/>
                          <a:cs typeface="Calibri"/>
                        </a:rPr>
                        <a:t>уровень</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gn="ctr">
                        <a:lnSpc>
                          <a:spcPts val="2335"/>
                        </a:lnSpc>
                      </a:pPr>
                      <a:r>
                        <a:rPr sz="2000" b="1" dirty="0">
                          <a:solidFill>
                            <a:srgbClr val="FFFFFF"/>
                          </a:solidFill>
                          <a:latin typeface="Calibri"/>
                          <a:cs typeface="Calibri"/>
                        </a:rPr>
                        <a:t>2-й</a:t>
                      </a:r>
                      <a:endParaRPr sz="2000">
                        <a:latin typeface="Calibri"/>
                        <a:cs typeface="Calibri"/>
                      </a:endParaRPr>
                    </a:p>
                    <a:p>
                      <a:pPr marL="1270" algn="ctr">
                        <a:lnSpc>
                          <a:spcPct val="100000"/>
                        </a:lnSpc>
                        <a:spcBef>
                          <a:spcPts val="165"/>
                        </a:spcBef>
                      </a:pPr>
                      <a:r>
                        <a:rPr sz="2000" b="1" dirty="0">
                          <a:solidFill>
                            <a:srgbClr val="FFFFFF"/>
                          </a:solidFill>
                          <a:latin typeface="Calibri"/>
                          <a:cs typeface="Calibri"/>
                        </a:rPr>
                        <a:t>уровень</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gn="ctr">
                        <a:lnSpc>
                          <a:spcPts val="2335"/>
                        </a:lnSpc>
                      </a:pPr>
                      <a:r>
                        <a:rPr sz="2000" b="1" dirty="0">
                          <a:solidFill>
                            <a:srgbClr val="FFFFFF"/>
                          </a:solidFill>
                          <a:latin typeface="Calibri"/>
                          <a:cs typeface="Calibri"/>
                        </a:rPr>
                        <a:t>3-й</a:t>
                      </a:r>
                      <a:endParaRPr sz="2000">
                        <a:latin typeface="Calibri"/>
                        <a:cs typeface="Calibri"/>
                      </a:endParaRPr>
                    </a:p>
                    <a:p>
                      <a:pPr marL="1270" algn="ctr">
                        <a:lnSpc>
                          <a:spcPct val="100000"/>
                        </a:lnSpc>
                        <a:spcBef>
                          <a:spcPts val="165"/>
                        </a:spcBef>
                      </a:pPr>
                      <a:r>
                        <a:rPr sz="2000" b="1" dirty="0">
                          <a:solidFill>
                            <a:srgbClr val="FFFFFF"/>
                          </a:solidFill>
                          <a:latin typeface="Calibri"/>
                          <a:cs typeface="Calibri"/>
                        </a:rPr>
                        <a:t>уровень</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270" algn="ctr">
                        <a:lnSpc>
                          <a:spcPts val="2335"/>
                        </a:lnSpc>
                      </a:pPr>
                      <a:r>
                        <a:rPr sz="2000" b="1" dirty="0">
                          <a:solidFill>
                            <a:srgbClr val="FFFFFF"/>
                          </a:solidFill>
                          <a:latin typeface="Calibri"/>
                          <a:cs typeface="Calibri"/>
                        </a:rPr>
                        <a:t>4-й</a:t>
                      </a:r>
                      <a:endParaRPr sz="2000">
                        <a:latin typeface="Calibri"/>
                        <a:cs typeface="Calibri"/>
                      </a:endParaRPr>
                    </a:p>
                    <a:p>
                      <a:pPr algn="ctr">
                        <a:lnSpc>
                          <a:spcPct val="100000"/>
                        </a:lnSpc>
                        <a:spcBef>
                          <a:spcPts val="165"/>
                        </a:spcBef>
                      </a:pPr>
                      <a:r>
                        <a:rPr sz="2000" b="1" dirty="0">
                          <a:solidFill>
                            <a:srgbClr val="FFFFFF"/>
                          </a:solidFill>
                          <a:latin typeface="Calibri"/>
                          <a:cs typeface="Calibri"/>
                        </a:rPr>
                        <a:t>уровень</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270" algn="ctr">
                        <a:lnSpc>
                          <a:spcPts val="2335"/>
                        </a:lnSpc>
                      </a:pPr>
                      <a:r>
                        <a:rPr sz="2000" b="1" dirty="0">
                          <a:solidFill>
                            <a:srgbClr val="FFFFFF"/>
                          </a:solidFill>
                          <a:latin typeface="Calibri"/>
                          <a:cs typeface="Calibri"/>
                        </a:rPr>
                        <a:t>5-й</a:t>
                      </a:r>
                      <a:endParaRPr sz="2000">
                        <a:latin typeface="Calibri"/>
                        <a:cs typeface="Calibri"/>
                      </a:endParaRPr>
                    </a:p>
                    <a:p>
                      <a:pPr algn="ctr">
                        <a:lnSpc>
                          <a:spcPct val="100000"/>
                        </a:lnSpc>
                        <a:spcBef>
                          <a:spcPts val="165"/>
                        </a:spcBef>
                      </a:pPr>
                      <a:r>
                        <a:rPr sz="2000" b="1" dirty="0">
                          <a:solidFill>
                            <a:srgbClr val="FFFFFF"/>
                          </a:solidFill>
                          <a:latin typeface="Calibri"/>
                          <a:cs typeface="Calibri"/>
                        </a:rPr>
                        <a:t>уровень</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270" algn="ctr">
                        <a:lnSpc>
                          <a:spcPts val="2335"/>
                        </a:lnSpc>
                      </a:pPr>
                      <a:r>
                        <a:rPr sz="2000" b="1" dirty="0">
                          <a:solidFill>
                            <a:srgbClr val="FFFFFF"/>
                          </a:solidFill>
                          <a:latin typeface="Calibri"/>
                          <a:cs typeface="Calibri"/>
                        </a:rPr>
                        <a:t>6-й</a:t>
                      </a:r>
                      <a:r>
                        <a:rPr sz="2000" b="1" spc="-20" dirty="0">
                          <a:solidFill>
                            <a:srgbClr val="FFFFFF"/>
                          </a:solidFill>
                          <a:latin typeface="Calibri"/>
                          <a:cs typeface="Calibri"/>
                        </a:rPr>
                        <a:t> </a:t>
                      </a:r>
                      <a:r>
                        <a:rPr sz="2000" b="1" dirty="0">
                          <a:solidFill>
                            <a:srgbClr val="FFFFFF"/>
                          </a:solidFill>
                          <a:latin typeface="Calibri"/>
                          <a:cs typeface="Calibri"/>
                        </a:rPr>
                        <a:t>уровень</a:t>
                      </a:r>
                      <a:endParaRPr sz="2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xmlns="" val="10000"/>
                  </a:ext>
                </a:extLst>
              </a:tr>
              <a:tr h="355237">
                <a:tc>
                  <a:txBody>
                    <a:bodyPr/>
                    <a:lstStyle/>
                    <a:p>
                      <a:pPr marL="68580">
                        <a:lnSpc>
                          <a:spcPts val="2095"/>
                        </a:lnSpc>
                      </a:pPr>
                      <a:r>
                        <a:rPr sz="1800" b="1" spc="-10" dirty="0">
                          <a:latin typeface="Times New Roman"/>
                          <a:cs typeface="Times New Roman"/>
                        </a:rPr>
                        <a:t>Россия</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50"/>
                        </a:spcBef>
                      </a:pPr>
                      <a:r>
                        <a:rPr sz="2000" dirty="0">
                          <a:latin typeface="Times New Roman"/>
                          <a:cs typeface="Times New Roman"/>
                        </a:rPr>
                        <a:t>7,6%</a:t>
                      </a:r>
                      <a:endParaRPr sz="2000">
                        <a:latin typeface="Times New Roman"/>
                        <a:cs typeface="Times New Roman"/>
                      </a:endParaRPr>
                    </a:p>
                  </a:txBody>
                  <a:tcPr marL="0" marR="0" marT="63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50"/>
                        </a:spcBef>
                      </a:pPr>
                      <a:r>
                        <a:rPr sz="2000" spc="5" dirty="0">
                          <a:latin typeface="Times New Roman"/>
                          <a:cs typeface="Times New Roman"/>
                        </a:rPr>
                        <a:t>39,5%</a:t>
                      </a:r>
                      <a:endParaRPr sz="2000">
                        <a:latin typeface="Times New Roman"/>
                        <a:cs typeface="Times New Roman"/>
                      </a:endParaRPr>
                    </a:p>
                  </a:txBody>
                  <a:tcPr marL="0" marR="0" marT="63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R="278130" algn="r">
                        <a:lnSpc>
                          <a:spcPct val="100000"/>
                        </a:lnSpc>
                        <a:spcBef>
                          <a:spcPts val="50"/>
                        </a:spcBef>
                      </a:pPr>
                      <a:r>
                        <a:rPr sz="2000" spc="5" dirty="0">
                          <a:latin typeface="Times New Roman"/>
                          <a:cs typeface="Times New Roman"/>
                        </a:rPr>
                        <a:t>43,3%</a:t>
                      </a:r>
                      <a:endParaRPr sz="2000">
                        <a:latin typeface="Times New Roman"/>
                        <a:cs typeface="Times New Roman"/>
                      </a:endParaRPr>
                    </a:p>
                  </a:txBody>
                  <a:tcPr marL="0" marR="0" marT="63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50"/>
                        </a:spcBef>
                      </a:pPr>
                      <a:r>
                        <a:rPr sz="2000" dirty="0">
                          <a:latin typeface="Times New Roman"/>
                          <a:cs typeface="Times New Roman"/>
                        </a:rPr>
                        <a:t>8,7%</a:t>
                      </a:r>
                      <a:endParaRPr sz="2000">
                        <a:latin typeface="Times New Roman"/>
                        <a:cs typeface="Times New Roman"/>
                      </a:endParaRPr>
                    </a:p>
                  </a:txBody>
                  <a:tcPr marL="0" marR="0" marT="63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50"/>
                        </a:spcBef>
                      </a:pPr>
                      <a:r>
                        <a:rPr sz="2000" dirty="0">
                          <a:latin typeface="Times New Roman"/>
                          <a:cs typeface="Times New Roman"/>
                        </a:rPr>
                        <a:t>0,0%</a:t>
                      </a:r>
                      <a:endParaRPr sz="2000">
                        <a:latin typeface="Times New Roman"/>
                        <a:cs typeface="Times New Roman"/>
                      </a:endParaRPr>
                    </a:p>
                  </a:txBody>
                  <a:tcPr marL="0" marR="0" marT="63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50"/>
                        </a:spcBef>
                      </a:pPr>
                      <a:r>
                        <a:rPr sz="2000" dirty="0">
                          <a:latin typeface="Times New Roman"/>
                          <a:cs typeface="Times New Roman"/>
                        </a:rPr>
                        <a:t>0,0%</a:t>
                      </a:r>
                      <a:endParaRPr sz="2000">
                        <a:latin typeface="Times New Roman"/>
                        <a:cs typeface="Times New Roman"/>
                      </a:endParaRPr>
                    </a:p>
                  </a:txBody>
                  <a:tcPr marL="0" marR="0" marT="63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xmlns="" val="10001"/>
                  </a:ext>
                </a:extLst>
              </a:tr>
              <a:tr h="846459">
                <a:tc>
                  <a:txBody>
                    <a:bodyPr/>
                    <a:lstStyle/>
                    <a:p>
                      <a:pPr marL="68580">
                        <a:lnSpc>
                          <a:spcPts val="2090"/>
                        </a:lnSpc>
                      </a:pPr>
                      <a:r>
                        <a:rPr sz="1800" b="1" dirty="0">
                          <a:latin typeface="Times New Roman"/>
                          <a:cs typeface="Times New Roman"/>
                        </a:rPr>
                        <a:t>Китай</a:t>
                      </a:r>
                      <a:endParaRPr sz="1800">
                        <a:latin typeface="Times New Roman"/>
                        <a:cs typeface="Times New Roman"/>
                      </a:endParaRPr>
                    </a:p>
                    <a:p>
                      <a:pPr marL="68580">
                        <a:lnSpc>
                          <a:spcPct val="100000"/>
                        </a:lnSpc>
                        <a:spcBef>
                          <a:spcPts val="155"/>
                        </a:spcBef>
                      </a:pPr>
                      <a:r>
                        <a:rPr sz="1800" b="1" dirty="0">
                          <a:latin typeface="Times New Roman"/>
                          <a:cs typeface="Times New Roman"/>
                        </a:rPr>
                        <a:t>(4</a:t>
                      </a:r>
                      <a:r>
                        <a:rPr sz="1800" b="1" spc="-20" dirty="0">
                          <a:latin typeface="Times New Roman"/>
                          <a:cs typeface="Times New Roman"/>
                        </a:rPr>
                        <a:t> </a:t>
                      </a:r>
                      <a:r>
                        <a:rPr sz="1800" b="1" spc="-15" dirty="0">
                          <a:latin typeface="Times New Roman"/>
                          <a:cs typeface="Times New Roman"/>
                        </a:rPr>
                        <a:t>провинции)</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1614"/>
                        </a:spcBef>
                      </a:pPr>
                      <a:r>
                        <a:rPr sz="2000" dirty="0">
                          <a:latin typeface="Times New Roman"/>
                          <a:cs typeface="Times New Roman"/>
                        </a:rPr>
                        <a:t>0,0%</a:t>
                      </a:r>
                      <a:endParaRPr sz="2000">
                        <a:latin typeface="Times New Roman"/>
                        <a:cs typeface="Times New Roman"/>
                      </a:endParaRPr>
                    </a:p>
                  </a:txBody>
                  <a:tcPr marL="0" marR="0" marT="2049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1614"/>
                        </a:spcBef>
                      </a:pPr>
                      <a:r>
                        <a:rPr sz="2000" dirty="0">
                          <a:latin typeface="Times New Roman"/>
                          <a:cs typeface="Times New Roman"/>
                        </a:rPr>
                        <a:t>3,9%</a:t>
                      </a:r>
                      <a:endParaRPr sz="2000">
                        <a:latin typeface="Times New Roman"/>
                        <a:cs typeface="Times New Roman"/>
                      </a:endParaRPr>
                    </a:p>
                  </a:txBody>
                  <a:tcPr marL="0" marR="0" marT="2049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278130" algn="r">
                        <a:lnSpc>
                          <a:spcPct val="100000"/>
                        </a:lnSpc>
                        <a:spcBef>
                          <a:spcPts val="1614"/>
                        </a:spcBef>
                      </a:pPr>
                      <a:r>
                        <a:rPr sz="2000" spc="5" dirty="0">
                          <a:latin typeface="Times New Roman"/>
                          <a:cs typeface="Times New Roman"/>
                        </a:rPr>
                        <a:t>18,0%</a:t>
                      </a:r>
                      <a:endParaRPr sz="2000">
                        <a:latin typeface="Times New Roman"/>
                        <a:cs typeface="Times New Roman"/>
                      </a:endParaRPr>
                    </a:p>
                  </a:txBody>
                  <a:tcPr marL="0" marR="0" marT="2049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1614"/>
                        </a:spcBef>
                      </a:pPr>
                      <a:r>
                        <a:rPr sz="2000" spc="5" dirty="0">
                          <a:latin typeface="Times New Roman"/>
                          <a:cs typeface="Times New Roman"/>
                        </a:rPr>
                        <a:t>36,0%</a:t>
                      </a:r>
                      <a:endParaRPr sz="2000">
                        <a:latin typeface="Times New Roman"/>
                        <a:cs typeface="Times New Roman"/>
                      </a:endParaRPr>
                    </a:p>
                  </a:txBody>
                  <a:tcPr marL="0" marR="0" marT="2049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70" algn="ctr">
                        <a:lnSpc>
                          <a:spcPct val="100000"/>
                        </a:lnSpc>
                        <a:spcBef>
                          <a:spcPts val="1614"/>
                        </a:spcBef>
                      </a:pPr>
                      <a:r>
                        <a:rPr sz="2000" spc="5" dirty="0">
                          <a:latin typeface="Times New Roman"/>
                          <a:cs typeface="Times New Roman"/>
                        </a:rPr>
                        <a:t>33,0%</a:t>
                      </a:r>
                      <a:endParaRPr sz="2000">
                        <a:latin typeface="Times New Roman"/>
                        <a:cs typeface="Times New Roman"/>
                      </a:endParaRPr>
                    </a:p>
                  </a:txBody>
                  <a:tcPr marL="0" marR="0" marT="2049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1614"/>
                        </a:spcBef>
                      </a:pPr>
                      <a:r>
                        <a:rPr sz="2000" dirty="0">
                          <a:latin typeface="Times New Roman"/>
                          <a:cs typeface="Times New Roman"/>
                        </a:rPr>
                        <a:t>9,1%</a:t>
                      </a:r>
                      <a:endParaRPr sz="2000">
                        <a:latin typeface="Times New Roman"/>
                        <a:cs typeface="Times New Roman"/>
                      </a:endParaRPr>
                    </a:p>
                  </a:txBody>
                  <a:tcPr marL="0" marR="0" marT="20496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xmlns="" val="10002"/>
                  </a:ext>
                </a:extLst>
              </a:tr>
              <a:tr h="424914">
                <a:tc>
                  <a:txBody>
                    <a:bodyPr/>
                    <a:lstStyle/>
                    <a:p>
                      <a:pPr marL="68580">
                        <a:lnSpc>
                          <a:spcPts val="2095"/>
                        </a:lnSpc>
                      </a:pPr>
                      <a:r>
                        <a:rPr sz="1800" b="1" spc="-10" dirty="0">
                          <a:latin typeface="Times New Roman"/>
                          <a:cs typeface="Times New Roman"/>
                        </a:rPr>
                        <a:t>Эстония</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25"/>
                        </a:spcBef>
                      </a:pPr>
                      <a:r>
                        <a:rPr sz="2000" dirty="0">
                          <a:latin typeface="Times New Roman"/>
                          <a:cs typeface="Times New Roman"/>
                        </a:rPr>
                        <a:t>1,3%</a:t>
                      </a:r>
                      <a:endParaRPr sz="2000">
                        <a:latin typeface="Times New Roman"/>
                        <a:cs typeface="Times New Roman"/>
                      </a:endParaRPr>
                    </a:p>
                  </a:txBody>
                  <a:tcPr marL="0" marR="0" marT="412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25"/>
                        </a:spcBef>
                      </a:pPr>
                      <a:r>
                        <a:rPr sz="2000" spc="5" dirty="0">
                          <a:latin typeface="Times New Roman"/>
                          <a:cs typeface="Times New Roman"/>
                        </a:rPr>
                        <a:t>15,2%</a:t>
                      </a:r>
                      <a:endParaRPr sz="2000">
                        <a:latin typeface="Times New Roman"/>
                        <a:cs typeface="Times New Roman"/>
                      </a:endParaRPr>
                    </a:p>
                  </a:txBody>
                  <a:tcPr marL="0" marR="0" marT="412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R="278130" algn="r">
                        <a:lnSpc>
                          <a:spcPct val="100000"/>
                        </a:lnSpc>
                        <a:spcBef>
                          <a:spcPts val="325"/>
                        </a:spcBef>
                      </a:pPr>
                      <a:r>
                        <a:rPr sz="2000" spc="5" dirty="0">
                          <a:latin typeface="Times New Roman"/>
                          <a:cs typeface="Times New Roman"/>
                        </a:rPr>
                        <a:t>60,0%</a:t>
                      </a:r>
                      <a:endParaRPr sz="2000">
                        <a:latin typeface="Times New Roman"/>
                        <a:cs typeface="Times New Roman"/>
                      </a:endParaRPr>
                    </a:p>
                  </a:txBody>
                  <a:tcPr marL="0" marR="0" marT="412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25"/>
                        </a:spcBef>
                      </a:pPr>
                      <a:r>
                        <a:rPr sz="2000" spc="5" dirty="0">
                          <a:latin typeface="Times New Roman"/>
                          <a:cs typeface="Times New Roman"/>
                        </a:rPr>
                        <a:t>18,3%</a:t>
                      </a:r>
                      <a:endParaRPr sz="2000">
                        <a:latin typeface="Times New Roman"/>
                        <a:cs typeface="Times New Roman"/>
                      </a:endParaRPr>
                    </a:p>
                  </a:txBody>
                  <a:tcPr marL="0" marR="0" marT="412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635" algn="ctr">
                        <a:lnSpc>
                          <a:spcPct val="100000"/>
                        </a:lnSpc>
                        <a:spcBef>
                          <a:spcPts val="325"/>
                        </a:spcBef>
                      </a:pPr>
                      <a:r>
                        <a:rPr sz="2000" dirty="0">
                          <a:latin typeface="Times New Roman"/>
                          <a:cs typeface="Times New Roman"/>
                        </a:rPr>
                        <a:t>3,9%</a:t>
                      </a:r>
                      <a:endParaRPr sz="2000">
                        <a:latin typeface="Times New Roman"/>
                        <a:cs typeface="Times New Roman"/>
                      </a:endParaRPr>
                    </a:p>
                  </a:txBody>
                  <a:tcPr marL="0" marR="0" marT="412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325"/>
                        </a:spcBef>
                      </a:pPr>
                      <a:r>
                        <a:rPr sz="2000" dirty="0">
                          <a:latin typeface="Times New Roman"/>
                          <a:cs typeface="Times New Roman"/>
                        </a:rPr>
                        <a:t>1,3%</a:t>
                      </a:r>
                      <a:endParaRPr sz="2000">
                        <a:latin typeface="Times New Roman"/>
                        <a:cs typeface="Times New Roman"/>
                      </a:endParaRPr>
                    </a:p>
                  </a:txBody>
                  <a:tcPr marL="0" marR="0" marT="412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xmlns="" val="10003"/>
                  </a:ext>
                </a:extLst>
              </a:tr>
              <a:tr h="424914">
                <a:tc>
                  <a:txBody>
                    <a:bodyPr/>
                    <a:lstStyle/>
                    <a:p>
                      <a:pPr marL="68580">
                        <a:lnSpc>
                          <a:spcPts val="2095"/>
                        </a:lnSpc>
                      </a:pPr>
                      <a:r>
                        <a:rPr sz="1800" b="1" spc="-5" dirty="0">
                          <a:latin typeface="Times New Roman"/>
                          <a:cs typeface="Times New Roman"/>
                        </a:rPr>
                        <a:t>Финляндия</a:t>
                      </a: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25"/>
                        </a:spcBef>
                      </a:pPr>
                      <a:r>
                        <a:rPr sz="2000" dirty="0">
                          <a:latin typeface="Times New Roman"/>
                          <a:cs typeface="Times New Roman"/>
                        </a:rPr>
                        <a:t>2,3%</a:t>
                      </a:r>
                      <a:endParaRPr sz="2000">
                        <a:latin typeface="Times New Roman"/>
                        <a:cs typeface="Times New Roman"/>
                      </a:endParaRPr>
                    </a:p>
                  </a:txBody>
                  <a:tcPr marL="0" marR="0" marT="412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25"/>
                        </a:spcBef>
                      </a:pPr>
                      <a:r>
                        <a:rPr sz="2000" spc="-15" dirty="0">
                          <a:latin typeface="Times New Roman"/>
                          <a:cs typeface="Times New Roman"/>
                        </a:rPr>
                        <a:t>11,7%</a:t>
                      </a:r>
                      <a:endParaRPr sz="2000">
                        <a:latin typeface="Times New Roman"/>
                        <a:cs typeface="Times New Roman"/>
                      </a:endParaRPr>
                    </a:p>
                  </a:txBody>
                  <a:tcPr marL="0" marR="0" marT="412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R="278130" algn="r">
                        <a:lnSpc>
                          <a:spcPct val="100000"/>
                        </a:lnSpc>
                        <a:spcBef>
                          <a:spcPts val="325"/>
                        </a:spcBef>
                      </a:pPr>
                      <a:r>
                        <a:rPr sz="2000" spc="5" dirty="0">
                          <a:latin typeface="Times New Roman"/>
                          <a:cs typeface="Times New Roman"/>
                        </a:rPr>
                        <a:t>78,5%</a:t>
                      </a:r>
                      <a:endParaRPr sz="2000">
                        <a:latin typeface="Times New Roman"/>
                        <a:cs typeface="Times New Roman"/>
                      </a:endParaRPr>
                    </a:p>
                  </a:txBody>
                  <a:tcPr marL="0" marR="0" marT="412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25"/>
                        </a:spcBef>
                      </a:pPr>
                      <a:r>
                        <a:rPr sz="2000" dirty="0">
                          <a:latin typeface="Times New Roman"/>
                          <a:cs typeface="Times New Roman"/>
                        </a:rPr>
                        <a:t>4,7%</a:t>
                      </a:r>
                      <a:endParaRPr sz="2000">
                        <a:latin typeface="Times New Roman"/>
                        <a:cs typeface="Times New Roman"/>
                      </a:endParaRPr>
                    </a:p>
                  </a:txBody>
                  <a:tcPr marL="0" marR="0" marT="412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 algn="ctr">
                        <a:lnSpc>
                          <a:spcPct val="100000"/>
                        </a:lnSpc>
                        <a:spcBef>
                          <a:spcPts val="325"/>
                        </a:spcBef>
                      </a:pPr>
                      <a:r>
                        <a:rPr sz="2000" dirty="0">
                          <a:latin typeface="Times New Roman"/>
                          <a:cs typeface="Times New Roman"/>
                        </a:rPr>
                        <a:t>0,9%</a:t>
                      </a:r>
                      <a:endParaRPr sz="2000">
                        <a:latin typeface="Times New Roman"/>
                        <a:cs typeface="Times New Roman"/>
                      </a:endParaRPr>
                    </a:p>
                  </a:txBody>
                  <a:tcPr marL="0" marR="0" marT="412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gn="ctr">
                        <a:lnSpc>
                          <a:spcPct val="100000"/>
                        </a:lnSpc>
                        <a:spcBef>
                          <a:spcPts val="325"/>
                        </a:spcBef>
                      </a:pPr>
                      <a:r>
                        <a:rPr sz="2000" dirty="0">
                          <a:latin typeface="Times New Roman"/>
                          <a:cs typeface="Times New Roman"/>
                        </a:rPr>
                        <a:t>0,5%</a:t>
                      </a:r>
                      <a:endParaRPr sz="2000">
                        <a:latin typeface="Times New Roman"/>
                        <a:cs typeface="Times New Roman"/>
                      </a:endParaRPr>
                    </a:p>
                  </a:txBody>
                  <a:tcPr marL="0" marR="0" marT="4124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xmlns="" val="10004"/>
                  </a:ext>
                </a:extLst>
              </a:tr>
            </a:tbl>
          </a:graphicData>
        </a:graphic>
      </p:graphicFrame>
      <p:sp>
        <p:nvSpPr>
          <p:cNvPr id="4" name="object 4"/>
          <p:cNvSpPr txBox="1"/>
          <p:nvPr/>
        </p:nvSpPr>
        <p:spPr>
          <a:xfrm>
            <a:off x="3778774" y="1175236"/>
            <a:ext cx="4378525" cy="382147"/>
          </a:xfrm>
          <a:prstGeom prst="rect">
            <a:avLst/>
          </a:prstGeom>
        </p:spPr>
        <p:txBody>
          <a:bodyPr vert="horz" wrap="square" lIns="0" tIns="12691" rIns="0" bIns="0" rtlCol="0">
            <a:spAutoFit/>
          </a:bodyPr>
          <a:lstStyle/>
          <a:p>
            <a:pPr marL="12691">
              <a:spcBef>
                <a:spcPts val="100"/>
              </a:spcBef>
            </a:pPr>
            <a:r>
              <a:rPr sz="2400" b="1" i="1" spc="-20" dirty="0">
                <a:solidFill>
                  <a:srgbClr val="006FC0"/>
                </a:solidFill>
                <a:latin typeface="Times New Roman"/>
                <a:cs typeface="Times New Roman"/>
              </a:rPr>
              <a:t>Математическая</a:t>
            </a:r>
            <a:r>
              <a:rPr sz="2400" b="1" i="1" spc="-65" dirty="0">
                <a:solidFill>
                  <a:srgbClr val="006FC0"/>
                </a:solidFill>
                <a:latin typeface="Times New Roman"/>
                <a:cs typeface="Times New Roman"/>
              </a:rPr>
              <a:t> </a:t>
            </a:r>
            <a:r>
              <a:rPr sz="2400" b="1" i="1" spc="-5" dirty="0">
                <a:solidFill>
                  <a:srgbClr val="006FC0"/>
                </a:solidFill>
                <a:latin typeface="Times New Roman"/>
                <a:cs typeface="Times New Roman"/>
              </a:rPr>
              <a:t>грамотность</a:t>
            </a:r>
            <a:endParaRPr sz="2400" dirty="0">
              <a:latin typeface="Times New Roman"/>
              <a:cs typeface="Times New Roman"/>
            </a:endParaRPr>
          </a:p>
        </p:txBody>
      </p:sp>
      <p:grpSp>
        <p:nvGrpSpPr>
          <p:cNvPr id="5" name="object 5"/>
          <p:cNvGrpSpPr/>
          <p:nvPr/>
        </p:nvGrpSpPr>
        <p:grpSpPr>
          <a:xfrm>
            <a:off x="510269" y="4722784"/>
            <a:ext cx="3453189" cy="2249580"/>
            <a:chOff x="510540" y="4725923"/>
            <a:chExt cx="3455035" cy="2251075"/>
          </a:xfrm>
        </p:grpSpPr>
        <p:sp>
          <p:nvSpPr>
            <p:cNvPr id="6" name="object 6"/>
            <p:cNvSpPr/>
            <p:nvPr/>
          </p:nvSpPr>
          <p:spPr>
            <a:xfrm>
              <a:off x="510540" y="4725923"/>
              <a:ext cx="3455035" cy="2251075"/>
            </a:xfrm>
            <a:custGeom>
              <a:avLst/>
              <a:gdLst/>
              <a:ahLst/>
              <a:cxnLst/>
              <a:rect l="l" t="t" r="r" b="b"/>
              <a:pathLst>
                <a:path w="3455035" h="2251075">
                  <a:moveTo>
                    <a:pt x="3454908" y="0"/>
                  </a:moveTo>
                  <a:lnTo>
                    <a:pt x="0" y="0"/>
                  </a:lnTo>
                  <a:lnTo>
                    <a:pt x="0" y="2250948"/>
                  </a:lnTo>
                  <a:lnTo>
                    <a:pt x="3454908" y="2250948"/>
                  </a:lnTo>
                  <a:lnTo>
                    <a:pt x="3454908" y="0"/>
                  </a:lnTo>
                  <a:close/>
                </a:path>
              </a:pathLst>
            </a:custGeom>
            <a:solidFill>
              <a:srgbClr val="FFFFFF"/>
            </a:solidFill>
          </p:spPr>
          <p:txBody>
            <a:bodyPr wrap="square" lIns="0" tIns="0" rIns="0" bIns="0" rtlCol="0"/>
            <a:lstStyle/>
            <a:p>
              <a:endParaRPr/>
            </a:p>
          </p:txBody>
        </p:sp>
        <p:sp>
          <p:nvSpPr>
            <p:cNvPr id="7" name="object 7"/>
            <p:cNvSpPr/>
            <p:nvPr/>
          </p:nvSpPr>
          <p:spPr>
            <a:xfrm>
              <a:off x="1002979" y="5015394"/>
              <a:ext cx="2934970" cy="1585595"/>
            </a:xfrm>
            <a:custGeom>
              <a:avLst/>
              <a:gdLst/>
              <a:ahLst/>
              <a:cxnLst/>
              <a:rect l="l" t="t" r="r" b="b"/>
              <a:pathLst>
                <a:path w="2934970" h="1585595">
                  <a:moveTo>
                    <a:pt x="0" y="1585484"/>
                  </a:moveTo>
                  <a:lnTo>
                    <a:pt x="2934830" y="1585484"/>
                  </a:lnTo>
                </a:path>
                <a:path w="2934970" h="1585595">
                  <a:moveTo>
                    <a:pt x="0" y="1358213"/>
                  </a:moveTo>
                  <a:lnTo>
                    <a:pt x="2934830" y="1358213"/>
                  </a:lnTo>
                </a:path>
                <a:path w="2934970" h="1585595">
                  <a:moveTo>
                    <a:pt x="0" y="1130920"/>
                  </a:moveTo>
                  <a:lnTo>
                    <a:pt x="2934830" y="1130920"/>
                  </a:lnTo>
                </a:path>
                <a:path w="2934970" h="1585595">
                  <a:moveTo>
                    <a:pt x="0" y="909084"/>
                  </a:moveTo>
                  <a:lnTo>
                    <a:pt x="2934830" y="909084"/>
                  </a:lnTo>
                </a:path>
                <a:path w="2934970" h="1585595">
                  <a:moveTo>
                    <a:pt x="0" y="681777"/>
                  </a:moveTo>
                  <a:lnTo>
                    <a:pt x="2934830" y="681777"/>
                  </a:lnTo>
                </a:path>
                <a:path w="2934970" h="1585595">
                  <a:moveTo>
                    <a:pt x="0" y="454542"/>
                  </a:moveTo>
                  <a:lnTo>
                    <a:pt x="2934830" y="454542"/>
                  </a:lnTo>
                </a:path>
                <a:path w="2934970" h="1585595">
                  <a:moveTo>
                    <a:pt x="0" y="227235"/>
                  </a:moveTo>
                  <a:lnTo>
                    <a:pt x="2934830" y="227235"/>
                  </a:lnTo>
                </a:path>
                <a:path w="2934970" h="1585595">
                  <a:moveTo>
                    <a:pt x="0" y="0"/>
                  </a:moveTo>
                  <a:lnTo>
                    <a:pt x="2934830" y="0"/>
                  </a:lnTo>
                </a:path>
              </a:pathLst>
            </a:custGeom>
            <a:ln w="5221">
              <a:solidFill>
                <a:srgbClr val="FFFFFF"/>
              </a:solidFill>
            </a:ln>
          </p:spPr>
          <p:txBody>
            <a:bodyPr wrap="square" lIns="0" tIns="0" rIns="0" bIns="0" rtlCol="0"/>
            <a:lstStyle/>
            <a:p>
              <a:endParaRPr/>
            </a:p>
          </p:txBody>
        </p:sp>
        <p:sp>
          <p:nvSpPr>
            <p:cNvPr id="8" name="object 8"/>
            <p:cNvSpPr/>
            <p:nvPr/>
          </p:nvSpPr>
          <p:spPr>
            <a:xfrm>
              <a:off x="977760" y="5015394"/>
              <a:ext cx="2960370" cy="1813560"/>
            </a:xfrm>
            <a:custGeom>
              <a:avLst/>
              <a:gdLst/>
              <a:ahLst/>
              <a:cxnLst/>
              <a:rect l="l" t="t" r="r" b="b"/>
              <a:pathLst>
                <a:path w="2960370" h="1813559">
                  <a:moveTo>
                    <a:pt x="25218" y="0"/>
                  </a:moveTo>
                  <a:lnTo>
                    <a:pt x="25218" y="1807357"/>
                  </a:lnTo>
                </a:path>
                <a:path w="2960370" h="1813559">
                  <a:moveTo>
                    <a:pt x="0" y="1812935"/>
                  </a:moveTo>
                  <a:lnTo>
                    <a:pt x="20175" y="1812935"/>
                  </a:lnTo>
                </a:path>
                <a:path w="2960370" h="1813559">
                  <a:moveTo>
                    <a:pt x="0" y="1585484"/>
                  </a:moveTo>
                  <a:lnTo>
                    <a:pt x="20175" y="1585484"/>
                  </a:lnTo>
                </a:path>
                <a:path w="2960370" h="1813559">
                  <a:moveTo>
                    <a:pt x="0" y="1358213"/>
                  </a:moveTo>
                  <a:lnTo>
                    <a:pt x="20175" y="1358213"/>
                  </a:lnTo>
                </a:path>
                <a:path w="2960370" h="1813559">
                  <a:moveTo>
                    <a:pt x="0" y="1130920"/>
                  </a:moveTo>
                  <a:lnTo>
                    <a:pt x="20175" y="1130920"/>
                  </a:lnTo>
                </a:path>
                <a:path w="2960370" h="1813559">
                  <a:moveTo>
                    <a:pt x="0" y="909084"/>
                  </a:moveTo>
                  <a:lnTo>
                    <a:pt x="20175" y="909084"/>
                  </a:lnTo>
                </a:path>
                <a:path w="2960370" h="1813559">
                  <a:moveTo>
                    <a:pt x="0" y="681777"/>
                  </a:moveTo>
                  <a:lnTo>
                    <a:pt x="20175" y="681777"/>
                  </a:lnTo>
                </a:path>
                <a:path w="2960370" h="1813559">
                  <a:moveTo>
                    <a:pt x="0" y="454542"/>
                  </a:moveTo>
                  <a:lnTo>
                    <a:pt x="20175" y="454542"/>
                  </a:lnTo>
                </a:path>
                <a:path w="2960370" h="1813559">
                  <a:moveTo>
                    <a:pt x="0" y="227235"/>
                  </a:moveTo>
                  <a:lnTo>
                    <a:pt x="20175" y="227235"/>
                  </a:lnTo>
                </a:path>
                <a:path w="2960370" h="1813559">
                  <a:moveTo>
                    <a:pt x="0" y="0"/>
                  </a:moveTo>
                  <a:lnTo>
                    <a:pt x="20175" y="0"/>
                  </a:lnTo>
                </a:path>
                <a:path w="2960370" h="1813559">
                  <a:moveTo>
                    <a:pt x="25218" y="1812935"/>
                  </a:moveTo>
                  <a:lnTo>
                    <a:pt x="2960048" y="1812935"/>
                  </a:lnTo>
                </a:path>
              </a:pathLst>
            </a:custGeom>
            <a:ln w="5221">
              <a:solidFill>
                <a:srgbClr val="000000"/>
              </a:solidFill>
            </a:ln>
          </p:spPr>
          <p:txBody>
            <a:bodyPr wrap="square" lIns="0" tIns="0" rIns="0" bIns="0" rtlCol="0"/>
            <a:lstStyle/>
            <a:p>
              <a:endParaRPr/>
            </a:p>
          </p:txBody>
        </p:sp>
        <p:sp>
          <p:nvSpPr>
            <p:cNvPr id="9" name="object 9"/>
            <p:cNvSpPr/>
            <p:nvPr/>
          </p:nvSpPr>
          <p:spPr>
            <a:xfrm>
              <a:off x="1005497" y="5743244"/>
              <a:ext cx="2929890" cy="10795"/>
            </a:xfrm>
            <a:custGeom>
              <a:avLst/>
              <a:gdLst/>
              <a:ahLst/>
              <a:cxnLst/>
              <a:rect l="l" t="t" r="r" b="b"/>
              <a:pathLst>
                <a:path w="2929890" h="10795">
                  <a:moveTo>
                    <a:pt x="20345" y="0"/>
                  </a:moveTo>
                  <a:lnTo>
                    <a:pt x="10083" y="0"/>
                  </a:lnTo>
                  <a:lnTo>
                    <a:pt x="0" y="0"/>
                  </a:lnTo>
                  <a:lnTo>
                    <a:pt x="0" y="10795"/>
                  </a:lnTo>
                  <a:lnTo>
                    <a:pt x="10083" y="10795"/>
                  </a:lnTo>
                  <a:lnTo>
                    <a:pt x="20345" y="10795"/>
                  </a:lnTo>
                  <a:lnTo>
                    <a:pt x="20345" y="0"/>
                  </a:lnTo>
                  <a:close/>
                </a:path>
                <a:path w="2929890" h="10795">
                  <a:moveTo>
                    <a:pt x="80860" y="0"/>
                  </a:moveTo>
                  <a:lnTo>
                    <a:pt x="65735" y="0"/>
                  </a:lnTo>
                  <a:lnTo>
                    <a:pt x="60693" y="0"/>
                  </a:lnTo>
                  <a:lnTo>
                    <a:pt x="60693" y="10795"/>
                  </a:lnTo>
                  <a:lnTo>
                    <a:pt x="65735" y="10795"/>
                  </a:lnTo>
                  <a:lnTo>
                    <a:pt x="80860" y="10795"/>
                  </a:lnTo>
                  <a:lnTo>
                    <a:pt x="80860" y="0"/>
                  </a:lnTo>
                  <a:close/>
                </a:path>
                <a:path w="2929890" h="10795">
                  <a:moveTo>
                    <a:pt x="141554" y="0"/>
                  </a:moveTo>
                  <a:lnTo>
                    <a:pt x="136512" y="0"/>
                  </a:lnTo>
                  <a:lnTo>
                    <a:pt x="121221" y="0"/>
                  </a:lnTo>
                  <a:lnTo>
                    <a:pt x="121221" y="10795"/>
                  </a:lnTo>
                  <a:lnTo>
                    <a:pt x="136512" y="10795"/>
                  </a:lnTo>
                  <a:lnTo>
                    <a:pt x="141554" y="10795"/>
                  </a:lnTo>
                  <a:lnTo>
                    <a:pt x="141554" y="0"/>
                  </a:lnTo>
                  <a:close/>
                </a:path>
                <a:path w="2929890" h="10795">
                  <a:moveTo>
                    <a:pt x="202082" y="0"/>
                  </a:moveTo>
                  <a:lnTo>
                    <a:pt x="191998" y="0"/>
                  </a:lnTo>
                  <a:lnTo>
                    <a:pt x="181914" y="0"/>
                  </a:lnTo>
                  <a:lnTo>
                    <a:pt x="181914" y="10795"/>
                  </a:lnTo>
                  <a:lnTo>
                    <a:pt x="191998" y="10795"/>
                  </a:lnTo>
                  <a:lnTo>
                    <a:pt x="202082" y="10795"/>
                  </a:lnTo>
                  <a:lnTo>
                    <a:pt x="202082" y="0"/>
                  </a:lnTo>
                  <a:close/>
                </a:path>
                <a:path w="2929890" h="10795">
                  <a:moveTo>
                    <a:pt x="262813" y="0"/>
                  </a:moveTo>
                  <a:lnTo>
                    <a:pt x="257771" y="0"/>
                  </a:lnTo>
                  <a:lnTo>
                    <a:pt x="247675" y="0"/>
                  </a:lnTo>
                  <a:lnTo>
                    <a:pt x="242633" y="0"/>
                  </a:lnTo>
                  <a:lnTo>
                    <a:pt x="242633" y="10795"/>
                  </a:lnTo>
                  <a:lnTo>
                    <a:pt x="247675" y="10795"/>
                  </a:lnTo>
                  <a:lnTo>
                    <a:pt x="257771" y="10795"/>
                  </a:lnTo>
                  <a:lnTo>
                    <a:pt x="262813" y="10795"/>
                  </a:lnTo>
                  <a:lnTo>
                    <a:pt x="262813" y="0"/>
                  </a:lnTo>
                  <a:close/>
                </a:path>
                <a:path w="2929890" h="10795">
                  <a:moveTo>
                    <a:pt x="323342" y="0"/>
                  </a:moveTo>
                  <a:lnTo>
                    <a:pt x="313245" y="0"/>
                  </a:lnTo>
                  <a:lnTo>
                    <a:pt x="303161" y="0"/>
                  </a:lnTo>
                  <a:lnTo>
                    <a:pt x="303161" y="10795"/>
                  </a:lnTo>
                  <a:lnTo>
                    <a:pt x="313245" y="10795"/>
                  </a:lnTo>
                  <a:lnTo>
                    <a:pt x="323342" y="10795"/>
                  </a:lnTo>
                  <a:lnTo>
                    <a:pt x="323342" y="0"/>
                  </a:lnTo>
                  <a:close/>
                </a:path>
                <a:path w="2929890" h="10795">
                  <a:moveTo>
                    <a:pt x="383997" y="0"/>
                  </a:moveTo>
                  <a:lnTo>
                    <a:pt x="378955" y="0"/>
                  </a:lnTo>
                  <a:lnTo>
                    <a:pt x="368858" y="0"/>
                  </a:lnTo>
                  <a:lnTo>
                    <a:pt x="363816" y="0"/>
                  </a:lnTo>
                  <a:lnTo>
                    <a:pt x="363816" y="10795"/>
                  </a:lnTo>
                  <a:lnTo>
                    <a:pt x="368858" y="10795"/>
                  </a:lnTo>
                  <a:lnTo>
                    <a:pt x="378955" y="10795"/>
                  </a:lnTo>
                  <a:lnTo>
                    <a:pt x="383997" y="10795"/>
                  </a:lnTo>
                  <a:lnTo>
                    <a:pt x="383997" y="0"/>
                  </a:lnTo>
                  <a:close/>
                </a:path>
                <a:path w="2929890" h="10795">
                  <a:moveTo>
                    <a:pt x="444525" y="0"/>
                  </a:moveTo>
                  <a:lnTo>
                    <a:pt x="434428" y="0"/>
                  </a:lnTo>
                  <a:lnTo>
                    <a:pt x="424345" y="0"/>
                  </a:lnTo>
                  <a:lnTo>
                    <a:pt x="424345" y="10795"/>
                  </a:lnTo>
                  <a:lnTo>
                    <a:pt x="434428" y="10795"/>
                  </a:lnTo>
                  <a:lnTo>
                    <a:pt x="444525" y="10795"/>
                  </a:lnTo>
                  <a:lnTo>
                    <a:pt x="444525" y="0"/>
                  </a:lnTo>
                  <a:close/>
                </a:path>
                <a:path w="2929890" h="10795">
                  <a:moveTo>
                    <a:pt x="505244" y="0"/>
                  </a:moveTo>
                  <a:lnTo>
                    <a:pt x="490118" y="0"/>
                  </a:lnTo>
                  <a:lnTo>
                    <a:pt x="485076" y="0"/>
                  </a:lnTo>
                  <a:lnTo>
                    <a:pt x="485076" y="10795"/>
                  </a:lnTo>
                  <a:lnTo>
                    <a:pt x="490118" y="10795"/>
                  </a:lnTo>
                  <a:lnTo>
                    <a:pt x="505244" y="10795"/>
                  </a:lnTo>
                  <a:lnTo>
                    <a:pt x="505244" y="0"/>
                  </a:lnTo>
                  <a:close/>
                </a:path>
                <a:path w="2929890" h="10795">
                  <a:moveTo>
                    <a:pt x="565772" y="0"/>
                  </a:moveTo>
                  <a:lnTo>
                    <a:pt x="560730" y="0"/>
                  </a:lnTo>
                  <a:lnTo>
                    <a:pt x="550646" y="0"/>
                  </a:lnTo>
                  <a:lnTo>
                    <a:pt x="545592" y="0"/>
                  </a:lnTo>
                  <a:lnTo>
                    <a:pt x="545592" y="10795"/>
                  </a:lnTo>
                  <a:lnTo>
                    <a:pt x="550646" y="10795"/>
                  </a:lnTo>
                  <a:lnTo>
                    <a:pt x="560730" y="10795"/>
                  </a:lnTo>
                  <a:lnTo>
                    <a:pt x="565772" y="10795"/>
                  </a:lnTo>
                  <a:lnTo>
                    <a:pt x="565772" y="0"/>
                  </a:lnTo>
                  <a:close/>
                </a:path>
                <a:path w="2929890" h="10795">
                  <a:moveTo>
                    <a:pt x="626427" y="0"/>
                  </a:moveTo>
                  <a:lnTo>
                    <a:pt x="616343" y="0"/>
                  </a:lnTo>
                  <a:lnTo>
                    <a:pt x="606259" y="0"/>
                  </a:lnTo>
                  <a:lnTo>
                    <a:pt x="606259" y="10795"/>
                  </a:lnTo>
                  <a:lnTo>
                    <a:pt x="616343" y="10795"/>
                  </a:lnTo>
                  <a:lnTo>
                    <a:pt x="626427" y="10795"/>
                  </a:lnTo>
                  <a:lnTo>
                    <a:pt x="626427" y="0"/>
                  </a:lnTo>
                  <a:close/>
                </a:path>
                <a:path w="2929890" h="10795">
                  <a:moveTo>
                    <a:pt x="686955" y="0"/>
                  </a:moveTo>
                  <a:lnTo>
                    <a:pt x="681913" y="0"/>
                  </a:lnTo>
                  <a:lnTo>
                    <a:pt x="671830" y="0"/>
                  </a:lnTo>
                  <a:lnTo>
                    <a:pt x="666788" y="0"/>
                  </a:lnTo>
                  <a:lnTo>
                    <a:pt x="666788" y="10795"/>
                  </a:lnTo>
                  <a:lnTo>
                    <a:pt x="671830" y="10795"/>
                  </a:lnTo>
                  <a:lnTo>
                    <a:pt x="681913" y="10795"/>
                  </a:lnTo>
                  <a:lnTo>
                    <a:pt x="686955" y="10795"/>
                  </a:lnTo>
                  <a:lnTo>
                    <a:pt x="686955" y="0"/>
                  </a:lnTo>
                  <a:close/>
                </a:path>
                <a:path w="2929890" h="10795">
                  <a:moveTo>
                    <a:pt x="747687" y="0"/>
                  </a:moveTo>
                  <a:lnTo>
                    <a:pt x="737603" y="0"/>
                  </a:lnTo>
                  <a:lnTo>
                    <a:pt x="727506" y="0"/>
                  </a:lnTo>
                  <a:lnTo>
                    <a:pt x="727506" y="10795"/>
                  </a:lnTo>
                  <a:lnTo>
                    <a:pt x="737603" y="10795"/>
                  </a:lnTo>
                  <a:lnTo>
                    <a:pt x="747687" y="10795"/>
                  </a:lnTo>
                  <a:lnTo>
                    <a:pt x="747687" y="0"/>
                  </a:lnTo>
                  <a:close/>
                </a:path>
                <a:path w="2929890" h="10795">
                  <a:moveTo>
                    <a:pt x="808380" y="0"/>
                  </a:moveTo>
                  <a:lnTo>
                    <a:pt x="803160" y="0"/>
                  </a:lnTo>
                  <a:lnTo>
                    <a:pt x="793076" y="0"/>
                  </a:lnTo>
                  <a:lnTo>
                    <a:pt x="788035" y="0"/>
                  </a:lnTo>
                  <a:lnTo>
                    <a:pt x="788035" y="10795"/>
                  </a:lnTo>
                  <a:lnTo>
                    <a:pt x="793076" y="10795"/>
                  </a:lnTo>
                  <a:lnTo>
                    <a:pt x="803160" y="10795"/>
                  </a:lnTo>
                  <a:lnTo>
                    <a:pt x="808380" y="10795"/>
                  </a:lnTo>
                  <a:lnTo>
                    <a:pt x="808380" y="0"/>
                  </a:lnTo>
                  <a:close/>
                </a:path>
                <a:path w="2929890" h="10795">
                  <a:moveTo>
                    <a:pt x="2141778" y="0"/>
                  </a:moveTo>
                  <a:lnTo>
                    <a:pt x="2136737" y="0"/>
                  </a:lnTo>
                  <a:lnTo>
                    <a:pt x="2126653" y="0"/>
                  </a:lnTo>
                  <a:lnTo>
                    <a:pt x="2121611" y="0"/>
                  </a:lnTo>
                  <a:lnTo>
                    <a:pt x="2121611" y="10795"/>
                  </a:lnTo>
                  <a:lnTo>
                    <a:pt x="2126653" y="10795"/>
                  </a:lnTo>
                  <a:lnTo>
                    <a:pt x="2136737" y="10795"/>
                  </a:lnTo>
                  <a:lnTo>
                    <a:pt x="2141778" y="10795"/>
                  </a:lnTo>
                  <a:lnTo>
                    <a:pt x="2141778" y="0"/>
                  </a:lnTo>
                  <a:close/>
                </a:path>
                <a:path w="2929890" h="10795">
                  <a:moveTo>
                    <a:pt x="2202434" y="0"/>
                  </a:moveTo>
                  <a:lnTo>
                    <a:pt x="2192350" y="0"/>
                  </a:lnTo>
                  <a:lnTo>
                    <a:pt x="2182266" y="0"/>
                  </a:lnTo>
                  <a:lnTo>
                    <a:pt x="2182266" y="10795"/>
                  </a:lnTo>
                  <a:lnTo>
                    <a:pt x="2192350" y="10795"/>
                  </a:lnTo>
                  <a:lnTo>
                    <a:pt x="2202434" y="10795"/>
                  </a:lnTo>
                  <a:lnTo>
                    <a:pt x="2202434" y="0"/>
                  </a:lnTo>
                  <a:close/>
                </a:path>
                <a:path w="2929890" h="10795">
                  <a:moveTo>
                    <a:pt x="2262962" y="0"/>
                  </a:moveTo>
                  <a:lnTo>
                    <a:pt x="2257920" y="0"/>
                  </a:lnTo>
                  <a:lnTo>
                    <a:pt x="2247836" y="0"/>
                  </a:lnTo>
                  <a:lnTo>
                    <a:pt x="2242794" y="0"/>
                  </a:lnTo>
                  <a:lnTo>
                    <a:pt x="2242794" y="10795"/>
                  </a:lnTo>
                  <a:lnTo>
                    <a:pt x="2247836" y="10795"/>
                  </a:lnTo>
                  <a:lnTo>
                    <a:pt x="2257920" y="10795"/>
                  </a:lnTo>
                  <a:lnTo>
                    <a:pt x="2262962" y="10795"/>
                  </a:lnTo>
                  <a:lnTo>
                    <a:pt x="2262962" y="0"/>
                  </a:lnTo>
                  <a:close/>
                </a:path>
                <a:path w="2929890" h="10795">
                  <a:moveTo>
                    <a:pt x="2323693" y="0"/>
                  </a:moveTo>
                  <a:lnTo>
                    <a:pt x="2313609" y="0"/>
                  </a:lnTo>
                  <a:lnTo>
                    <a:pt x="2303513" y="0"/>
                  </a:lnTo>
                  <a:lnTo>
                    <a:pt x="2303513" y="10795"/>
                  </a:lnTo>
                  <a:lnTo>
                    <a:pt x="2313609" y="10795"/>
                  </a:lnTo>
                  <a:lnTo>
                    <a:pt x="2323693" y="10795"/>
                  </a:lnTo>
                  <a:lnTo>
                    <a:pt x="2323693" y="0"/>
                  </a:lnTo>
                  <a:close/>
                </a:path>
                <a:path w="2929890" h="10795">
                  <a:moveTo>
                    <a:pt x="2384221" y="0"/>
                  </a:moveTo>
                  <a:lnTo>
                    <a:pt x="2379167" y="0"/>
                  </a:lnTo>
                  <a:lnTo>
                    <a:pt x="2369083" y="0"/>
                  </a:lnTo>
                  <a:lnTo>
                    <a:pt x="2364041" y="0"/>
                  </a:lnTo>
                  <a:lnTo>
                    <a:pt x="2364041" y="10795"/>
                  </a:lnTo>
                  <a:lnTo>
                    <a:pt x="2369083" y="10795"/>
                  </a:lnTo>
                  <a:lnTo>
                    <a:pt x="2379167" y="10795"/>
                  </a:lnTo>
                  <a:lnTo>
                    <a:pt x="2384221" y="10795"/>
                  </a:lnTo>
                  <a:lnTo>
                    <a:pt x="2384221" y="0"/>
                  </a:lnTo>
                  <a:close/>
                </a:path>
                <a:path w="2929890" h="10795">
                  <a:moveTo>
                    <a:pt x="2444877" y="0"/>
                  </a:moveTo>
                  <a:lnTo>
                    <a:pt x="2439835" y="0"/>
                  </a:lnTo>
                  <a:lnTo>
                    <a:pt x="2424696" y="0"/>
                  </a:lnTo>
                  <a:lnTo>
                    <a:pt x="2424696" y="10795"/>
                  </a:lnTo>
                  <a:lnTo>
                    <a:pt x="2439835" y="10795"/>
                  </a:lnTo>
                  <a:lnTo>
                    <a:pt x="2444877" y="10795"/>
                  </a:lnTo>
                  <a:lnTo>
                    <a:pt x="2444877" y="0"/>
                  </a:lnTo>
                  <a:close/>
                </a:path>
                <a:path w="2929890" h="10795">
                  <a:moveTo>
                    <a:pt x="2505405" y="0"/>
                  </a:moveTo>
                  <a:lnTo>
                    <a:pt x="2495308" y="0"/>
                  </a:lnTo>
                  <a:lnTo>
                    <a:pt x="2485225" y="0"/>
                  </a:lnTo>
                  <a:lnTo>
                    <a:pt x="2485225" y="10795"/>
                  </a:lnTo>
                  <a:lnTo>
                    <a:pt x="2495308" y="10795"/>
                  </a:lnTo>
                  <a:lnTo>
                    <a:pt x="2505405" y="10795"/>
                  </a:lnTo>
                  <a:lnTo>
                    <a:pt x="2505405" y="0"/>
                  </a:lnTo>
                  <a:close/>
                </a:path>
                <a:path w="2929890" h="10795">
                  <a:moveTo>
                    <a:pt x="2566124" y="0"/>
                  </a:moveTo>
                  <a:lnTo>
                    <a:pt x="2561082" y="0"/>
                  </a:lnTo>
                  <a:lnTo>
                    <a:pt x="2550998" y="0"/>
                  </a:lnTo>
                  <a:lnTo>
                    <a:pt x="2545956" y="0"/>
                  </a:lnTo>
                  <a:lnTo>
                    <a:pt x="2545956" y="10795"/>
                  </a:lnTo>
                  <a:lnTo>
                    <a:pt x="2550998" y="10795"/>
                  </a:lnTo>
                  <a:lnTo>
                    <a:pt x="2561082" y="10795"/>
                  </a:lnTo>
                  <a:lnTo>
                    <a:pt x="2566124" y="10795"/>
                  </a:lnTo>
                  <a:lnTo>
                    <a:pt x="2566124" y="0"/>
                  </a:lnTo>
                  <a:close/>
                </a:path>
                <a:path w="2929890" h="10795">
                  <a:moveTo>
                    <a:pt x="2626817" y="0"/>
                  </a:moveTo>
                  <a:lnTo>
                    <a:pt x="2616568" y="0"/>
                  </a:lnTo>
                  <a:lnTo>
                    <a:pt x="2606484" y="0"/>
                  </a:lnTo>
                  <a:lnTo>
                    <a:pt x="2606484" y="10795"/>
                  </a:lnTo>
                  <a:lnTo>
                    <a:pt x="2616568" y="10795"/>
                  </a:lnTo>
                  <a:lnTo>
                    <a:pt x="2626817" y="10795"/>
                  </a:lnTo>
                  <a:lnTo>
                    <a:pt x="2626817" y="0"/>
                  </a:lnTo>
                  <a:close/>
                </a:path>
                <a:path w="2929890" h="10795">
                  <a:moveTo>
                    <a:pt x="2687320" y="0"/>
                  </a:moveTo>
                  <a:lnTo>
                    <a:pt x="2682265" y="0"/>
                  </a:lnTo>
                  <a:lnTo>
                    <a:pt x="2672181" y="0"/>
                  </a:lnTo>
                  <a:lnTo>
                    <a:pt x="2667139" y="0"/>
                  </a:lnTo>
                  <a:lnTo>
                    <a:pt x="2667139" y="10795"/>
                  </a:lnTo>
                  <a:lnTo>
                    <a:pt x="2672181" y="10795"/>
                  </a:lnTo>
                  <a:lnTo>
                    <a:pt x="2682265" y="10795"/>
                  </a:lnTo>
                  <a:lnTo>
                    <a:pt x="2687320" y="10795"/>
                  </a:lnTo>
                  <a:lnTo>
                    <a:pt x="2687320" y="0"/>
                  </a:lnTo>
                  <a:close/>
                </a:path>
                <a:path w="2929890" h="10795">
                  <a:moveTo>
                    <a:pt x="2748000" y="0"/>
                  </a:moveTo>
                  <a:lnTo>
                    <a:pt x="2737751" y="0"/>
                  </a:lnTo>
                  <a:lnTo>
                    <a:pt x="2727668" y="0"/>
                  </a:lnTo>
                  <a:lnTo>
                    <a:pt x="2727668" y="10795"/>
                  </a:lnTo>
                  <a:lnTo>
                    <a:pt x="2737751" y="10795"/>
                  </a:lnTo>
                  <a:lnTo>
                    <a:pt x="2748000" y="10795"/>
                  </a:lnTo>
                  <a:lnTo>
                    <a:pt x="2748000" y="0"/>
                  </a:lnTo>
                  <a:close/>
                </a:path>
                <a:path w="2929890" h="10795">
                  <a:moveTo>
                    <a:pt x="2808567" y="0"/>
                  </a:moveTo>
                  <a:lnTo>
                    <a:pt x="2793428" y="0"/>
                  </a:lnTo>
                  <a:lnTo>
                    <a:pt x="2788386" y="0"/>
                  </a:lnTo>
                  <a:lnTo>
                    <a:pt x="2788386" y="10795"/>
                  </a:lnTo>
                  <a:lnTo>
                    <a:pt x="2793428" y="10795"/>
                  </a:lnTo>
                  <a:lnTo>
                    <a:pt x="2808567" y="10795"/>
                  </a:lnTo>
                  <a:lnTo>
                    <a:pt x="2808567" y="0"/>
                  </a:lnTo>
                  <a:close/>
                </a:path>
                <a:path w="2929890" h="10795">
                  <a:moveTo>
                    <a:pt x="2869222" y="0"/>
                  </a:moveTo>
                  <a:lnTo>
                    <a:pt x="2864218" y="0"/>
                  </a:lnTo>
                  <a:lnTo>
                    <a:pt x="2848914" y="0"/>
                  </a:lnTo>
                  <a:lnTo>
                    <a:pt x="2848914" y="10795"/>
                  </a:lnTo>
                  <a:lnTo>
                    <a:pt x="2864180" y="10795"/>
                  </a:lnTo>
                  <a:lnTo>
                    <a:pt x="2869222" y="10795"/>
                  </a:lnTo>
                  <a:lnTo>
                    <a:pt x="2869222" y="0"/>
                  </a:lnTo>
                  <a:close/>
                </a:path>
                <a:path w="2929890" h="10795">
                  <a:moveTo>
                    <a:pt x="2929750" y="0"/>
                  </a:moveTo>
                  <a:lnTo>
                    <a:pt x="2919666" y="0"/>
                  </a:lnTo>
                  <a:lnTo>
                    <a:pt x="2909570" y="0"/>
                  </a:lnTo>
                  <a:lnTo>
                    <a:pt x="2909570" y="10795"/>
                  </a:lnTo>
                  <a:lnTo>
                    <a:pt x="2919666" y="10795"/>
                  </a:lnTo>
                  <a:lnTo>
                    <a:pt x="2929750" y="10795"/>
                  </a:lnTo>
                  <a:lnTo>
                    <a:pt x="2929750" y="0"/>
                  </a:lnTo>
                  <a:close/>
                </a:path>
              </a:pathLst>
            </a:custGeom>
            <a:solidFill>
              <a:srgbClr val="000000"/>
            </a:solidFill>
          </p:spPr>
          <p:txBody>
            <a:bodyPr wrap="square" lIns="0" tIns="0" rIns="0" bIns="0" rtlCol="0"/>
            <a:lstStyle/>
            <a:p>
              <a:endParaRPr/>
            </a:p>
          </p:txBody>
        </p:sp>
        <p:sp>
          <p:nvSpPr>
            <p:cNvPr id="10" name="object 10"/>
            <p:cNvSpPr/>
            <p:nvPr/>
          </p:nvSpPr>
          <p:spPr>
            <a:xfrm>
              <a:off x="980282" y="6419674"/>
              <a:ext cx="45720" cy="48895"/>
            </a:xfrm>
            <a:custGeom>
              <a:avLst/>
              <a:gdLst/>
              <a:ahLst/>
              <a:cxnLst/>
              <a:rect l="l" t="t" r="r" b="b"/>
              <a:pathLst>
                <a:path w="45719" h="48895">
                  <a:moveTo>
                    <a:pt x="20175" y="0"/>
                  </a:moveTo>
                  <a:lnTo>
                    <a:pt x="12767" y="1855"/>
                  </a:lnTo>
                  <a:lnTo>
                    <a:pt x="6304" y="6747"/>
                  </a:lnTo>
                  <a:lnTo>
                    <a:pt x="1733" y="13664"/>
                  </a:lnTo>
                  <a:lnTo>
                    <a:pt x="0" y="21593"/>
                  </a:lnTo>
                  <a:lnTo>
                    <a:pt x="1733" y="32747"/>
                  </a:lnTo>
                  <a:lnTo>
                    <a:pt x="6304" y="41319"/>
                  </a:lnTo>
                  <a:lnTo>
                    <a:pt x="12767" y="46822"/>
                  </a:lnTo>
                  <a:lnTo>
                    <a:pt x="20175" y="48765"/>
                  </a:lnTo>
                  <a:lnTo>
                    <a:pt x="30525" y="46822"/>
                  </a:lnTo>
                  <a:lnTo>
                    <a:pt x="38542" y="41319"/>
                  </a:lnTo>
                  <a:lnTo>
                    <a:pt x="43723" y="32747"/>
                  </a:lnTo>
                  <a:lnTo>
                    <a:pt x="45561" y="21593"/>
                  </a:lnTo>
                  <a:lnTo>
                    <a:pt x="43723" y="13664"/>
                  </a:lnTo>
                  <a:lnTo>
                    <a:pt x="38542" y="6747"/>
                  </a:lnTo>
                  <a:lnTo>
                    <a:pt x="30525" y="1855"/>
                  </a:lnTo>
                  <a:lnTo>
                    <a:pt x="20175" y="0"/>
                  </a:lnTo>
                  <a:close/>
                </a:path>
              </a:pathLst>
            </a:custGeom>
            <a:solidFill>
              <a:srgbClr val="C0C0C0"/>
            </a:solidFill>
          </p:spPr>
          <p:txBody>
            <a:bodyPr wrap="square" lIns="0" tIns="0" rIns="0" bIns="0" rtlCol="0"/>
            <a:lstStyle/>
            <a:p>
              <a:endParaRPr/>
            </a:p>
          </p:txBody>
        </p:sp>
        <p:sp>
          <p:nvSpPr>
            <p:cNvPr id="11" name="object 11"/>
            <p:cNvSpPr/>
            <p:nvPr/>
          </p:nvSpPr>
          <p:spPr>
            <a:xfrm>
              <a:off x="980282" y="6419674"/>
              <a:ext cx="45720" cy="48895"/>
            </a:xfrm>
            <a:custGeom>
              <a:avLst/>
              <a:gdLst/>
              <a:ahLst/>
              <a:cxnLst/>
              <a:rect l="l" t="t" r="r" b="b"/>
              <a:pathLst>
                <a:path w="45719" h="48895">
                  <a:moveTo>
                    <a:pt x="0" y="21593"/>
                  </a:moveTo>
                  <a:lnTo>
                    <a:pt x="1733" y="32747"/>
                  </a:lnTo>
                  <a:lnTo>
                    <a:pt x="6304" y="41319"/>
                  </a:lnTo>
                  <a:lnTo>
                    <a:pt x="12767" y="46822"/>
                  </a:lnTo>
                  <a:lnTo>
                    <a:pt x="20175" y="48765"/>
                  </a:lnTo>
                  <a:lnTo>
                    <a:pt x="30525" y="46822"/>
                  </a:lnTo>
                  <a:lnTo>
                    <a:pt x="38542" y="41319"/>
                  </a:lnTo>
                  <a:lnTo>
                    <a:pt x="43723" y="32747"/>
                  </a:lnTo>
                  <a:lnTo>
                    <a:pt x="45561" y="21593"/>
                  </a:lnTo>
                  <a:lnTo>
                    <a:pt x="43723" y="13664"/>
                  </a:lnTo>
                  <a:lnTo>
                    <a:pt x="38542" y="6747"/>
                  </a:lnTo>
                  <a:lnTo>
                    <a:pt x="30525" y="1855"/>
                  </a:lnTo>
                  <a:lnTo>
                    <a:pt x="20175" y="0"/>
                  </a:lnTo>
                  <a:lnTo>
                    <a:pt x="12767" y="1855"/>
                  </a:lnTo>
                  <a:lnTo>
                    <a:pt x="6304" y="6747"/>
                  </a:lnTo>
                  <a:lnTo>
                    <a:pt x="1733" y="13664"/>
                  </a:lnTo>
                  <a:lnTo>
                    <a:pt x="0" y="21593"/>
                  </a:lnTo>
                  <a:close/>
                </a:path>
              </a:pathLst>
            </a:custGeom>
            <a:ln w="5209">
              <a:solidFill>
                <a:srgbClr val="808080"/>
              </a:solidFill>
            </a:ln>
          </p:spPr>
          <p:txBody>
            <a:bodyPr wrap="square" lIns="0" tIns="0" rIns="0" bIns="0" rtlCol="0"/>
            <a:lstStyle/>
            <a:p>
              <a:endParaRPr/>
            </a:p>
          </p:txBody>
        </p:sp>
        <p:sp>
          <p:nvSpPr>
            <p:cNvPr id="12" name="object 12"/>
            <p:cNvSpPr/>
            <p:nvPr/>
          </p:nvSpPr>
          <p:spPr>
            <a:xfrm>
              <a:off x="990369" y="6419674"/>
              <a:ext cx="45720" cy="48895"/>
            </a:xfrm>
            <a:custGeom>
              <a:avLst/>
              <a:gdLst/>
              <a:ahLst/>
              <a:cxnLst/>
              <a:rect l="l" t="t" r="r" b="b"/>
              <a:pathLst>
                <a:path w="45719" h="48895">
                  <a:moveTo>
                    <a:pt x="20175" y="0"/>
                  </a:moveTo>
                  <a:lnTo>
                    <a:pt x="12767" y="1855"/>
                  </a:lnTo>
                  <a:lnTo>
                    <a:pt x="6304" y="6747"/>
                  </a:lnTo>
                  <a:lnTo>
                    <a:pt x="1733" y="13664"/>
                  </a:lnTo>
                  <a:lnTo>
                    <a:pt x="0" y="21593"/>
                  </a:lnTo>
                  <a:lnTo>
                    <a:pt x="1733" y="32747"/>
                  </a:lnTo>
                  <a:lnTo>
                    <a:pt x="6304" y="41319"/>
                  </a:lnTo>
                  <a:lnTo>
                    <a:pt x="12767" y="46822"/>
                  </a:lnTo>
                  <a:lnTo>
                    <a:pt x="20175" y="48765"/>
                  </a:lnTo>
                  <a:lnTo>
                    <a:pt x="30596" y="46822"/>
                  </a:lnTo>
                  <a:lnTo>
                    <a:pt x="38605" y="41319"/>
                  </a:lnTo>
                  <a:lnTo>
                    <a:pt x="43746" y="32747"/>
                  </a:lnTo>
                  <a:lnTo>
                    <a:pt x="45561" y="21593"/>
                  </a:lnTo>
                  <a:lnTo>
                    <a:pt x="43746" y="13664"/>
                  </a:lnTo>
                  <a:lnTo>
                    <a:pt x="38605" y="6747"/>
                  </a:lnTo>
                  <a:lnTo>
                    <a:pt x="30596" y="1855"/>
                  </a:lnTo>
                  <a:lnTo>
                    <a:pt x="20175" y="0"/>
                  </a:lnTo>
                  <a:close/>
                </a:path>
              </a:pathLst>
            </a:custGeom>
            <a:solidFill>
              <a:srgbClr val="C0C0C0"/>
            </a:solidFill>
          </p:spPr>
          <p:txBody>
            <a:bodyPr wrap="square" lIns="0" tIns="0" rIns="0" bIns="0" rtlCol="0"/>
            <a:lstStyle/>
            <a:p>
              <a:endParaRPr/>
            </a:p>
          </p:txBody>
        </p:sp>
        <p:sp>
          <p:nvSpPr>
            <p:cNvPr id="13" name="object 13"/>
            <p:cNvSpPr/>
            <p:nvPr/>
          </p:nvSpPr>
          <p:spPr>
            <a:xfrm>
              <a:off x="990369" y="6419674"/>
              <a:ext cx="45720" cy="48895"/>
            </a:xfrm>
            <a:custGeom>
              <a:avLst/>
              <a:gdLst/>
              <a:ahLst/>
              <a:cxnLst/>
              <a:rect l="l" t="t" r="r" b="b"/>
              <a:pathLst>
                <a:path w="45719" h="48895">
                  <a:moveTo>
                    <a:pt x="0" y="21593"/>
                  </a:moveTo>
                  <a:lnTo>
                    <a:pt x="1733" y="32747"/>
                  </a:lnTo>
                  <a:lnTo>
                    <a:pt x="6304" y="41319"/>
                  </a:lnTo>
                  <a:lnTo>
                    <a:pt x="12767" y="46822"/>
                  </a:lnTo>
                  <a:lnTo>
                    <a:pt x="20175" y="48765"/>
                  </a:lnTo>
                  <a:lnTo>
                    <a:pt x="30596" y="46822"/>
                  </a:lnTo>
                  <a:lnTo>
                    <a:pt x="38605" y="41319"/>
                  </a:lnTo>
                  <a:lnTo>
                    <a:pt x="43746" y="32747"/>
                  </a:lnTo>
                  <a:lnTo>
                    <a:pt x="45561" y="21593"/>
                  </a:lnTo>
                  <a:lnTo>
                    <a:pt x="43746" y="13664"/>
                  </a:lnTo>
                  <a:lnTo>
                    <a:pt x="38605" y="6747"/>
                  </a:lnTo>
                  <a:lnTo>
                    <a:pt x="30596" y="1855"/>
                  </a:lnTo>
                  <a:lnTo>
                    <a:pt x="20175" y="0"/>
                  </a:lnTo>
                  <a:lnTo>
                    <a:pt x="12767" y="1855"/>
                  </a:lnTo>
                  <a:lnTo>
                    <a:pt x="6304" y="6747"/>
                  </a:lnTo>
                  <a:lnTo>
                    <a:pt x="1733" y="13664"/>
                  </a:lnTo>
                  <a:lnTo>
                    <a:pt x="0" y="21593"/>
                  </a:lnTo>
                  <a:close/>
                </a:path>
              </a:pathLst>
            </a:custGeom>
            <a:ln w="5209">
              <a:solidFill>
                <a:srgbClr val="808080"/>
              </a:solidFill>
            </a:ln>
          </p:spPr>
          <p:txBody>
            <a:bodyPr wrap="square" lIns="0" tIns="0" rIns="0" bIns="0" rtlCol="0"/>
            <a:lstStyle/>
            <a:p>
              <a:endParaRPr/>
            </a:p>
          </p:txBody>
        </p:sp>
        <p:pic>
          <p:nvPicPr>
            <p:cNvPr id="14" name="object 14"/>
            <p:cNvPicPr/>
            <p:nvPr/>
          </p:nvPicPr>
          <p:blipFill>
            <a:blip r:embed="rId2" cstate="print"/>
            <a:stretch>
              <a:fillRect/>
            </a:stretch>
          </p:blipFill>
          <p:spPr>
            <a:xfrm>
              <a:off x="1002890" y="5210364"/>
              <a:ext cx="2955149" cy="1082000"/>
            </a:xfrm>
            <a:prstGeom prst="rect">
              <a:avLst/>
            </a:prstGeom>
          </p:spPr>
        </p:pic>
      </p:grpSp>
      <p:sp>
        <p:nvSpPr>
          <p:cNvPr id="15" name="object 15"/>
          <p:cNvSpPr txBox="1"/>
          <p:nvPr/>
        </p:nvSpPr>
        <p:spPr>
          <a:xfrm>
            <a:off x="1494753" y="4802107"/>
            <a:ext cx="1797995" cy="135926"/>
          </a:xfrm>
          <a:prstGeom prst="rect">
            <a:avLst/>
          </a:prstGeom>
        </p:spPr>
        <p:txBody>
          <a:bodyPr vert="horz" wrap="square" lIns="0" tIns="12691" rIns="0" bIns="0" rtlCol="0">
            <a:spAutoFit/>
          </a:bodyPr>
          <a:lstStyle/>
          <a:p>
            <a:pPr>
              <a:spcBef>
                <a:spcPts val="100"/>
              </a:spcBef>
            </a:pPr>
            <a:r>
              <a:rPr sz="800" b="1" spc="-55" dirty="0">
                <a:latin typeface="Arial"/>
                <a:cs typeface="Arial"/>
              </a:rPr>
              <a:t>МАТЕМАТИЧЕСКАЯ</a:t>
            </a:r>
            <a:r>
              <a:rPr sz="800" b="1" spc="-15" dirty="0">
                <a:latin typeface="Arial"/>
                <a:cs typeface="Arial"/>
              </a:rPr>
              <a:t> </a:t>
            </a:r>
            <a:r>
              <a:rPr sz="800" b="1" spc="-45" dirty="0">
                <a:latin typeface="Arial"/>
                <a:cs typeface="Arial"/>
              </a:rPr>
              <a:t>ГРАМОТНОСТЬ</a:t>
            </a:r>
            <a:endParaRPr sz="800" dirty="0">
              <a:latin typeface="Arial"/>
              <a:cs typeface="Arial"/>
            </a:endParaRPr>
          </a:p>
        </p:txBody>
      </p:sp>
      <p:sp>
        <p:nvSpPr>
          <p:cNvPr id="16" name="object 16"/>
          <p:cNvSpPr txBox="1"/>
          <p:nvPr/>
        </p:nvSpPr>
        <p:spPr>
          <a:xfrm>
            <a:off x="3276804" y="5746262"/>
            <a:ext cx="629584" cy="215307"/>
          </a:xfrm>
          <a:prstGeom prst="rect">
            <a:avLst/>
          </a:prstGeom>
        </p:spPr>
        <p:txBody>
          <a:bodyPr vert="horz" wrap="square" lIns="0" tIns="12057" rIns="0" bIns="0" rtlCol="0">
            <a:spAutoFit/>
          </a:bodyPr>
          <a:lstStyle/>
          <a:p>
            <a:pPr marL="257002" marR="5077" indent="-257636">
              <a:lnSpc>
                <a:spcPct val="109700"/>
              </a:lnSpc>
              <a:spcBef>
                <a:spcPts val="95"/>
              </a:spcBef>
            </a:pPr>
            <a:r>
              <a:rPr sz="600" b="1" spc="-25" dirty="0">
                <a:latin typeface="Arial"/>
                <a:cs typeface="Arial"/>
              </a:rPr>
              <a:t>Средний </a:t>
            </a:r>
            <a:r>
              <a:rPr sz="600" b="1" spc="-20" dirty="0">
                <a:latin typeface="Arial"/>
                <a:cs typeface="Arial"/>
              </a:rPr>
              <a:t>балл </a:t>
            </a:r>
            <a:r>
              <a:rPr sz="600" b="1" spc="-5" dirty="0">
                <a:latin typeface="Arial"/>
                <a:cs typeface="Arial"/>
              </a:rPr>
              <a:t>РФ:  </a:t>
            </a:r>
            <a:r>
              <a:rPr sz="600" b="1" spc="-30" dirty="0">
                <a:latin typeface="Arial"/>
                <a:cs typeface="Arial"/>
              </a:rPr>
              <a:t>488</a:t>
            </a:r>
            <a:endParaRPr sz="600" dirty="0">
              <a:latin typeface="Arial"/>
              <a:cs typeface="Arial"/>
            </a:endParaRPr>
          </a:p>
        </p:txBody>
      </p:sp>
      <p:sp>
        <p:nvSpPr>
          <p:cNvPr id="17" name="object 17"/>
          <p:cNvSpPr txBox="1"/>
          <p:nvPr/>
        </p:nvSpPr>
        <p:spPr>
          <a:xfrm>
            <a:off x="798115" y="6072895"/>
            <a:ext cx="149145" cy="755323"/>
          </a:xfrm>
          <a:prstGeom prst="rect">
            <a:avLst/>
          </a:prstGeom>
        </p:spPr>
        <p:txBody>
          <a:bodyPr vert="horz" wrap="square" lIns="0" tIns="16498" rIns="0" bIns="0" rtlCol="0">
            <a:spAutoFit/>
          </a:bodyPr>
          <a:lstStyle/>
          <a:p>
            <a:pPr>
              <a:spcBef>
                <a:spcPts val="130"/>
              </a:spcBef>
            </a:pPr>
            <a:r>
              <a:rPr sz="600" b="1" spc="-10" dirty="0">
                <a:latin typeface="Arial"/>
                <a:cs typeface="Arial"/>
              </a:rPr>
              <a:t>400</a:t>
            </a:r>
            <a:endParaRPr sz="600" dirty="0">
              <a:latin typeface="Arial"/>
              <a:cs typeface="Arial"/>
            </a:endParaRPr>
          </a:p>
          <a:p>
            <a:pPr>
              <a:spcBef>
                <a:spcPts val="30"/>
              </a:spcBef>
            </a:pPr>
            <a:endParaRPr sz="800" dirty="0">
              <a:latin typeface="Arial"/>
              <a:cs typeface="Arial"/>
            </a:endParaRPr>
          </a:p>
          <a:p>
            <a:pPr>
              <a:lnSpc>
                <a:spcPct val="100000"/>
              </a:lnSpc>
            </a:pPr>
            <a:r>
              <a:rPr sz="600" b="1" spc="-10" dirty="0">
                <a:latin typeface="Arial"/>
                <a:cs typeface="Arial"/>
              </a:rPr>
              <a:t>350</a:t>
            </a:r>
            <a:endParaRPr sz="600" dirty="0">
              <a:latin typeface="Arial"/>
              <a:cs typeface="Arial"/>
            </a:endParaRPr>
          </a:p>
          <a:p>
            <a:pPr>
              <a:spcBef>
                <a:spcPts val="35"/>
              </a:spcBef>
            </a:pPr>
            <a:endParaRPr sz="800" dirty="0">
              <a:latin typeface="Arial"/>
              <a:cs typeface="Arial"/>
            </a:endParaRPr>
          </a:p>
          <a:p>
            <a:pPr>
              <a:lnSpc>
                <a:spcPct val="100000"/>
              </a:lnSpc>
            </a:pPr>
            <a:r>
              <a:rPr sz="600" b="1" spc="-10" dirty="0">
                <a:latin typeface="Arial"/>
                <a:cs typeface="Arial"/>
              </a:rPr>
              <a:t>300</a:t>
            </a:r>
            <a:endParaRPr sz="600" dirty="0">
              <a:latin typeface="Arial"/>
              <a:cs typeface="Arial"/>
            </a:endParaRPr>
          </a:p>
          <a:p>
            <a:pPr>
              <a:spcBef>
                <a:spcPts val="30"/>
              </a:spcBef>
            </a:pPr>
            <a:endParaRPr sz="800" dirty="0">
              <a:latin typeface="Arial"/>
              <a:cs typeface="Arial"/>
            </a:endParaRPr>
          </a:p>
          <a:p>
            <a:pPr>
              <a:lnSpc>
                <a:spcPct val="100000"/>
              </a:lnSpc>
            </a:pPr>
            <a:r>
              <a:rPr sz="600" b="1" spc="-10" dirty="0">
                <a:latin typeface="Arial"/>
                <a:cs typeface="Arial"/>
              </a:rPr>
              <a:t>250</a:t>
            </a:r>
            <a:endParaRPr sz="600" dirty="0">
              <a:latin typeface="Arial"/>
              <a:cs typeface="Arial"/>
            </a:endParaRPr>
          </a:p>
        </p:txBody>
      </p:sp>
      <p:sp>
        <p:nvSpPr>
          <p:cNvPr id="18" name="object 18"/>
          <p:cNvSpPr txBox="1"/>
          <p:nvPr/>
        </p:nvSpPr>
        <p:spPr>
          <a:xfrm>
            <a:off x="798115" y="4942513"/>
            <a:ext cx="149145" cy="970766"/>
          </a:xfrm>
          <a:prstGeom prst="rect">
            <a:avLst/>
          </a:prstGeom>
        </p:spPr>
        <p:txBody>
          <a:bodyPr vert="horz" wrap="square" lIns="0" tIns="16498" rIns="0" bIns="0" rtlCol="0">
            <a:spAutoFit/>
          </a:bodyPr>
          <a:lstStyle/>
          <a:p>
            <a:pPr>
              <a:spcBef>
                <a:spcPts val="130"/>
              </a:spcBef>
            </a:pPr>
            <a:r>
              <a:rPr sz="600" b="1" spc="-10" dirty="0">
                <a:latin typeface="Arial"/>
                <a:cs typeface="Arial"/>
              </a:rPr>
              <a:t>650</a:t>
            </a:r>
            <a:endParaRPr sz="600" dirty="0">
              <a:latin typeface="Arial"/>
              <a:cs typeface="Arial"/>
            </a:endParaRPr>
          </a:p>
          <a:p>
            <a:pPr>
              <a:spcBef>
                <a:spcPts val="30"/>
              </a:spcBef>
            </a:pPr>
            <a:endParaRPr sz="800" dirty="0">
              <a:latin typeface="Arial"/>
              <a:cs typeface="Arial"/>
            </a:endParaRPr>
          </a:p>
          <a:p>
            <a:pPr>
              <a:lnSpc>
                <a:spcPct val="100000"/>
              </a:lnSpc>
            </a:pPr>
            <a:r>
              <a:rPr sz="600" b="1" spc="-10" dirty="0">
                <a:latin typeface="Arial"/>
                <a:cs typeface="Arial"/>
              </a:rPr>
              <a:t>600</a:t>
            </a:r>
            <a:endParaRPr sz="600" dirty="0">
              <a:latin typeface="Arial"/>
              <a:cs typeface="Arial"/>
            </a:endParaRPr>
          </a:p>
          <a:p>
            <a:pPr>
              <a:spcBef>
                <a:spcPts val="35"/>
              </a:spcBef>
            </a:pPr>
            <a:endParaRPr sz="800" dirty="0">
              <a:latin typeface="Arial"/>
              <a:cs typeface="Arial"/>
            </a:endParaRPr>
          </a:p>
          <a:p>
            <a:pPr>
              <a:lnSpc>
                <a:spcPct val="100000"/>
              </a:lnSpc>
            </a:pPr>
            <a:r>
              <a:rPr sz="600" b="1" spc="-10" dirty="0">
                <a:latin typeface="Arial"/>
                <a:cs typeface="Arial"/>
              </a:rPr>
              <a:t>550</a:t>
            </a:r>
            <a:endParaRPr sz="600" dirty="0">
              <a:latin typeface="Arial"/>
              <a:cs typeface="Arial"/>
            </a:endParaRPr>
          </a:p>
          <a:p>
            <a:pPr>
              <a:spcBef>
                <a:spcPts val="30"/>
              </a:spcBef>
            </a:pPr>
            <a:endParaRPr sz="800" dirty="0">
              <a:latin typeface="Arial"/>
              <a:cs typeface="Arial"/>
            </a:endParaRPr>
          </a:p>
          <a:p>
            <a:pPr>
              <a:spcBef>
                <a:spcPts val="5"/>
              </a:spcBef>
            </a:pPr>
            <a:r>
              <a:rPr sz="600" b="1" spc="-10" dirty="0">
                <a:latin typeface="Arial"/>
                <a:cs typeface="Arial"/>
              </a:rPr>
              <a:t>500</a:t>
            </a:r>
            <a:endParaRPr sz="600" dirty="0">
              <a:latin typeface="Arial"/>
              <a:cs typeface="Arial"/>
            </a:endParaRPr>
          </a:p>
          <a:p>
            <a:pPr>
              <a:spcBef>
                <a:spcPts val="30"/>
              </a:spcBef>
            </a:pPr>
            <a:endParaRPr sz="800" dirty="0">
              <a:latin typeface="Arial"/>
              <a:cs typeface="Arial"/>
            </a:endParaRPr>
          </a:p>
          <a:p>
            <a:pPr>
              <a:lnSpc>
                <a:spcPct val="100000"/>
              </a:lnSpc>
            </a:pPr>
            <a:r>
              <a:rPr sz="600" b="1" spc="-10" dirty="0">
                <a:latin typeface="Arial"/>
                <a:cs typeface="Arial"/>
              </a:rPr>
              <a:t>450</a:t>
            </a:r>
            <a:endParaRPr sz="600" dirty="0">
              <a:latin typeface="Arial"/>
              <a:cs typeface="Arial"/>
            </a:endParaRPr>
          </a:p>
        </p:txBody>
      </p:sp>
      <p:sp>
        <p:nvSpPr>
          <p:cNvPr id="19" name="object 19"/>
          <p:cNvSpPr txBox="1"/>
          <p:nvPr/>
        </p:nvSpPr>
        <p:spPr>
          <a:xfrm>
            <a:off x="1545232" y="6819197"/>
            <a:ext cx="1858286" cy="104508"/>
          </a:xfrm>
          <a:prstGeom prst="rect">
            <a:avLst/>
          </a:prstGeom>
        </p:spPr>
        <p:txBody>
          <a:bodyPr vert="horz" wrap="square" lIns="0" tIns="12057" rIns="0" bIns="0" rtlCol="0">
            <a:spAutoFit/>
          </a:bodyPr>
          <a:lstStyle/>
          <a:p>
            <a:pPr>
              <a:spcBef>
                <a:spcPts val="95"/>
              </a:spcBef>
            </a:pPr>
            <a:r>
              <a:rPr sz="600" b="1" spc="-25" dirty="0">
                <a:latin typeface="Arial"/>
                <a:cs typeface="Arial"/>
              </a:rPr>
              <a:t>Порядковый </a:t>
            </a:r>
            <a:r>
              <a:rPr sz="600" b="1" spc="-15" dirty="0">
                <a:latin typeface="Arial"/>
                <a:cs typeface="Arial"/>
              </a:rPr>
              <a:t>номер </a:t>
            </a:r>
            <a:r>
              <a:rPr sz="600" b="1" spc="-20" dirty="0">
                <a:latin typeface="Arial"/>
                <a:cs typeface="Arial"/>
              </a:rPr>
              <a:t>образовательной</a:t>
            </a:r>
            <a:r>
              <a:rPr sz="600" b="1" spc="10" dirty="0">
                <a:latin typeface="Arial"/>
                <a:cs typeface="Arial"/>
              </a:rPr>
              <a:t> </a:t>
            </a:r>
            <a:r>
              <a:rPr sz="600" b="1" spc="-20" dirty="0">
                <a:latin typeface="Arial"/>
                <a:cs typeface="Arial"/>
              </a:rPr>
              <a:t>организации</a:t>
            </a:r>
            <a:endParaRPr sz="600" dirty="0">
              <a:latin typeface="Arial"/>
              <a:cs typeface="Arial"/>
            </a:endParaRPr>
          </a:p>
        </p:txBody>
      </p:sp>
      <p:sp>
        <p:nvSpPr>
          <p:cNvPr id="20" name="object 20"/>
          <p:cNvSpPr txBox="1"/>
          <p:nvPr/>
        </p:nvSpPr>
        <p:spPr>
          <a:xfrm>
            <a:off x="539086" y="5269061"/>
            <a:ext cx="166712" cy="1343402"/>
          </a:xfrm>
          <a:prstGeom prst="rect">
            <a:avLst/>
          </a:prstGeom>
        </p:spPr>
        <p:txBody>
          <a:bodyPr vert="vert270" wrap="square" lIns="0" tIns="8250" rIns="0" bIns="0" rtlCol="0">
            <a:spAutoFit/>
          </a:bodyPr>
          <a:lstStyle/>
          <a:p>
            <a:pPr algn="ctr">
              <a:spcBef>
                <a:spcPts val="65"/>
              </a:spcBef>
            </a:pPr>
            <a:r>
              <a:rPr sz="500" b="1" spc="25" dirty="0">
                <a:latin typeface="Arial"/>
                <a:cs typeface="Arial"/>
              </a:rPr>
              <a:t>Средний </a:t>
            </a:r>
            <a:r>
              <a:rPr sz="500" b="1" spc="20" dirty="0">
                <a:latin typeface="Arial"/>
                <a:cs typeface="Arial"/>
              </a:rPr>
              <a:t>балл</a:t>
            </a:r>
            <a:r>
              <a:rPr sz="500" b="1" spc="5" dirty="0">
                <a:latin typeface="Arial"/>
                <a:cs typeface="Arial"/>
              </a:rPr>
              <a:t> </a:t>
            </a:r>
            <a:r>
              <a:rPr sz="500" b="1" spc="25" dirty="0">
                <a:latin typeface="Arial"/>
                <a:cs typeface="Arial"/>
              </a:rPr>
              <a:t>образовательной</a:t>
            </a:r>
            <a:endParaRPr sz="500" dirty="0">
              <a:latin typeface="Arial"/>
              <a:cs typeface="Arial"/>
            </a:endParaRPr>
          </a:p>
          <a:p>
            <a:pPr algn="ctr">
              <a:spcBef>
                <a:spcPts val="80"/>
              </a:spcBef>
            </a:pPr>
            <a:r>
              <a:rPr sz="500" b="1" spc="20" dirty="0">
                <a:latin typeface="Arial"/>
                <a:cs typeface="Arial"/>
              </a:rPr>
              <a:t>организации </a:t>
            </a:r>
            <a:r>
              <a:rPr sz="500" b="1" spc="35" dirty="0">
                <a:latin typeface="Arial"/>
                <a:cs typeface="Arial"/>
              </a:rPr>
              <a:t>по </a:t>
            </a:r>
            <a:r>
              <a:rPr sz="500" b="1" spc="20" dirty="0">
                <a:latin typeface="Arial"/>
                <a:cs typeface="Arial"/>
              </a:rPr>
              <a:t>1000-балльной</a:t>
            </a:r>
            <a:r>
              <a:rPr sz="500" b="1" spc="10" dirty="0">
                <a:latin typeface="Arial"/>
                <a:cs typeface="Arial"/>
              </a:rPr>
              <a:t> </a:t>
            </a:r>
            <a:r>
              <a:rPr sz="500" b="1" spc="30" dirty="0">
                <a:latin typeface="Arial"/>
                <a:cs typeface="Arial"/>
              </a:rPr>
              <a:t>шкале</a:t>
            </a:r>
            <a:endParaRPr sz="500" dirty="0">
              <a:latin typeface="Arial"/>
              <a:cs typeface="Arial"/>
            </a:endParaRPr>
          </a:p>
        </p:txBody>
      </p:sp>
      <p:sp>
        <p:nvSpPr>
          <p:cNvPr id="21" name="object 21"/>
          <p:cNvSpPr/>
          <p:nvPr/>
        </p:nvSpPr>
        <p:spPr>
          <a:xfrm>
            <a:off x="505698" y="4718218"/>
            <a:ext cx="3462709" cy="2259098"/>
          </a:xfrm>
          <a:custGeom>
            <a:avLst/>
            <a:gdLst/>
            <a:ahLst/>
            <a:cxnLst/>
            <a:rect l="l" t="t" r="r" b="b"/>
            <a:pathLst>
              <a:path w="3464560" h="2260600">
                <a:moveTo>
                  <a:pt x="0" y="2260092"/>
                </a:moveTo>
                <a:lnTo>
                  <a:pt x="3464052" y="2260092"/>
                </a:lnTo>
                <a:lnTo>
                  <a:pt x="3464052" y="0"/>
                </a:lnTo>
                <a:lnTo>
                  <a:pt x="0" y="0"/>
                </a:lnTo>
                <a:lnTo>
                  <a:pt x="0" y="2260092"/>
                </a:lnTo>
                <a:close/>
              </a:path>
            </a:pathLst>
          </a:custGeom>
          <a:ln w="9144">
            <a:solidFill>
              <a:srgbClr val="001F5F"/>
            </a:solidFill>
          </a:ln>
        </p:spPr>
        <p:txBody>
          <a:bodyPr wrap="square" lIns="0" tIns="0" rIns="0" bIns="0" rtlCol="0"/>
          <a:lstStyle/>
          <a:p>
            <a:endParaRPr/>
          </a:p>
        </p:txBody>
      </p:sp>
      <p:pic>
        <p:nvPicPr>
          <p:cNvPr id="22" name="Рисунок 21" descr="PISA_WebBanner6-01.jpg"/>
          <p:cNvPicPr>
            <a:picLocks noChangeAspect="1"/>
          </p:cNvPicPr>
          <p:nvPr/>
        </p:nvPicPr>
        <p:blipFill>
          <a:blip r:embed="rId3" cstate="print"/>
          <a:srcRect/>
          <a:stretch>
            <a:fillRect/>
          </a:stretch>
        </p:blipFill>
        <p:spPr>
          <a:xfrm>
            <a:off x="8910638" y="5485930"/>
            <a:ext cx="2208619" cy="83764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трелка вправо 21"/>
          <p:cNvSpPr/>
          <p:nvPr/>
        </p:nvSpPr>
        <p:spPr>
          <a:xfrm>
            <a:off x="4860305" y="629866"/>
            <a:ext cx="6688908" cy="5416202"/>
          </a:xfrm>
          <a:prstGeom prst="rightArrow">
            <a:avLst>
              <a:gd name="adj1" fmla="val 100000"/>
              <a:gd name="adj2" fmla="val 0"/>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18" name="Стрелка вправо 17"/>
          <p:cNvSpPr/>
          <p:nvPr/>
        </p:nvSpPr>
        <p:spPr>
          <a:xfrm>
            <a:off x="3000660" y="2203069"/>
            <a:ext cx="2659085" cy="1843013"/>
          </a:xfrm>
          <a:prstGeom prst="rightArrow">
            <a:avLst>
              <a:gd name="adj1" fmla="val 100000"/>
              <a:gd name="adj2" fmla="val 45890"/>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23" name="TextBox 22"/>
          <p:cNvSpPr txBox="1"/>
          <p:nvPr/>
        </p:nvSpPr>
        <p:spPr>
          <a:xfrm>
            <a:off x="5220345" y="1061914"/>
            <a:ext cx="6362107" cy="4647396"/>
          </a:xfrm>
          <a:prstGeom prst="rect">
            <a:avLst/>
          </a:prstGeom>
          <a:noFill/>
        </p:spPr>
        <p:txBody>
          <a:bodyPr wrap="square" lIns="121890" tIns="60945" rIns="121890" bIns="60945" rtlCol="0">
            <a:spAutoFit/>
          </a:bodyPr>
          <a:lstStyle/>
          <a:p>
            <a:pPr marL="1107682" indent="-499612">
              <a:buFontTx/>
              <a:buAutoNum type="arabicPeriod"/>
              <a:defRPr/>
            </a:pPr>
            <a:r>
              <a:rPr lang="ru-RU" dirty="0" smtClean="0">
                <a:solidFill>
                  <a:schemeClr val="bg1"/>
                </a:solidFill>
              </a:rPr>
              <a:t>Усиление внимания к формированию функциональной грамотности</a:t>
            </a:r>
          </a:p>
          <a:p>
            <a:pPr marL="1107682" indent="-499612">
              <a:buFontTx/>
              <a:buAutoNum type="arabicPeriod"/>
              <a:defRPr/>
            </a:pPr>
            <a:r>
              <a:rPr lang="ru-RU" dirty="0" smtClean="0">
                <a:solidFill>
                  <a:schemeClr val="bg1"/>
                </a:solidFill>
              </a:rPr>
              <a:t>Повышение уровня познавательной самостоятельности учащихся</a:t>
            </a:r>
          </a:p>
          <a:p>
            <a:pPr marL="1106488" indent="-498475">
              <a:defRPr/>
            </a:pPr>
            <a:r>
              <a:rPr lang="ru-RU" dirty="0" smtClean="0">
                <a:solidFill>
                  <a:schemeClr val="bg1"/>
                </a:solidFill>
              </a:rPr>
              <a:t>3.    Формирование </a:t>
            </a:r>
            <a:r>
              <a:rPr lang="ru-RU" dirty="0" err="1" smtClean="0">
                <a:solidFill>
                  <a:schemeClr val="bg1"/>
                </a:solidFill>
              </a:rPr>
              <a:t>метапредметных</a:t>
            </a:r>
            <a:r>
              <a:rPr lang="ru-RU" dirty="0" smtClean="0">
                <a:solidFill>
                  <a:schemeClr val="bg1"/>
                </a:solidFill>
              </a:rPr>
              <a:t> результатов </a:t>
            </a:r>
          </a:p>
          <a:p>
            <a:pPr marL="1107682" indent="-499612">
              <a:defRPr/>
            </a:pPr>
            <a:r>
              <a:rPr lang="ru-RU" dirty="0" smtClean="0">
                <a:solidFill>
                  <a:schemeClr val="bg1"/>
                </a:solidFill>
              </a:rPr>
              <a:t>4</a:t>
            </a:r>
            <a:r>
              <a:rPr lang="en-US" dirty="0" smtClean="0">
                <a:solidFill>
                  <a:schemeClr val="bg1"/>
                </a:solidFill>
              </a:rPr>
              <a:t>. </a:t>
            </a:r>
            <a:r>
              <a:rPr lang="ru-RU" dirty="0" smtClean="0">
                <a:solidFill>
                  <a:schemeClr val="bg1"/>
                </a:solidFill>
              </a:rPr>
              <a:t>   Повышение интереса учащихся к изучению математики и естественнонаучных предметов</a:t>
            </a:r>
          </a:p>
          <a:p>
            <a:pPr marL="1107682" indent="-499612">
              <a:defRPr/>
            </a:pPr>
            <a:r>
              <a:rPr lang="en-US" dirty="0" smtClean="0">
                <a:solidFill>
                  <a:schemeClr val="bg1"/>
                </a:solidFill>
              </a:rPr>
              <a:t>5</a:t>
            </a:r>
            <a:r>
              <a:rPr lang="ru-RU" dirty="0" smtClean="0">
                <a:solidFill>
                  <a:schemeClr val="bg1"/>
                </a:solidFill>
              </a:rPr>
              <a:t>.    Повышение эффективности работы с одаренными и успешными учащимися</a:t>
            </a:r>
          </a:p>
          <a:p>
            <a:pPr marL="1107682" indent="-499612">
              <a:defRPr/>
            </a:pPr>
            <a:r>
              <a:rPr lang="en-US" dirty="0" smtClean="0">
                <a:solidFill>
                  <a:schemeClr val="bg1"/>
                </a:solidFill>
              </a:rPr>
              <a:t>6</a:t>
            </a:r>
            <a:r>
              <a:rPr lang="ru-RU" dirty="0" smtClean="0">
                <a:solidFill>
                  <a:schemeClr val="bg1"/>
                </a:solidFill>
              </a:rPr>
              <a:t>.   Повышение эффективности инвестиций в образование</a:t>
            </a:r>
          </a:p>
          <a:p>
            <a:pPr marL="1107682" indent="-499612">
              <a:defRPr/>
            </a:pPr>
            <a:r>
              <a:rPr lang="en-US" dirty="0" smtClean="0">
                <a:solidFill>
                  <a:schemeClr val="bg1"/>
                </a:solidFill>
              </a:rPr>
              <a:t>7</a:t>
            </a:r>
            <a:r>
              <a:rPr lang="ru-RU" dirty="0" smtClean="0">
                <a:solidFill>
                  <a:schemeClr val="bg1"/>
                </a:solidFill>
              </a:rPr>
              <a:t>.   Улучшение образовательной среды в школе</a:t>
            </a:r>
          </a:p>
        </p:txBody>
      </p:sp>
      <p:sp>
        <p:nvSpPr>
          <p:cNvPr id="27" name="Стрелка вправо 26"/>
          <p:cNvSpPr/>
          <p:nvPr/>
        </p:nvSpPr>
        <p:spPr>
          <a:xfrm>
            <a:off x="888164" y="1676493"/>
            <a:ext cx="4328399" cy="2808401"/>
          </a:xfrm>
          <a:prstGeom prst="rightArrow">
            <a:avLst>
              <a:gd name="adj1" fmla="val 100000"/>
              <a:gd name="adj2" fmla="val 0"/>
            </a:avLst>
          </a:prstGeom>
          <a:solidFill>
            <a:srgbClr val="FD720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28" name="TextBox 27"/>
          <p:cNvSpPr txBox="1"/>
          <p:nvPr/>
        </p:nvSpPr>
        <p:spPr>
          <a:xfrm>
            <a:off x="981725" y="1776793"/>
            <a:ext cx="5568529" cy="2585293"/>
          </a:xfrm>
          <a:prstGeom prst="rect">
            <a:avLst/>
          </a:prstGeom>
          <a:noFill/>
        </p:spPr>
        <p:txBody>
          <a:bodyPr wrap="square" lIns="121890" tIns="60945" rIns="121890" bIns="60945" rtlCol="0">
            <a:spAutoFit/>
          </a:bodyPr>
          <a:lstStyle/>
          <a:p>
            <a:r>
              <a:rPr lang="ru-RU" sz="3200" dirty="0" smtClean="0">
                <a:solidFill>
                  <a:schemeClr val="bg1"/>
                </a:solidFill>
                <a:latin typeface="Gotham Pro Black" pitchFamily="50" charset="0"/>
                <a:cs typeface="Gotham Pro Black" pitchFamily="50" charset="0"/>
              </a:rPr>
              <a:t>Направления</a:t>
            </a:r>
          </a:p>
          <a:p>
            <a:r>
              <a:rPr lang="ru-RU" sz="3200" dirty="0" smtClean="0">
                <a:solidFill>
                  <a:schemeClr val="bg1"/>
                </a:solidFill>
                <a:latin typeface="Gotham Pro Black" pitchFamily="50" charset="0"/>
                <a:cs typeface="Gotham Pro Black" pitchFamily="50" charset="0"/>
              </a:rPr>
              <a:t>совершенствования</a:t>
            </a:r>
          </a:p>
          <a:p>
            <a:r>
              <a:rPr lang="ru-RU" sz="3200" dirty="0" smtClean="0">
                <a:solidFill>
                  <a:schemeClr val="bg1"/>
                </a:solidFill>
                <a:latin typeface="Gotham Pro Black" pitchFamily="50" charset="0"/>
                <a:cs typeface="Gotham Pro Black" pitchFamily="50" charset="0"/>
              </a:rPr>
              <a:t>общего </a:t>
            </a:r>
          </a:p>
          <a:p>
            <a:r>
              <a:rPr lang="ru-RU" sz="3200" dirty="0" smtClean="0">
                <a:solidFill>
                  <a:schemeClr val="bg1"/>
                </a:solidFill>
                <a:latin typeface="Gotham Pro Black" pitchFamily="50" charset="0"/>
                <a:cs typeface="Gotham Pro Black" pitchFamily="50" charset="0"/>
              </a:rPr>
              <a:t>образования </a:t>
            </a:r>
          </a:p>
          <a:p>
            <a:r>
              <a:rPr lang="ru-RU" sz="3200" dirty="0" smtClean="0">
                <a:solidFill>
                  <a:schemeClr val="bg1"/>
                </a:solidFill>
                <a:latin typeface="Gotham Pro Black" pitchFamily="50" charset="0"/>
                <a:cs typeface="Gotham Pro Black" pitchFamily="50" charset="0"/>
              </a:rPr>
              <a:t>в России</a:t>
            </a:r>
            <a:endParaRPr lang="ru-RU" sz="3200" dirty="0">
              <a:solidFill>
                <a:schemeClr val="bg1"/>
              </a:solidFill>
              <a:latin typeface="Gotham Pro Black" pitchFamily="50" charset="0"/>
              <a:cs typeface="Gotham Pro Black" pitchFamily="50" charset="0"/>
            </a:endParaRPr>
          </a:p>
        </p:txBody>
      </p:sp>
      <p:sp>
        <p:nvSpPr>
          <p:cNvPr id="7" name="Номер слайда 6"/>
          <p:cNvSpPr>
            <a:spLocks noGrp="1"/>
          </p:cNvSpPr>
          <p:nvPr>
            <p:ph type="sldNum" sz="quarter" idx="12"/>
          </p:nvPr>
        </p:nvSpPr>
        <p:spPr/>
        <p:txBody>
          <a:bodyPr/>
          <a:lstStyle/>
          <a:p>
            <a:fld id="{D2BAD091-9B88-4E15-8364-95918717355E}"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Объект 2"/>
          <p:cNvSpPr txBox="1">
            <a:spLocks noGrp="1"/>
          </p:cNvSpPr>
          <p:nvPr>
            <p:ph type="body" sz="half" idx="1"/>
          </p:nvPr>
        </p:nvSpPr>
        <p:spPr>
          <a:xfrm>
            <a:off x="585896" y="2646090"/>
            <a:ext cx="11140885" cy="1908248"/>
          </a:xfrm>
          <a:prstGeom prst="rect">
            <a:avLst/>
          </a:prstGeom>
        </p:spPr>
        <p:txBody>
          <a:bodyPr>
            <a:normAutofit fontScale="62500" lnSpcReduction="20000"/>
          </a:bodyPr>
          <a:lstStyle>
            <a:lvl1pPr marL="0" indent="0" algn="ctr" defTabSz="1222451">
              <a:spcBef>
                <a:spcPts val="0"/>
              </a:spcBef>
              <a:buSzTx/>
              <a:buNone/>
              <a:defRPr sz="4512" b="1"/>
            </a:lvl1pPr>
          </a:lstStyle>
          <a:p>
            <a:r>
              <a:rPr lang="ru-RU" dirty="0" smtClean="0">
                <a:solidFill>
                  <a:srgbClr val="002060"/>
                </a:solidFill>
              </a:rPr>
              <a:t>Инновационный проект Министерства просвещения РФ «Мониторинг формирования и оценки функциональной грамотности». </a:t>
            </a:r>
          </a:p>
          <a:p>
            <a:r>
              <a:rPr lang="ru-RU" dirty="0" smtClean="0">
                <a:solidFill>
                  <a:srgbClr val="002060"/>
                </a:solidFill>
              </a:rPr>
              <a:t>Руководитель - Ковалева Галина Сергеевна, к.п.н., руководитель Центра оценки качества образования ФГБНУ «ИСРО РАО»</a:t>
            </a:r>
            <a:endParaRPr dirty="0">
              <a:solidFill>
                <a:srgbClr val="002060"/>
              </a:solidFill>
            </a:endParaRPr>
          </a:p>
        </p:txBody>
      </p:sp>
      <p:pic>
        <p:nvPicPr>
          <p:cNvPr id="3"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4932816" cy="1709986"/>
          </a:xfrm>
          <a:prstGeom prst="rect">
            <a:avLst/>
          </a:prstGeom>
        </p:spPr>
      </p:pic>
      <p:sp>
        <p:nvSpPr>
          <p:cNvPr id="4" name="Прямоугольник 3"/>
          <p:cNvSpPr/>
          <p:nvPr/>
        </p:nvSpPr>
        <p:spPr>
          <a:xfrm>
            <a:off x="539825" y="4302275"/>
            <a:ext cx="11161240" cy="1631210"/>
          </a:xfrm>
          <a:prstGeom prst="rect">
            <a:avLst/>
          </a:prstGeom>
        </p:spPr>
        <p:txBody>
          <a:bodyPr wrap="square" lIns="91433" tIns="45717" rIns="91433" bIns="45717">
            <a:spAutoFit/>
          </a:bodyPr>
          <a:lstStyle/>
          <a:p>
            <a:pPr marL="101965" indent="-101965">
              <a:defRPr/>
            </a:pPr>
            <a:endParaRPr lang="ru-RU" sz="2000" i="1" dirty="0"/>
          </a:p>
          <a:p>
            <a:pPr marL="101965" indent="-101965">
              <a:defRPr/>
            </a:pPr>
            <a:endParaRPr lang="ru-RU" sz="2000" i="1" dirty="0"/>
          </a:p>
          <a:p>
            <a:pPr marL="101965" indent="-101965">
              <a:defRPr/>
            </a:pPr>
            <a:endParaRPr lang="ru-RU" sz="2000" i="1" dirty="0"/>
          </a:p>
          <a:p>
            <a:pPr marL="101965" indent="-101965">
              <a:defRPr/>
            </a:pPr>
            <a:r>
              <a:rPr lang="ru-RU" sz="2000" i="1" dirty="0"/>
              <a:t>«Мы должны научиться измерять то, что важно, а не то, что легко измерить…» </a:t>
            </a:r>
          </a:p>
          <a:p>
            <a:pPr marL="101965" indent="-101965" algn="r">
              <a:defRPr/>
            </a:pPr>
            <a:r>
              <a:rPr lang="ru-RU" sz="2000" i="1" dirty="0"/>
              <a:t>А. Эйнштейн</a:t>
            </a:r>
          </a:p>
        </p:txBody>
      </p:sp>
      <p:pic>
        <p:nvPicPr>
          <p:cNvPr id="6" name="Рисунок 5">
            <a:extLst>
              <a:ext uri="{FF2B5EF4-FFF2-40B4-BE49-F238E27FC236}">
                <a16:creationId xmlns:a16="http://schemas.microsoft.com/office/drawing/2014/main" xmlns="" id="{A871EDFC-11F6-4D2F-9B24-696E5EF77E11}"/>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l="16119" r="17531" b="65620"/>
          <a:stretch/>
        </p:blipFill>
        <p:spPr>
          <a:xfrm>
            <a:off x="6084441" y="197818"/>
            <a:ext cx="5440911" cy="1965596"/>
          </a:xfrm>
          <a:prstGeom prst="rect">
            <a:avLst/>
          </a:prstGeom>
        </p:spPr>
      </p:pic>
      <p:sp>
        <p:nvSpPr>
          <p:cNvPr id="7" name="Номер слайда 6"/>
          <p:cNvSpPr>
            <a:spLocks noGrp="1"/>
          </p:cNvSpPr>
          <p:nvPr>
            <p:ph type="sldNum" sz="quarter" idx="12"/>
          </p:nvPr>
        </p:nvSpPr>
        <p:spPr/>
        <p:txBody>
          <a:bodyPr/>
          <a:lstStyle/>
          <a:p>
            <a:fld id="{D2BAD091-9B88-4E15-8364-95918717355E}" type="slidenum">
              <a:rPr lang="ru-RU" smtClean="0"/>
              <a:pPr/>
              <a:t>13</a:t>
            </a:fld>
            <a:endParaRPr lang="ru-RU"/>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792057" y="0"/>
            <a:ext cx="10395744" cy="1114460"/>
          </a:xfrm>
        </p:spPr>
        <p:txBody>
          <a:bodyPr>
            <a:normAutofit fontScale="90000"/>
          </a:bodyPr>
          <a:lstStyle/>
          <a:p>
            <a:pPr>
              <a:defRPr/>
            </a:pPr>
            <a:r>
              <a:rPr lang="ru-RU" dirty="0" smtClean="0"/>
              <a:t>Начало нового цикла исследования </a:t>
            </a:r>
            <a:r>
              <a:rPr lang="en-US" dirty="0" smtClean="0"/>
              <a:t>PISA </a:t>
            </a:r>
            <a:r>
              <a:rPr lang="ru-RU" dirty="0" smtClean="0"/>
              <a:t>-</a:t>
            </a:r>
            <a:r>
              <a:rPr lang="ru-RU" dirty="0" smtClean="0">
                <a:solidFill>
                  <a:srgbClr val="C00000"/>
                </a:solidFill>
              </a:rPr>
              <a:t>2021 (2022)</a:t>
            </a:r>
          </a:p>
        </p:txBody>
      </p:sp>
      <p:sp>
        <p:nvSpPr>
          <p:cNvPr id="13315" name="Содержимое 2"/>
          <p:cNvSpPr>
            <a:spLocks noGrp="1"/>
          </p:cNvSpPr>
          <p:nvPr>
            <p:ph idx="1"/>
          </p:nvPr>
        </p:nvSpPr>
        <p:spPr>
          <a:xfrm>
            <a:off x="198014" y="1134361"/>
            <a:ext cx="11682836" cy="5333489"/>
          </a:xfrm>
        </p:spPr>
        <p:txBody>
          <a:bodyPr>
            <a:noAutofit/>
          </a:bodyPr>
          <a:lstStyle/>
          <a:p>
            <a:pPr marL="422275" lvl="1" indent="-15875">
              <a:buFont typeface="Arial" pitchFamily="34" charset="0"/>
              <a:buChar char="•"/>
              <a:defRPr/>
            </a:pPr>
            <a:r>
              <a:rPr lang="ru-RU" dirty="0" smtClean="0"/>
              <a:t>   Сохранение основных направлений (математическая, естественнонаучная, читательская и финансовая грамотности); приоритетная область – математическая грамотность</a:t>
            </a:r>
          </a:p>
          <a:p>
            <a:pPr marL="422275" lvl="1" indent="-15875">
              <a:buFont typeface="Arial" pitchFamily="34" charset="0"/>
              <a:buChar char="•"/>
              <a:defRPr/>
            </a:pPr>
            <a:r>
              <a:rPr lang="ru-RU" dirty="0" smtClean="0"/>
              <a:t>      Совершенствование концепции оценки математической грамотности</a:t>
            </a:r>
          </a:p>
          <a:p>
            <a:pPr marL="422275" lvl="1" indent="-15875">
              <a:buFont typeface="Arial" pitchFamily="34" charset="0"/>
              <a:buChar char="•"/>
              <a:defRPr/>
            </a:pPr>
            <a:r>
              <a:rPr lang="ru-RU" dirty="0" smtClean="0"/>
              <a:t>   Введение нового направления – </a:t>
            </a:r>
            <a:r>
              <a:rPr lang="ru-RU" dirty="0" err="1" smtClean="0"/>
              <a:t>креативное</a:t>
            </a:r>
            <a:r>
              <a:rPr lang="ru-RU" dirty="0" smtClean="0"/>
              <a:t> мышление</a:t>
            </a:r>
          </a:p>
          <a:p>
            <a:pPr marL="422275" lvl="1" indent="-15875">
              <a:buFont typeface="Arial" pitchFamily="34" charset="0"/>
              <a:buChar char="•"/>
              <a:defRPr/>
            </a:pPr>
            <a:r>
              <a:rPr lang="ru-RU" dirty="0" smtClean="0"/>
              <a:t>   Введение новой области – оценка личного    благополучия учащихся  и  учителей</a:t>
            </a:r>
          </a:p>
          <a:p>
            <a:pPr marL="422275" lvl="1" indent="-15875">
              <a:buFont typeface="Arial" pitchFamily="34" charset="0"/>
              <a:buChar char="•"/>
              <a:defRPr/>
            </a:pPr>
            <a:r>
              <a:rPr lang="ru-RU" dirty="0" smtClean="0"/>
              <a:t> Развитие технологии адаптивного тестирования для оценки математической грамотности</a:t>
            </a:r>
          </a:p>
          <a:p>
            <a:pPr marL="103903" lvl="1" indent="306040">
              <a:buFont typeface="Arial" pitchFamily="34" charset="0"/>
              <a:buChar char="•"/>
              <a:defRPr/>
            </a:pPr>
            <a:endParaRPr lang="ru-RU" sz="2400" dirty="0" smtClean="0"/>
          </a:p>
          <a:p>
            <a:pPr marL="103903" lvl="1" indent="306040">
              <a:buFont typeface="Arial" pitchFamily="34" charset="0"/>
              <a:buChar char="•"/>
              <a:defRPr/>
            </a:pPr>
            <a:endParaRPr lang="ru-RU" sz="2400" dirty="0" smtClean="0"/>
          </a:p>
          <a:p>
            <a:pPr lvl="1">
              <a:defRPr/>
            </a:pPr>
            <a:endParaRPr lang="ru-RU" sz="2400" dirty="0" smtClean="0"/>
          </a:p>
        </p:txBody>
      </p:sp>
      <p:pic>
        <p:nvPicPr>
          <p:cNvPr id="13316" name="Picture 8" descr="logo_en"/>
          <p:cNvPicPr>
            <a:picLocks noChangeAspect="1" noChangeArrowheads="1"/>
          </p:cNvPicPr>
          <p:nvPr/>
        </p:nvPicPr>
        <p:blipFill>
          <a:blip r:embed="rId3" cstate="print"/>
          <a:srcRect/>
          <a:stretch>
            <a:fillRect/>
          </a:stretch>
        </p:blipFill>
        <p:spPr bwMode="auto">
          <a:xfrm>
            <a:off x="9343794" y="6288741"/>
            <a:ext cx="2537057" cy="726389"/>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D2BAD091-9B88-4E15-8364-95918717355E}"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866" y="557859"/>
            <a:ext cx="9793088" cy="895549"/>
          </a:xfrm>
        </p:spPr>
        <p:txBody>
          <a:bodyPr>
            <a:normAutofit fontScale="90000"/>
          </a:bodyPr>
          <a:lstStyle/>
          <a:p>
            <a:r>
              <a:rPr lang="ru-RU" dirty="0" smtClean="0"/>
              <a:t>Основные этапы мониторинга формирования и оценки функциональной грамотности</a:t>
            </a:r>
            <a:endParaRPr lang="ru-RU" dirty="0"/>
          </a:p>
        </p:txBody>
      </p:sp>
      <p:graphicFrame>
        <p:nvGraphicFramePr>
          <p:cNvPr id="4" name="Схема 3"/>
          <p:cNvGraphicFramePr/>
          <p:nvPr>
            <p:extLst>
              <p:ext uri="{D42A27DB-BD31-4B8C-83A1-F6EECF244321}">
                <p14:modId xmlns="" xmlns:p14="http://schemas.microsoft.com/office/powerpoint/2010/main" val="3936799522"/>
              </p:ext>
            </p:extLst>
          </p:nvPr>
        </p:nvGraphicFramePr>
        <p:xfrm>
          <a:off x="-111762" y="2154094"/>
          <a:ext cx="11992612" cy="418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Номер слайда 4"/>
          <p:cNvSpPr>
            <a:spLocks noGrp="1"/>
          </p:cNvSpPr>
          <p:nvPr>
            <p:ph type="sldNum" sz="quarter" idx="12"/>
          </p:nvPr>
        </p:nvSpPr>
        <p:spPr/>
        <p:txBody>
          <a:bodyPr/>
          <a:lstStyle/>
          <a:p>
            <a:fld id="{D2BAD091-9B88-4E15-8364-95918717355E}" type="slidenum">
              <a:rPr lang="ru-RU" smtClean="0"/>
              <a:pPr/>
              <a:t>15</a:t>
            </a:fld>
            <a:endParaRPr lang="ru-RU"/>
          </a:p>
        </p:txBody>
      </p:sp>
    </p:spTree>
    <p:extLst>
      <p:ext uri="{BB962C8B-B14F-4D97-AF65-F5344CB8AC3E}">
        <p14:creationId xmlns="" xmlns:p14="http://schemas.microsoft.com/office/powerpoint/2010/main" val="39439519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3" y="197067"/>
            <a:ext cx="10946566" cy="968390"/>
          </a:xfrm>
        </p:spPr>
        <p:txBody>
          <a:bodyPr>
            <a:noAutofit/>
          </a:bodyPr>
          <a:lstStyle/>
          <a:p>
            <a:pPr>
              <a:tabLst>
                <a:tab pos="0" algn="l"/>
                <a:tab pos="1088227" algn="l"/>
                <a:tab pos="2176455" algn="l"/>
                <a:tab pos="3264682" algn="l"/>
                <a:tab pos="4352910" algn="l"/>
                <a:tab pos="5441137" algn="l"/>
                <a:tab pos="6529365" algn="l"/>
                <a:tab pos="7617592" algn="l"/>
                <a:tab pos="8705820" algn="l"/>
                <a:tab pos="9794047" algn="l"/>
                <a:tab pos="10882274" algn="l"/>
                <a:tab pos="11970502" algn="l"/>
              </a:tabLst>
            </a:pPr>
            <a:r>
              <a:rPr lang="ru-RU" sz="3200" dirty="0" smtClean="0">
                <a:solidFill>
                  <a:srgbClr val="002060"/>
                </a:solidFill>
              </a:rPr>
              <a:t>Особенности заданий для оценки функциональной грамотности</a:t>
            </a:r>
            <a:endParaRPr lang="ru-RU" sz="3200" dirty="0">
              <a:solidFill>
                <a:srgbClr val="002060"/>
              </a:solidFill>
            </a:endParaRPr>
          </a:p>
        </p:txBody>
      </p:sp>
      <p:sp>
        <p:nvSpPr>
          <p:cNvPr id="3" name="Содержимое 2"/>
          <p:cNvSpPr>
            <a:spLocks noGrp="1"/>
          </p:cNvSpPr>
          <p:nvPr>
            <p:ph idx="1"/>
          </p:nvPr>
        </p:nvSpPr>
        <p:spPr>
          <a:xfrm>
            <a:off x="1299435" y="1492566"/>
            <a:ext cx="10581415" cy="4872954"/>
          </a:xfrm>
        </p:spPr>
        <p:txBody>
          <a:bodyPr>
            <a:normAutofit fontScale="77500" lnSpcReduction="20000"/>
          </a:bodyPr>
          <a:lstStyle/>
          <a:p>
            <a:pPr marL="404307" indent="-404307">
              <a:spcBef>
                <a:spcPts val="952"/>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t>Задача, поставленная вне предметной области и решаемая с помощью предметных знаний</a:t>
            </a:r>
            <a:r>
              <a:rPr lang="en-US" dirty="0" smtClean="0"/>
              <a:t>, </a:t>
            </a:r>
            <a:r>
              <a:rPr lang="ru-RU" dirty="0" smtClean="0"/>
              <a:t> например</a:t>
            </a:r>
            <a:r>
              <a:rPr lang="en-US" dirty="0" smtClean="0"/>
              <a:t>, </a:t>
            </a:r>
            <a:r>
              <a:rPr lang="ru-RU" dirty="0" smtClean="0"/>
              <a:t>по математике</a:t>
            </a:r>
          </a:p>
          <a:p>
            <a:pPr marL="404307" indent="-404307">
              <a:spcBef>
                <a:spcPts val="952"/>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solidFill>
                  <a:srgbClr val="000000"/>
                </a:solidFill>
              </a:rPr>
              <a:t>В каждом из заданий описываются жизненная ситуация, как правило</a:t>
            </a:r>
            <a:r>
              <a:rPr lang="en-US" dirty="0" smtClean="0">
                <a:solidFill>
                  <a:srgbClr val="000000"/>
                </a:solidFill>
              </a:rPr>
              <a:t>, </a:t>
            </a:r>
            <a:r>
              <a:rPr lang="ru-RU" dirty="0" smtClean="0">
                <a:solidFill>
                  <a:srgbClr val="000000"/>
                </a:solidFill>
              </a:rPr>
              <a:t>близкая  понятная учащемуся</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t>Контекст заданий близок к проблемным ситуациям, возникающим в повседневной жизни</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solidFill>
                  <a:srgbClr val="000000"/>
                </a:solidFill>
              </a:rPr>
              <a:t>Ситуация требует осознанного выбора модели поведения</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solidFill>
                  <a:srgbClr val="000000"/>
                </a:solidFill>
              </a:rPr>
              <a:t>Вопросы изложены простым, ясным языком и, как правило, немногословны</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t>Требуют перевода с обыденного языка на язык предметной области (математики, физики и др.)</a:t>
            </a:r>
          </a:p>
          <a:p>
            <a:pPr marL="404307" indent="-404307">
              <a:spcBef>
                <a:spcPts val="714"/>
              </a:spcBef>
              <a:tabLst>
                <a:tab pos="404307" algn="l"/>
                <a:tab pos="1492534" algn="l"/>
                <a:tab pos="2580762" algn="l"/>
                <a:tab pos="3668989" algn="l"/>
                <a:tab pos="4757216" algn="l"/>
                <a:tab pos="5845444" algn="l"/>
                <a:tab pos="6933671" algn="l"/>
                <a:tab pos="8021899" algn="l"/>
                <a:tab pos="9110126" algn="l"/>
                <a:tab pos="10198354" algn="l"/>
                <a:tab pos="11286581" algn="l"/>
                <a:tab pos="12374809" algn="l"/>
              </a:tabLst>
            </a:pPr>
            <a:r>
              <a:rPr lang="ru-RU" dirty="0" smtClean="0">
                <a:solidFill>
                  <a:srgbClr val="000000"/>
                </a:solidFill>
              </a:rPr>
              <a:t>Используются иллюстрации: рисунки, таблицы.</a:t>
            </a:r>
            <a:endParaRPr lang="ru-RU" b="0" i="1" dirty="0" smtClean="0"/>
          </a:p>
        </p:txBody>
      </p:sp>
      <p:pic>
        <p:nvPicPr>
          <p:cNvPr id="4" name="Рисунок 3" descr="PISA_WebBanner6-01.jpg"/>
          <p:cNvPicPr>
            <a:picLocks noChangeAspect="1"/>
          </p:cNvPicPr>
          <p:nvPr/>
        </p:nvPicPr>
        <p:blipFill>
          <a:blip r:embed="rId3" cstate="print"/>
          <a:srcRect/>
          <a:stretch>
            <a:fillRect/>
          </a:stretch>
        </p:blipFill>
        <p:spPr>
          <a:xfrm>
            <a:off x="9036769" y="6174483"/>
            <a:ext cx="2688850" cy="828000"/>
          </a:xfrm>
          <a:prstGeom prst="rect">
            <a:avLst/>
          </a:prstGeom>
        </p:spPr>
      </p:pic>
      <p:sp>
        <p:nvSpPr>
          <p:cNvPr id="5" name="Номер слайда 4"/>
          <p:cNvSpPr>
            <a:spLocks noGrp="1"/>
          </p:cNvSpPr>
          <p:nvPr>
            <p:ph type="sldNum" sz="quarter" idx="12"/>
          </p:nvPr>
        </p:nvSpPr>
        <p:spPr/>
        <p:txBody>
          <a:bodyPr/>
          <a:lstStyle/>
          <a:p>
            <a:fld id="{D2BAD091-9B88-4E15-8364-95918717355E}" type="slidenum">
              <a:rPr lang="ru-RU" smtClean="0"/>
              <a:pPr/>
              <a:t>16</a:t>
            </a:fld>
            <a:endParaRPr lang="ru-RU"/>
          </a:p>
        </p:txBody>
      </p:sp>
      <p:sp>
        <p:nvSpPr>
          <p:cNvPr id="6" name="Прямоугольник 5"/>
          <p:cNvSpPr/>
          <p:nvPr/>
        </p:nvSpPr>
        <p:spPr>
          <a:xfrm>
            <a:off x="439699" y="724674"/>
            <a:ext cx="250033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Учитель должен понимать!</a:t>
            </a:r>
            <a:endParaRPr lang="ru-RU"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043" y="197067"/>
            <a:ext cx="10946566" cy="968390"/>
          </a:xfrm>
        </p:spPr>
        <p:txBody>
          <a:bodyPr>
            <a:noAutofit/>
          </a:bodyPr>
          <a:lstStyle/>
          <a:p>
            <a:pPr algn="ctr"/>
            <a:r>
              <a:rPr lang="ru-RU" sz="3300" dirty="0" smtClean="0">
                <a:solidFill>
                  <a:srgbClr val="002060"/>
                </a:solidFill>
                <a:latin typeface="Arial Black" pitchFamily="34" charset="0"/>
              </a:rPr>
              <a:t>О</a:t>
            </a:r>
            <a:r>
              <a:rPr lang="ru-RU" sz="3300" b="0" dirty="0" smtClean="0">
                <a:solidFill>
                  <a:srgbClr val="002060"/>
                </a:solidFill>
                <a:latin typeface="Arial Black" pitchFamily="34" charset="0"/>
              </a:rPr>
              <a:t>сновные критерии отбора заданий для </a:t>
            </a:r>
            <a:r>
              <a:rPr lang="ru-RU" sz="3300" dirty="0" smtClean="0">
                <a:solidFill>
                  <a:srgbClr val="002060"/>
                </a:solidFill>
                <a:latin typeface="Arial Black" pitchFamily="34" charset="0"/>
              </a:rPr>
              <a:t>ф</a:t>
            </a:r>
            <a:r>
              <a:rPr lang="ru-RU" sz="3300" b="0" dirty="0" smtClean="0">
                <a:solidFill>
                  <a:srgbClr val="002060"/>
                </a:solidFill>
                <a:latin typeface="Arial Black" pitchFamily="34" charset="0"/>
              </a:rPr>
              <a:t>ормирования и оценки функциональной </a:t>
            </a:r>
            <a:r>
              <a:rPr lang="ru-RU" sz="3300" dirty="0" smtClean="0">
                <a:solidFill>
                  <a:srgbClr val="002060"/>
                </a:solidFill>
                <a:latin typeface="Arial Black" pitchFamily="34" charset="0"/>
              </a:rPr>
              <a:t>грамотности</a:t>
            </a:r>
            <a:endParaRPr lang="ru-RU" sz="3300" dirty="0">
              <a:solidFill>
                <a:srgbClr val="002060"/>
              </a:solidFill>
              <a:latin typeface="Arial Black" pitchFamily="34" charset="0"/>
            </a:endParaRPr>
          </a:p>
        </p:txBody>
      </p:sp>
      <p:sp>
        <p:nvSpPr>
          <p:cNvPr id="3" name="Содержимое 2"/>
          <p:cNvSpPr>
            <a:spLocks noGrp="1"/>
          </p:cNvSpPr>
          <p:nvPr>
            <p:ph idx="1"/>
          </p:nvPr>
        </p:nvSpPr>
        <p:spPr>
          <a:xfrm>
            <a:off x="1043881" y="1565970"/>
            <a:ext cx="10081121" cy="4799550"/>
          </a:xfrm>
        </p:spPr>
        <p:txBody>
          <a:bodyPr>
            <a:normAutofit/>
          </a:bodyPr>
          <a:lstStyle/>
          <a:p>
            <a:pPr>
              <a:spcAft>
                <a:spcPts val="714"/>
              </a:spcAft>
              <a:buFont typeface="Wingdings" pitchFamily="2" charset="2"/>
              <a:buChar char="w"/>
            </a:pPr>
            <a:r>
              <a:rPr lang="ru-RU" b="0" i="1" dirty="0" smtClean="0"/>
              <a:t>Наличие ситуационной значимости контекста</a:t>
            </a:r>
          </a:p>
          <a:p>
            <a:pPr>
              <a:spcAft>
                <a:spcPts val="714"/>
              </a:spcAft>
              <a:buFont typeface="Wingdings" pitchFamily="2" charset="2"/>
              <a:buChar char="w"/>
            </a:pPr>
            <a:r>
              <a:rPr lang="ru-RU" b="0" i="1" dirty="0" smtClean="0"/>
              <a:t>Необходимость перевода условий задачи, сформулированных с помощью обыденного языка на язык предметной области</a:t>
            </a:r>
          </a:p>
          <a:p>
            <a:pPr>
              <a:spcAft>
                <a:spcPts val="714"/>
              </a:spcAft>
              <a:buFont typeface="Wingdings" pitchFamily="2" charset="2"/>
              <a:buChar char="w"/>
            </a:pPr>
            <a:r>
              <a:rPr lang="ru-RU" b="0" i="1" dirty="0" smtClean="0"/>
              <a:t>Новизна формулировки задачи, неопределенность в способах решения</a:t>
            </a:r>
          </a:p>
          <a:p>
            <a:pPr>
              <a:spcAft>
                <a:spcPts val="714"/>
              </a:spcAft>
              <a:buFont typeface="Wingdings" pitchFamily="2" charset="2"/>
              <a:buChar char="w"/>
            </a:pPr>
            <a:endParaRPr lang="ru-RU" b="0" i="1" dirty="0" smtClean="0"/>
          </a:p>
        </p:txBody>
      </p:sp>
      <p:pic>
        <p:nvPicPr>
          <p:cNvPr id="4" name="Рисунок 3" descr="PISA_WebBanner6-01.jpg"/>
          <p:cNvPicPr>
            <a:picLocks noChangeAspect="1"/>
          </p:cNvPicPr>
          <p:nvPr/>
        </p:nvPicPr>
        <p:blipFill>
          <a:blip r:embed="rId3" cstate="print"/>
          <a:srcRect/>
          <a:stretch>
            <a:fillRect/>
          </a:stretch>
        </p:blipFill>
        <p:spPr>
          <a:xfrm>
            <a:off x="9036769" y="6174483"/>
            <a:ext cx="2688850" cy="828000"/>
          </a:xfrm>
          <a:prstGeom prst="rect">
            <a:avLst/>
          </a:prstGeom>
        </p:spPr>
      </p:pic>
      <p:sp>
        <p:nvSpPr>
          <p:cNvPr id="5" name="Номер слайда 4"/>
          <p:cNvSpPr>
            <a:spLocks noGrp="1"/>
          </p:cNvSpPr>
          <p:nvPr>
            <p:ph type="sldNum" sz="quarter" idx="12"/>
          </p:nvPr>
        </p:nvSpPr>
        <p:spPr/>
        <p:txBody>
          <a:bodyPr/>
          <a:lstStyle/>
          <a:p>
            <a:fld id="{D2BAD091-9B88-4E15-8364-95918717355E}" type="slidenum">
              <a:rPr lang="ru-RU" smtClean="0"/>
              <a:pPr/>
              <a:t>17</a:t>
            </a:fld>
            <a:endParaRPr lang="ru-RU"/>
          </a:p>
        </p:txBody>
      </p:sp>
      <p:sp>
        <p:nvSpPr>
          <p:cNvPr id="6" name="Прямоугольник 5"/>
          <p:cNvSpPr/>
          <p:nvPr/>
        </p:nvSpPr>
        <p:spPr>
          <a:xfrm>
            <a:off x="9012259" y="1081864"/>
            <a:ext cx="250033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Учитель должен уметь!</a:t>
            </a:r>
            <a:endParaRPr lang="ru-RU"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a:t>Читательская грамотность</a:t>
            </a:r>
          </a:p>
        </p:txBody>
      </p:sp>
      <p:pic>
        <p:nvPicPr>
          <p:cNvPr id="4" name="Рисунок 3">
            <a:extLst>
              <a:ext uri="{FF2B5EF4-FFF2-40B4-BE49-F238E27FC236}">
                <a16:creationId xmlns:a16="http://schemas.microsoft.com/office/drawing/2014/main" xmlns="" id="{4B1A77E2-6F7B-42D6-B0BB-6CC22F39ADB1}"/>
              </a:ext>
            </a:extLst>
          </p:cNvPr>
          <p:cNvPicPr>
            <a:picLocks noChangeAspect="1"/>
          </p:cNvPicPr>
          <p:nvPr/>
        </p:nvPicPr>
        <p:blipFill rotWithShape="1">
          <a:blip r:embed="rId3" cstate="print"/>
          <a:srcRect l="28787" t="38142" r="24544" b="7818"/>
          <a:stretch/>
        </p:blipFill>
        <p:spPr>
          <a:xfrm>
            <a:off x="9422425" y="2551336"/>
            <a:ext cx="1815647" cy="1182054"/>
          </a:xfrm>
          <a:prstGeom prst="rect">
            <a:avLst/>
          </a:prstGeom>
        </p:spPr>
      </p:pic>
      <p:pic>
        <p:nvPicPr>
          <p:cNvPr id="5" name="Рисунок 4">
            <a:extLst>
              <a:ext uri="{FF2B5EF4-FFF2-40B4-BE49-F238E27FC236}">
                <a16:creationId xmlns:a16="http://schemas.microsoft.com/office/drawing/2014/main" xmlns="" id="{57700EEB-7B40-4897-9794-2AAC8BC6EEFD}"/>
              </a:ext>
            </a:extLst>
          </p:cNvPr>
          <p:cNvPicPr>
            <a:picLocks noChangeAspect="1"/>
          </p:cNvPicPr>
          <p:nvPr/>
        </p:nvPicPr>
        <p:blipFill rotWithShape="1">
          <a:blip r:embed="rId4" cstate="print"/>
          <a:srcRect l="26969" t="39220" r="24544" b="17512"/>
          <a:stretch/>
        </p:blipFill>
        <p:spPr>
          <a:xfrm>
            <a:off x="641477" y="2643830"/>
            <a:ext cx="2356028" cy="1182055"/>
          </a:xfrm>
          <a:prstGeom prst="rect">
            <a:avLst/>
          </a:prstGeom>
        </p:spPr>
      </p:pic>
      <p:graphicFrame>
        <p:nvGraphicFramePr>
          <p:cNvPr id="8" name="Объект 8">
            <a:extLst>
              <a:ext uri="{FF2B5EF4-FFF2-40B4-BE49-F238E27FC236}">
                <a16:creationId xmlns:a16="http://schemas.microsoft.com/office/drawing/2014/main" xmlns="" id="{BA141F5D-3772-4AD8-8809-CBA48F9CB097}"/>
              </a:ext>
            </a:extLst>
          </p:cNvPr>
          <p:cNvGraphicFramePr>
            <a:graphicFrameLocks/>
          </p:cNvGraphicFramePr>
          <p:nvPr/>
        </p:nvGraphicFramePr>
        <p:xfrm>
          <a:off x="636887" y="1832050"/>
          <a:ext cx="2524118" cy="603456"/>
        </p:xfrm>
        <a:graphic>
          <a:graphicData uri="http://schemas.openxmlformats.org/drawingml/2006/table">
            <a:tbl>
              <a:tblPr firstRow="1" bandRow="1">
                <a:tableStyleId>{5C22544A-7EE6-4342-B048-85BDC9FD1C3A}</a:tableStyleId>
              </a:tblPr>
              <a:tblGrid>
                <a:gridCol w="2524118">
                  <a:extLst>
                    <a:ext uri="{9D8B030D-6E8A-4147-A177-3AD203B41FA5}">
                      <a16:colId xmlns:a16="http://schemas.microsoft.com/office/drawing/2014/main" xmlns="" val="3813844802"/>
                    </a:ext>
                  </a:extLst>
                </a:gridCol>
              </a:tblGrid>
              <a:tr h="597070">
                <a:tc>
                  <a:txBody>
                    <a:bodyPr/>
                    <a:lstStyle/>
                    <a:p>
                      <a:r>
                        <a:rPr lang="ru-RU" sz="1700" dirty="0">
                          <a:solidFill>
                            <a:srgbClr val="002060"/>
                          </a:solidFill>
                        </a:rPr>
                        <a:t>Моя Россия: большое в малом</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9" name="Объект 8">
            <a:extLst>
              <a:ext uri="{FF2B5EF4-FFF2-40B4-BE49-F238E27FC236}">
                <a16:creationId xmlns:a16="http://schemas.microsoft.com/office/drawing/2014/main" xmlns="" id="{F68826A3-1D53-4DB7-A09A-D936ACBC91F3}"/>
              </a:ext>
            </a:extLst>
          </p:cNvPr>
          <p:cNvGraphicFramePr>
            <a:graphicFrameLocks/>
          </p:cNvGraphicFramePr>
          <p:nvPr/>
        </p:nvGraphicFramePr>
        <p:xfrm>
          <a:off x="636887" y="5342518"/>
          <a:ext cx="2868205" cy="659237"/>
        </p:xfrm>
        <a:graphic>
          <a:graphicData uri="http://schemas.openxmlformats.org/drawingml/2006/table">
            <a:tbl>
              <a:tblPr firstRow="1" bandRow="1">
                <a:tableStyleId>{5C22544A-7EE6-4342-B048-85BDC9FD1C3A}</a:tableStyleId>
              </a:tblPr>
              <a:tblGrid>
                <a:gridCol w="2868205">
                  <a:extLst>
                    <a:ext uri="{9D8B030D-6E8A-4147-A177-3AD203B41FA5}">
                      <a16:colId xmlns:a16="http://schemas.microsoft.com/office/drawing/2014/main" xmlns="" val="3813844802"/>
                    </a:ext>
                  </a:extLst>
                </a:gridCol>
              </a:tblGrid>
              <a:tr h="659237">
                <a:tc>
                  <a:txBody>
                    <a:bodyPr/>
                    <a:lstStyle/>
                    <a:p>
                      <a:r>
                        <a:rPr lang="ru-RU" sz="1700" dirty="0">
                          <a:solidFill>
                            <a:srgbClr val="002060"/>
                          </a:solidFill>
                        </a:rPr>
                        <a:t>Всероссийский конкурс сочинений</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0" name="Объект 8">
            <a:extLst>
              <a:ext uri="{FF2B5EF4-FFF2-40B4-BE49-F238E27FC236}">
                <a16:creationId xmlns:a16="http://schemas.microsoft.com/office/drawing/2014/main" xmlns="" id="{B337BC8F-B139-4B11-B364-F7F5200CDD88}"/>
              </a:ext>
            </a:extLst>
          </p:cNvPr>
          <p:cNvGraphicFramePr>
            <a:graphicFrameLocks/>
          </p:cNvGraphicFramePr>
          <p:nvPr/>
        </p:nvGraphicFramePr>
        <p:xfrm>
          <a:off x="642781" y="3924808"/>
          <a:ext cx="2789379" cy="345922"/>
        </p:xfrm>
        <a:graphic>
          <a:graphicData uri="http://schemas.openxmlformats.org/drawingml/2006/table">
            <a:tbl>
              <a:tblPr firstRow="1" bandRow="1">
                <a:tableStyleId>{5C22544A-7EE6-4342-B048-85BDC9FD1C3A}</a:tableStyleId>
              </a:tblPr>
              <a:tblGrid>
                <a:gridCol w="2789379">
                  <a:extLst>
                    <a:ext uri="{9D8B030D-6E8A-4147-A177-3AD203B41FA5}">
                      <a16:colId xmlns:a16="http://schemas.microsoft.com/office/drawing/2014/main" xmlns="" val="3813844802"/>
                    </a:ext>
                  </a:extLst>
                </a:gridCol>
              </a:tblGrid>
              <a:tr h="345922">
                <a:tc>
                  <a:txBody>
                    <a:bodyPr/>
                    <a:lstStyle/>
                    <a:p>
                      <a:r>
                        <a:rPr lang="ru-RU" sz="1700" dirty="0">
                          <a:solidFill>
                            <a:srgbClr val="002060"/>
                          </a:solidFill>
                        </a:rPr>
                        <a:t>Собака бывает кусачей</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1" name="Объект 8">
            <a:extLst>
              <a:ext uri="{FF2B5EF4-FFF2-40B4-BE49-F238E27FC236}">
                <a16:creationId xmlns:a16="http://schemas.microsoft.com/office/drawing/2014/main" xmlns="" id="{F5BF5FDE-8310-4515-91EA-259162CA61D4}"/>
              </a:ext>
            </a:extLst>
          </p:cNvPr>
          <p:cNvGraphicFramePr>
            <a:graphicFrameLocks/>
          </p:cNvGraphicFramePr>
          <p:nvPr/>
        </p:nvGraphicFramePr>
        <p:xfrm>
          <a:off x="9897724" y="5444632"/>
          <a:ext cx="1340350" cy="345922"/>
        </p:xfrm>
        <a:graphic>
          <a:graphicData uri="http://schemas.openxmlformats.org/drawingml/2006/table">
            <a:tbl>
              <a:tblPr firstRow="1" bandRow="1">
                <a:tableStyleId>{5C22544A-7EE6-4342-B048-85BDC9FD1C3A}</a:tableStyleId>
              </a:tblPr>
              <a:tblGrid>
                <a:gridCol w="1340350">
                  <a:extLst>
                    <a:ext uri="{9D8B030D-6E8A-4147-A177-3AD203B41FA5}">
                      <a16:colId xmlns:a16="http://schemas.microsoft.com/office/drawing/2014/main" xmlns="" val="3813844802"/>
                    </a:ext>
                  </a:extLst>
                </a:gridCol>
              </a:tblGrid>
              <a:tr h="345922">
                <a:tc>
                  <a:txBody>
                    <a:bodyPr/>
                    <a:lstStyle/>
                    <a:p>
                      <a:r>
                        <a:rPr lang="ru-RU" sz="1700" dirty="0">
                          <a:solidFill>
                            <a:srgbClr val="002060"/>
                          </a:solidFill>
                        </a:rPr>
                        <a:t>Автопилот</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2" name="Объект 8">
            <a:extLst>
              <a:ext uri="{FF2B5EF4-FFF2-40B4-BE49-F238E27FC236}">
                <a16:creationId xmlns:a16="http://schemas.microsoft.com/office/drawing/2014/main" xmlns="" id="{60BBD1B9-2320-4A85-B1C4-C05A1184C128}"/>
              </a:ext>
            </a:extLst>
          </p:cNvPr>
          <p:cNvGraphicFramePr>
            <a:graphicFrameLocks/>
          </p:cNvGraphicFramePr>
          <p:nvPr/>
        </p:nvGraphicFramePr>
        <p:xfrm>
          <a:off x="9223642" y="3986134"/>
          <a:ext cx="1987609" cy="345922"/>
        </p:xfrm>
        <a:graphic>
          <a:graphicData uri="http://schemas.openxmlformats.org/drawingml/2006/table">
            <a:tbl>
              <a:tblPr firstRow="1" bandRow="1">
                <a:tableStyleId>{5C22544A-7EE6-4342-B048-85BDC9FD1C3A}</a:tableStyleId>
              </a:tblPr>
              <a:tblGrid>
                <a:gridCol w="1987609">
                  <a:extLst>
                    <a:ext uri="{9D8B030D-6E8A-4147-A177-3AD203B41FA5}">
                      <a16:colId xmlns:a16="http://schemas.microsoft.com/office/drawing/2014/main" xmlns="" val="3813844802"/>
                    </a:ext>
                  </a:extLst>
                </a:gridCol>
              </a:tblGrid>
              <a:tr h="345922">
                <a:tc>
                  <a:txBody>
                    <a:bodyPr/>
                    <a:lstStyle/>
                    <a:p>
                      <a:r>
                        <a:rPr lang="ru-RU" sz="1700" dirty="0">
                          <a:solidFill>
                            <a:srgbClr val="002060"/>
                          </a:solidFill>
                        </a:rPr>
                        <a:t>Тихая дискотека</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3" name="Объект 8">
            <a:extLst>
              <a:ext uri="{FF2B5EF4-FFF2-40B4-BE49-F238E27FC236}">
                <a16:creationId xmlns:a16="http://schemas.microsoft.com/office/drawing/2014/main" xmlns="" id="{715706D0-12B6-465B-A2D0-4F7ECC963137}"/>
              </a:ext>
            </a:extLst>
          </p:cNvPr>
          <p:cNvGraphicFramePr>
            <a:graphicFrameLocks/>
          </p:cNvGraphicFramePr>
          <p:nvPr/>
        </p:nvGraphicFramePr>
        <p:xfrm>
          <a:off x="9701733" y="1952518"/>
          <a:ext cx="1517774" cy="345922"/>
        </p:xfrm>
        <a:graphic>
          <a:graphicData uri="http://schemas.openxmlformats.org/drawingml/2006/table">
            <a:tbl>
              <a:tblPr firstRow="1" bandRow="1">
                <a:tableStyleId>{5C22544A-7EE6-4342-B048-85BDC9FD1C3A}</a:tableStyleId>
              </a:tblPr>
              <a:tblGrid>
                <a:gridCol w="1517774">
                  <a:extLst>
                    <a:ext uri="{9D8B030D-6E8A-4147-A177-3AD203B41FA5}">
                      <a16:colId xmlns:a16="http://schemas.microsoft.com/office/drawing/2014/main" xmlns="" val="3813844802"/>
                    </a:ext>
                  </a:extLst>
                </a:gridCol>
              </a:tblGrid>
              <a:tr h="345922">
                <a:tc>
                  <a:txBody>
                    <a:bodyPr/>
                    <a:lstStyle/>
                    <a:p>
                      <a:r>
                        <a:rPr lang="ru-RU" sz="1700" dirty="0">
                          <a:solidFill>
                            <a:srgbClr val="002060"/>
                          </a:solidFill>
                        </a:rPr>
                        <a:t>Погружение</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pic>
        <p:nvPicPr>
          <p:cNvPr id="14" name="Рисунок 13">
            <a:extLst>
              <a:ext uri="{FF2B5EF4-FFF2-40B4-BE49-F238E27FC236}">
                <a16:creationId xmlns:a16="http://schemas.microsoft.com/office/drawing/2014/main" xmlns="" id="{ADA49039-E07E-4C3A-B4BF-E6AC26687E23}"/>
              </a:ext>
            </a:extLst>
          </p:cNvPr>
          <p:cNvPicPr>
            <a:picLocks noChangeAspect="1"/>
          </p:cNvPicPr>
          <p:nvPr/>
        </p:nvPicPr>
        <p:blipFill rotWithShape="1">
          <a:blip r:embed="rId5" cstate="print"/>
          <a:srcRect l="29007" t="24029" r="24478" b="47479"/>
          <a:stretch/>
        </p:blipFill>
        <p:spPr>
          <a:xfrm>
            <a:off x="676941" y="4407625"/>
            <a:ext cx="2356028" cy="811381"/>
          </a:xfrm>
          <a:prstGeom prst="rect">
            <a:avLst/>
          </a:prstGeom>
        </p:spPr>
      </p:pic>
      <p:pic>
        <p:nvPicPr>
          <p:cNvPr id="15" name="Рисунок 14">
            <a:extLst>
              <a:ext uri="{FF2B5EF4-FFF2-40B4-BE49-F238E27FC236}">
                <a16:creationId xmlns:a16="http://schemas.microsoft.com/office/drawing/2014/main" xmlns="" id="{0B8A4A34-1D15-4E8C-970E-8CE1C909341B}"/>
              </a:ext>
            </a:extLst>
          </p:cNvPr>
          <p:cNvPicPr>
            <a:picLocks noChangeAspect="1"/>
          </p:cNvPicPr>
          <p:nvPr/>
        </p:nvPicPr>
        <p:blipFill rotWithShape="1">
          <a:blip r:embed="rId6" cstate="print"/>
          <a:srcRect l="28361" t="23104" r="24687" b="58602"/>
          <a:stretch/>
        </p:blipFill>
        <p:spPr>
          <a:xfrm>
            <a:off x="688080" y="6123871"/>
            <a:ext cx="2372302" cy="519674"/>
          </a:xfrm>
          <a:prstGeom prst="rect">
            <a:avLst/>
          </a:prstGeom>
        </p:spPr>
      </p:pic>
      <p:pic>
        <p:nvPicPr>
          <p:cNvPr id="16" name="Рисунок 15">
            <a:extLst>
              <a:ext uri="{FF2B5EF4-FFF2-40B4-BE49-F238E27FC236}">
                <a16:creationId xmlns:a16="http://schemas.microsoft.com/office/drawing/2014/main" xmlns="" id="{D18A3CB3-77FC-4734-8924-887DCCC625A2}"/>
              </a:ext>
            </a:extLst>
          </p:cNvPr>
          <p:cNvPicPr>
            <a:picLocks noChangeAspect="1"/>
          </p:cNvPicPr>
          <p:nvPr/>
        </p:nvPicPr>
        <p:blipFill rotWithShape="1">
          <a:blip r:embed="rId7" cstate="print"/>
          <a:srcRect l="26834" t="21398" r="25169" b="48277"/>
          <a:stretch/>
        </p:blipFill>
        <p:spPr>
          <a:xfrm>
            <a:off x="9171388" y="4484655"/>
            <a:ext cx="2097288" cy="744990"/>
          </a:xfrm>
          <a:prstGeom prst="rect">
            <a:avLst/>
          </a:prstGeom>
        </p:spPr>
      </p:pic>
      <p:pic>
        <p:nvPicPr>
          <p:cNvPr id="17" name="Рисунок 16">
            <a:extLst>
              <a:ext uri="{FF2B5EF4-FFF2-40B4-BE49-F238E27FC236}">
                <a16:creationId xmlns:a16="http://schemas.microsoft.com/office/drawing/2014/main" xmlns="" id="{94EA1228-CA68-4730-A37B-F85009B2DC97}"/>
              </a:ext>
            </a:extLst>
          </p:cNvPr>
          <p:cNvPicPr>
            <a:picLocks noChangeAspect="1"/>
          </p:cNvPicPr>
          <p:nvPr/>
        </p:nvPicPr>
        <p:blipFill rotWithShape="1">
          <a:blip r:embed="rId8" cstate="print"/>
          <a:srcRect l="28247" t="25371" r="23925" b="53502"/>
          <a:stretch/>
        </p:blipFill>
        <p:spPr>
          <a:xfrm>
            <a:off x="8613686" y="5897163"/>
            <a:ext cx="2880947" cy="715475"/>
          </a:xfrm>
          <a:prstGeom prst="rect">
            <a:avLst/>
          </a:prstGeom>
        </p:spPr>
      </p:pic>
      <p:graphicFrame>
        <p:nvGraphicFramePr>
          <p:cNvPr id="18" name="Объект 8">
            <a:extLst>
              <a:ext uri="{FF2B5EF4-FFF2-40B4-BE49-F238E27FC236}">
                <a16:creationId xmlns:a16="http://schemas.microsoft.com/office/drawing/2014/main" xmlns="" id="{0D1E0BA7-1C6F-41AF-8C1A-7CBDEBAEB6E4}"/>
              </a:ext>
            </a:extLst>
          </p:cNvPr>
          <p:cNvGraphicFramePr>
            <a:graphicFrameLocks/>
          </p:cNvGraphicFramePr>
          <p:nvPr/>
        </p:nvGraphicFramePr>
        <p:xfrm>
          <a:off x="665147" y="1255858"/>
          <a:ext cx="2367822" cy="345922"/>
        </p:xfrm>
        <a:graphic>
          <a:graphicData uri="http://schemas.openxmlformats.org/drawingml/2006/table">
            <a:tbl>
              <a:tblPr firstRow="1" bandRow="1">
                <a:tableStyleId>{5C22544A-7EE6-4342-B048-85BDC9FD1C3A}</a:tableStyleId>
              </a:tblPr>
              <a:tblGrid>
                <a:gridCol w="2367822">
                  <a:extLst>
                    <a:ext uri="{9D8B030D-6E8A-4147-A177-3AD203B41FA5}">
                      <a16:colId xmlns:a16="http://schemas.microsoft.com/office/drawing/2014/main" xmlns="" val="3813844802"/>
                    </a:ext>
                  </a:extLst>
                </a:gridCol>
              </a:tblGrid>
              <a:tr h="345922">
                <a:tc>
                  <a:txBody>
                    <a:bodyPr/>
                    <a:lstStyle/>
                    <a:p>
                      <a:r>
                        <a:rPr lang="ru-RU" sz="1700" dirty="0">
                          <a:solidFill>
                            <a:schemeClr val="tx1">
                              <a:lumMod val="95000"/>
                              <a:lumOff val="5000"/>
                            </a:schemeClr>
                          </a:solidFill>
                        </a:rPr>
                        <a:t>Мониторинг 5 класс</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9" name="Объект 8">
            <a:extLst>
              <a:ext uri="{FF2B5EF4-FFF2-40B4-BE49-F238E27FC236}">
                <a16:creationId xmlns:a16="http://schemas.microsoft.com/office/drawing/2014/main" xmlns="" id="{700C3F44-DF37-4A66-956A-F9EDA8EAB9D0}"/>
              </a:ext>
            </a:extLst>
          </p:cNvPr>
          <p:cNvGraphicFramePr>
            <a:graphicFrameLocks/>
          </p:cNvGraphicFramePr>
          <p:nvPr/>
        </p:nvGraphicFramePr>
        <p:xfrm>
          <a:off x="8870249" y="1373869"/>
          <a:ext cx="2367822" cy="345922"/>
        </p:xfrm>
        <a:graphic>
          <a:graphicData uri="http://schemas.openxmlformats.org/drawingml/2006/table">
            <a:tbl>
              <a:tblPr firstRow="1" bandRow="1">
                <a:tableStyleId>{5C22544A-7EE6-4342-B048-85BDC9FD1C3A}</a:tableStyleId>
              </a:tblPr>
              <a:tblGrid>
                <a:gridCol w="2367822">
                  <a:extLst>
                    <a:ext uri="{9D8B030D-6E8A-4147-A177-3AD203B41FA5}">
                      <a16:colId xmlns:a16="http://schemas.microsoft.com/office/drawing/2014/main" xmlns="" val="3813844802"/>
                    </a:ext>
                  </a:extLst>
                </a:gridCol>
              </a:tblGrid>
              <a:tr h="345922">
                <a:tc>
                  <a:txBody>
                    <a:bodyPr/>
                    <a:lstStyle/>
                    <a:p>
                      <a:r>
                        <a:rPr lang="ru-RU" sz="1700" dirty="0">
                          <a:solidFill>
                            <a:schemeClr val="tx1">
                              <a:lumMod val="95000"/>
                              <a:lumOff val="5000"/>
                            </a:schemeClr>
                          </a:solidFill>
                        </a:rPr>
                        <a:t>Мониторинг 7 класс</a:t>
                      </a:r>
                    </a:p>
                  </a:txBody>
                  <a:tcPr marL="85296" marR="85296" marT="42648" marB="426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sp>
        <p:nvSpPr>
          <p:cNvPr id="20" name="Подзаголовок 2">
            <a:extLst>
              <a:ext uri="{FF2B5EF4-FFF2-40B4-BE49-F238E27FC236}">
                <a16:creationId xmlns:a16="http://schemas.microsoft.com/office/drawing/2014/main" xmlns="" id="{06A3A596-B79A-4FE5-82A0-F5353B65569D}"/>
              </a:ext>
            </a:extLst>
          </p:cNvPr>
          <p:cNvSpPr txBox="1">
            <a:spLocks/>
          </p:cNvSpPr>
          <p:nvPr/>
        </p:nvSpPr>
        <p:spPr>
          <a:xfrm>
            <a:off x="3481280" y="1373868"/>
            <a:ext cx="5110084" cy="46510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a:glow rad="101600">
              <a:schemeClr val="accent6">
                <a:satMod val="175000"/>
                <a:alpha val="40000"/>
              </a:schemeClr>
            </a:glow>
          </a:effectLst>
          <a:scene3d>
            <a:camera prst="orthographicFront"/>
            <a:lightRig rig="threePt" dir="t"/>
          </a:scene3d>
          <a:sp3d>
            <a:bevelT w="139700" h="139700" prst="divot"/>
          </a:sp3d>
        </p:spPr>
        <p:txBody>
          <a:bodyPr vert="horz" lIns="97251" tIns="48626" rIns="97251" bIns="48626" rtlCol="0">
            <a:normAutofit/>
          </a:bodyPr>
          <a:lstStyle>
            <a:lvl1pPr marL="390964" indent="-390964" algn="l" defTabSz="104256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7087" indent="-325803" algn="l" defTabSz="104256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211" indent="-260643" algn="l" defTabSz="104256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4494"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5779"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7063"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349"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9633"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0917"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nSpc>
                <a:spcPct val="90000"/>
              </a:lnSpc>
            </a:pPr>
            <a:r>
              <a:rPr lang="ru-RU" altLang="ru-RU" sz="2799" dirty="0">
                <a:solidFill>
                  <a:srgbClr val="000099"/>
                </a:solidFill>
              </a:rPr>
              <a:t>способность человека понимать и использовать письменные тексты, </a:t>
            </a:r>
          </a:p>
          <a:p>
            <a:pPr>
              <a:lnSpc>
                <a:spcPct val="90000"/>
              </a:lnSpc>
            </a:pPr>
            <a:r>
              <a:rPr lang="ru-RU" altLang="ru-RU" sz="2799" dirty="0">
                <a:solidFill>
                  <a:srgbClr val="000099"/>
                </a:solidFill>
              </a:rPr>
              <a:t>размышлять о них и заниматься чтением для того, чтобы достигать своих целей, </a:t>
            </a:r>
          </a:p>
          <a:p>
            <a:pPr>
              <a:lnSpc>
                <a:spcPct val="90000"/>
              </a:lnSpc>
            </a:pPr>
            <a:r>
              <a:rPr lang="ru-RU" altLang="ru-RU" sz="2799" dirty="0">
                <a:solidFill>
                  <a:srgbClr val="000099"/>
                </a:solidFill>
              </a:rPr>
              <a:t>расширять свои знания и возможности, </a:t>
            </a:r>
          </a:p>
          <a:p>
            <a:pPr>
              <a:lnSpc>
                <a:spcPct val="90000"/>
              </a:lnSpc>
            </a:pPr>
            <a:r>
              <a:rPr lang="ru-RU" altLang="ru-RU" sz="2799" dirty="0">
                <a:solidFill>
                  <a:srgbClr val="000099"/>
                </a:solidFill>
              </a:rPr>
              <a:t>участвовать в социальной жизни. </a:t>
            </a:r>
          </a:p>
          <a:p>
            <a:pPr>
              <a:lnSpc>
                <a:spcPct val="90000"/>
              </a:lnSpc>
            </a:pPr>
            <a:endParaRPr lang="ru-RU" altLang="ru-RU" sz="3358" dirty="0"/>
          </a:p>
        </p:txBody>
      </p:sp>
      <p:pic>
        <p:nvPicPr>
          <p:cNvPr id="21" name="Рисунок 20">
            <a:extLst>
              <a:ext uri="{FF2B5EF4-FFF2-40B4-BE49-F238E27FC236}">
                <a16:creationId xmlns="" xmlns:a16="http://schemas.microsoft.com/office/drawing/2014/main" id="{A871EDFC-11F6-4D2F-9B24-696E5EF77E11}"/>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l="16119" r="17531" b="65620"/>
          <a:stretch/>
        </p:blipFill>
        <p:spPr>
          <a:xfrm>
            <a:off x="200098" y="165517"/>
            <a:ext cx="1800887" cy="523094"/>
          </a:xfrm>
          <a:prstGeom prst="rect">
            <a:avLst/>
          </a:prstGeom>
        </p:spPr>
      </p:pic>
      <p:sp>
        <p:nvSpPr>
          <p:cNvPr id="22" name="Номер слайда 21"/>
          <p:cNvSpPr>
            <a:spLocks noGrp="1"/>
          </p:cNvSpPr>
          <p:nvPr>
            <p:ph type="sldNum" sz="quarter" idx="12"/>
          </p:nvPr>
        </p:nvSpPr>
        <p:spPr/>
        <p:txBody>
          <a:bodyPr/>
          <a:lstStyle/>
          <a:p>
            <a:fld id="{D2BAD091-9B88-4E15-8364-95918717355E}" type="slidenum">
              <a:rPr lang="ru-RU" smtClean="0"/>
              <a:pPr/>
              <a:t>18</a:t>
            </a:fld>
            <a:endParaRPr lang="ru-RU"/>
          </a:p>
        </p:txBody>
      </p:sp>
      <p:sp>
        <p:nvSpPr>
          <p:cNvPr id="23" name="Прямоугольник 22"/>
          <p:cNvSpPr/>
          <p:nvPr/>
        </p:nvSpPr>
        <p:spPr>
          <a:xfrm>
            <a:off x="9083697" y="153170"/>
            <a:ext cx="2500330"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Учитель должен включать в урок</a:t>
            </a:r>
          </a:p>
          <a:p>
            <a:pPr algn="ctr"/>
            <a:r>
              <a:rPr lang="ru-RU" b="1" dirty="0" smtClean="0"/>
              <a:t>задания формата </a:t>
            </a:r>
            <a:r>
              <a:rPr lang="en-US" b="1" dirty="0" smtClean="0"/>
              <a:t>PISA</a:t>
            </a:r>
            <a:endParaRPr lang="ru-RU"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841" y="269826"/>
            <a:ext cx="10692765" cy="648072"/>
          </a:xfrm>
        </p:spPr>
        <p:txBody>
          <a:bodyPr>
            <a:noAutofit/>
          </a:bodyPr>
          <a:lstStyle/>
          <a:p>
            <a:r>
              <a:rPr lang="ru-RU" sz="3600" dirty="0"/>
              <a:t>Математическая </a:t>
            </a:r>
            <a:r>
              <a:rPr lang="ru-RU" sz="3600" dirty="0" smtClean="0"/>
              <a:t>грамотность</a:t>
            </a:r>
            <a:endParaRPr lang="ru-RU" sz="3600" dirty="0"/>
          </a:p>
        </p:txBody>
      </p:sp>
      <p:graphicFrame>
        <p:nvGraphicFramePr>
          <p:cNvPr id="9" name="Объект 8">
            <a:extLst>
              <a:ext uri="{FF2B5EF4-FFF2-40B4-BE49-F238E27FC236}">
                <a16:creationId xmlns:a16="http://schemas.microsoft.com/office/drawing/2014/main" xmlns="" id="{E400270A-A281-4A06-A17F-EBE2BF3ABC71}"/>
              </a:ext>
            </a:extLst>
          </p:cNvPr>
          <p:cNvGraphicFramePr>
            <a:graphicFrameLocks noGrp="1"/>
          </p:cNvGraphicFramePr>
          <p:nvPr>
            <p:ph idx="1"/>
            <p:extLst>
              <p:ext uri="{D42A27DB-BD31-4B8C-83A1-F6EECF244321}">
                <p14:modId xmlns:p14="http://schemas.microsoft.com/office/powerpoint/2010/main" xmlns="" val="3465021542"/>
              </p:ext>
            </p:extLst>
          </p:nvPr>
        </p:nvGraphicFramePr>
        <p:xfrm>
          <a:off x="593725" y="1671638"/>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xmlns="" val="3813844802"/>
                    </a:ext>
                  </a:extLst>
                </a:gridCol>
              </a:tblGrid>
              <a:tr h="370840">
                <a:tc>
                  <a:txBody>
                    <a:bodyPr/>
                    <a:lstStyle/>
                    <a:p>
                      <a:r>
                        <a:rPr lang="ru-RU" dirty="0">
                          <a:solidFill>
                            <a:srgbClr val="002060"/>
                          </a:solidFill>
                        </a:rPr>
                        <a:t>Кассовый аппарат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pic>
        <p:nvPicPr>
          <p:cNvPr id="4" name="Рисунок 3">
            <a:extLst>
              <a:ext uri="{FF2B5EF4-FFF2-40B4-BE49-F238E27FC236}">
                <a16:creationId xmlns:a16="http://schemas.microsoft.com/office/drawing/2014/main" xmlns="" id="{60B4102E-BEB3-4741-AB7E-D4005C8D55DE}"/>
              </a:ext>
            </a:extLst>
          </p:cNvPr>
          <p:cNvPicPr>
            <a:picLocks noChangeAspect="1"/>
          </p:cNvPicPr>
          <p:nvPr/>
        </p:nvPicPr>
        <p:blipFill rotWithShape="1">
          <a:blip r:embed="rId3" cstate="print"/>
          <a:srcRect l="47577" t="53234" r="4999" b="17660"/>
          <a:stretch/>
        </p:blipFill>
        <p:spPr>
          <a:xfrm>
            <a:off x="3225781" y="2224872"/>
            <a:ext cx="5634414" cy="1944216"/>
          </a:xfrm>
          <a:prstGeom prst="rect">
            <a:avLst/>
          </a:prstGeom>
        </p:spPr>
      </p:pic>
      <p:graphicFrame>
        <p:nvGraphicFramePr>
          <p:cNvPr id="10" name="Объект 8">
            <a:extLst>
              <a:ext uri="{FF2B5EF4-FFF2-40B4-BE49-F238E27FC236}">
                <a16:creationId xmlns:a16="http://schemas.microsoft.com/office/drawing/2014/main" xmlns="" id="{D5749EF5-7559-4690-9835-ECDA65E5CC8E}"/>
              </a:ext>
            </a:extLst>
          </p:cNvPr>
          <p:cNvGraphicFramePr>
            <a:graphicFrameLocks/>
          </p:cNvGraphicFramePr>
          <p:nvPr>
            <p:extLst>
              <p:ext uri="{D42A27DB-BD31-4B8C-83A1-F6EECF244321}">
                <p14:modId xmlns:p14="http://schemas.microsoft.com/office/powerpoint/2010/main" xmlns="" val="3263254931"/>
              </p:ext>
            </p:extLst>
          </p:nvPr>
        </p:nvGraphicFramePr>
        <p:xfrm>
          <a:off x="593725" y="3667775"/>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xmlns="" val="3813844802"/>
                    </a:ext>
                  </a:extLst>
                </a:gridCol>
              </a:tblGrid>
              <a:tr h="370840">
                <a:tc>
                  <a:txBody>
                    <a:bodyPr/>
                    <a:lstStyle/>
                    <a:p>
                      <a:r>
                        <a:rPr lang="ru-RU" dirty="0">
                          <a:solidFill>
                            <a:srgbClr val="002060"/>
                          </a:solidFill>
                        </a:rPr>
                        <a:t>Петергоф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1" name="Объект 8">
            <a:extLst>
              <a:ext uri="{FF2B5EF4-FFF2-40B4-BE49-F238E27FC236}">
                <a16:creationId xmlns:a16="http://schemas.microsoft.com/office/drawing/2014/main" xmlns="" id="{0BBC0D61-5F4C-4689-A448-E9431A889053}"/>
              </a:ext>
            </a:extLst>
          </p:cNvPr>
          <p:cNvGraphicFramePr>
            <a:graphicFrameLocks/>
          </p:cNvGraphicFramePr>
          <p:nvPr>
            <p:extLst>
              <p:ext uri="{D42A27DB-BD31-4B8C-83A1-F6EECF244321}">
                <p14:modId xmlns:p14="http://schemas.microsoft.com/office/powerpoint/2010/main" xmlns="" val="3317511248"/>
              </p:ext>
            </p:extLst>
          </p:nvPr>
        </p:nvGraphicFramePr>
        <p:xfrm>
          <a:off x="593725" y="5623024"/>
          <a:ext cx="2826420" cy="411480"/>
        </p:xfrm>
        <a:graphic>
          <a:graphicData uri="http://schemas.openxmlformats.org/drawingml/2006/table">
            <a:tbl>
              <a:tblPr firstRow="1" bandRow="1">
                <a:tableStyleId>{5C22544A-7EE6-4342-B048-85BDC9FD1C3A}</a:tableStyleId>
              </a:tblPr>
              <a:tblGrid>
                <a:gridCol w="2826420">
                  <a:extLst>
                    <a:ext uri="{9D8B030D-6E8A-4147-A177-3AD203B41FA5}">
                      <a16:colId xmlns:a16="http://schemas.microsoft.com/office/drawing/2014/main" xmlns="" val="3813844802"/>
                    </a:ext>
                  </a:extLst>
                </a:gridCol>
              </a:tblGrid>
              <a:tr h="370840">
                <a:tc>
                  <a:txBody>
                    <a:bodyPr/>
                    <a:lstStyle/>
                    <a:p>
                      <a:r>
                        <a:rPr lang="ru-RU" dirty="0">
                          <a:solidFill>
                            <a:srgbClr val="002060"/>
                          </a:solidFill>
                        </a:rPr>
                        <a:t>Взвешивание фруктов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3" name="Объект 8">
            <a:extLst>
              <a:ext uri="{FF2B5EF4-FFF2-40B4-BE49-F238E27FC236}">
                <a16:creationId xmlns:a16="http://schemas.microsoft.com/office/drawing/2014/main" xmlns="" id="{72F19A8C-A1A9-4EA2-A359-75E0EE44D482}"/>
              </a:ext>
            </a:extLst>
          </p:cNvPr>
          <p:cNvGraphicFramePr>
            <a:graphicFrameLocks/>
          </p:cNvGraphicFramePr>
          <p:nvPr>
            <p:extLst>
              <p:ext uri="{D42A27DB-BD31-4B8C-83A1-F6EECF244321}">
                <p14:modId xmlns:p14="http://schemas.microsoft.com/office/powerpoint/2010/main" xmlns="" val="1361819847"/>
              </p:ext>
            </p:extLst>
          </p:nvPr>
        </p:nvGraphicFramePr>
        <p:xfrm>
          <a:off x="8943374" y="5637728"/>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xmlns="" val="3813844802"/>
                    </a:ext>
                  </a:extLst>
                </a:gridCol>
              </a:tblGrid>
              <a:tr h="370840">
                <a:tc>
                  <a:txBody>
                    <a:bodyPr/>
                    <a:lstStyle/>
                    <a:p>
                      <a:r>
                        <a:rPr lang="ru-RU" dirty="0">
                          <a:solidFill>
                            <a:srgbClr val="002060"/>
                          </a:solidFill>
                        </a:rPr>
                        <a:t>Ремонт комнаты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4" name="Объект 8">
            <a:extLst>
              <a:ext uri="{FF2B5EF4-FFF2-40B4-BE49-F238E27FC236}">
                <a16:creationId xmlns:a16="http://schemas.microsoft.com/office/drawing/2014/main" xmlns="" id="{1160AECF-9E02-46A9-8B77-DC6300A7212C}"/>
              </a:ext>
            </a:extLst>
          </p:cNvPr>
          <p:cNvGraphicFramePr>
            <a:graphicFrameLocks/>
          </p:cNvGraphicFramePr>
          <p:nvPr>
            <p:extLst>
              <p:ext uri="{D42A27DB-BD31-4B8C-83A1-F6EECF244321}">
                <p14:modId xmlns:p14="http://schemas.microsoft.com/office/powerpoint/2010/main" xmlns="" val="2665504694"/>
              </p:ext>
            </p:extLst>
          </p:nvPr>
        </p:nvGraphicFramePr>
        <p:xfrm>
          <a:off x="8910543" y="3594978"/>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xmlns="" val="3813844802"/>
                    </a:ext>
                  </a:extLst>
                </a:gridCol>
              </a:tblGrid>
              <a:tr h="370840">
                <a:tc>
                  <a:txBody>
                    <a:bodyPr/>
                    <a:lstStyle/>
                    <a:p>
                      <a:r>
                        <a:rPr lang="ru-RU" dirty="0">
                          <a:solidFill>
                            <a:srgbClr val="002060"/>
                          </a:solidFill>
                        </a:rPr>
                        <a:t>Покупка телевизора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5" name="Объект 8">
            <a:extLst>
              <a:ext uri="{FF2B5EF4-FFF2-40B4-BE49-F238E27FC236}">
                <a16:creationId xmlns:a16="http://schemas.microsoft.com/office/drawing/2014/main" xmlns="" id="{E94D40D9-D884-4DFE-B5DE-44E14945590D}"/>
              </a:ext>
            </a:extLst>
          </p:cNvPr>
          <p:cNvGraphicFramePr>
            <a:graphicFrameLocks/>
          </p:cNvGraphicFramePr>
          <p:nvPr>
            <p:extLst>
              <p:ext uri="{D42A27DB-BD31-4B8C-83A1-F6EECF244321}">
                <p14:modId xmlns:p14="http://schemas.microsoft.com/office/powerpoint/2010/main" xmlns="" val="2886851025"/>
              </p:ext>
            </p:extLst>
          </p:nvPr>
        </p:nvGraphicFramePr>
        <p:xfrm>
          <a:off x="8388697" y="1724229"/>
          <a:ext cx="3060234" cy="411480"/>
        </p:xfrm>
        <a:graphic>
          <a:graphicData uri="http://schemas.openxmlformats.org/drawingml/2006/table">
            <a:tbl>
              <a:tblPr firstRow="1" bandRow="1">
                <a:tableStyleId>{5C22544A-7EE6-4342-B048-85BDC9FD1C3A}</a:tableStyleId>
              </a:tblPr>
              <a:tblGrid>
                <a:gridCol w="3060234">
                  <a:extLst>
                    <a:ext uri="{9D8B030D-6E8A-4147-A177-3AD203B41FA5}">
                      <a16:colId xmlns:a16="http://schemas.microsoft.com/office/drawing/2014/main" xmlns="" val="3813844802"/>
                    </a:ext>
                  </a:extLst>
                </a:gridCol>
              </a:tblGrid>
              <a:tr h="370840">
                <a:tc>
                  <a:txBody>
                    <a:bodyPr/>
                    <a:lstStyle/>
                    <a:p>
                      <a:r>
                        <a:rPr lang="ru-RU" dirty="0">
                          <a:solidFill>
                            <a:srgbClr val="002060"/>
                          </a:solidFill>
                        </a:rPr>
                        <a:t>Бугельные подъемники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pic>
        <p:nvPicPr>
          <p:cNvPr id="16" name="Рисунок 15">
            <a:extLst>
              <a:ext uri="{FF2B5EF4-FFF2-40B4-BE49-F238E27FC236}">
                <a16:creationId xmlns:a16="http://schemas.microsoft.com/office/drawing/2014/main" xmlns="" id="{8A9BB75B-6340-456D-AE50-25672D01DD38}"/>
              </a:ext>
            </a:extLst>
          </p:cNvPr>
          <p:cNvPicPr>
            <a:picLocks noChangeAspect="1"/>
          </p:cNvPicPr>
          <p:nvPr/>
        </p:nvPicPr>
        <p:blipFill rotWithShape="1">
          <a:blip r:embed="rId4" cstate="print"/>
          <a:srcRect l="41515" t="36686" r="14847" b="42194"/>
          <a:stretch/>
        </p:blipFill>
        <p:spPr>
          <a:xfrm>
            <a:off x="8788690" y="6176119"/>
            <a:ext cx="2693073" cy="732792"/>
          </a:xfrm>
          <a:prstGeom prst="rect">
            <a:avLst/>
          </a:prstGeom>
        </p:spPr>
      </p:pic>
      <p:graphicFrame>
        <p:nvGraphicFramePr>
          <p:cNvPr id="17" name="Объект 8">
            <a:extLst>
              <a:ext uri="{FF2B5EF4-FFF2-40B4-BE49-F238E27FC236}">
                <a16:creationId xmlns:a16="http://schemas.microsoft.com/office/drawing/2014/main" xmlns="" id="{F07788EB-176E-49A0-9609-902FE54B35BB}"/>
              </a:ext>
            </a:extLst>
          </p:cNvPr>
          <p:cNvGraphicFramePr>
            <a:graphicFrameLocks/>
          </p:cNvGraphicFramePr>
          <p:nvPr>
            <p:extLst>
              <p:ext uri="{D42A27DB-BD31-4B8C-83A1-F6EECF244321}">
                <p14:modId xmlns:p14="http://schemas.microsoft.com/office/powerpoint/2010/main" xmlns="" val="1544750280"/>
              </p:ext>
            </p:extLst>
          </p:nvPr>
        </p:nvGraphicFramePr>
        <p:xfrm>
          <a:off x="593725" y="1027322"/>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xmlns="" val="3813844802"/>
                    </a:ext>
                  </a:extLst>
                </a:gridCol>
              </a:tblGrid>
              <a:tr h="370840">
                <a:tc>
                  <a:txBody>
                    <a:bodyPr/>
                    <a:lstStyle/>
                    <a:p>
                      <a:r>
                        <a:rPr lang="ru-RU" dirty="0">
                          <a:solidFill>
                            <a:schemeClr val="tx1">
                              <a:lumMod val="95000"/>
                              <a:lumOff val="5000"/>
                            </a:schemeClr>
                          </a:solidFill>
                        </a:rPr>
                        <a:t>Мониторинг 5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graphicFrame>
        <p:nvGraphicFramePr>
          <p:cNvPr id="19" name="Объект 8">
            <a:extLst>
              <a:ext uri="{FF2B5EF4-FFF2-40B4-BE49-F238E27FC236}">
                <a16:creationId xmlns:a16="http://schemas.microsoft.com/office/drawing/2014/main" xmlns="" id="{1A04B85D-A730-4BAA-9A0E-5689FC89FF2A}"/>
              </a:ext>
            </a:extLst>
          </p:cNvPr>
          <p:cNvGraphicFramePr>
            <a:graphicFrameLocks/>
          </p:cNvGraphicFramePr>
          <p:nvPr>
            <p:extLst>
              <p:ext uri="{D42A27DB-BD31-4B8C-83A1-F6EECF244321}">
                <p14:modId xmlns:p14="http://schemas.microsoft.com/office/powerpoint/2010/main" xmlns="" val="1042218020"/>
              </p:ext>
            </p:extLst>
          </p:nvPr>
        </p:nvGraphicFramePr>
        <p:xfrm>
          <a:off x="8910543" y="988269"/>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a16="http://schemas.microsoft.com/office/drawing/2014/main" xmlns="" val="3813844802"/>
                    </a:ext>
                  </a:extLst>
                </a:gridCol>
              </a:tblGrid>
              <a:tr h="370840">
                <a:tc>
                  <a:txBody>
                    <a:bodyPr/>
                    <a:lstStyle/>
                    <a:p>
                      <a:r>
                        <a:rPr lang="ru-RU" dirty="0">
                          <a:solidFill>
                            <a:schemeClr val="tx1">
                              <a:lumMod val="95000"/>
                              <a:lumOff val="5000"/>
                            </a:schemeClr>
                          </a:solidFill>
                        </a:rPr>
                        <a:t>Мониторинг 7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2194634"/>
                  </a:ext>
                </a:extLst>
              </a:tr>
            </a:tbl>
          </a:graphicData>
        </a:graphic>
      </p:graphicFrame>
      <p:pic>
        <p:nvPicPr>
          <p:cNvPr id="3" name="Рисунок 2">
            <a:extLst>
              <a:ext uri="{FF2B5EF4-FFF2-40B4-BE49-F238E27FC236}">
                <a16:creationId xmlns:a16="http://schemas.microsoft.com/office/drawing/2014/main" xmlns="" id="{8EA2C75D-C596-487C-92DB-5EF2955E28FE}"/>
              </a:ext>
            </a:extLst>
          </p:cNvPr>
          <p:cNvPicPr>
            <a:picLocks noChangeAspect="1"/>
          </p:cNvPicPr>
          <p:nvPr/>
        </p:nvPicPr>
        <p:blipFill>
          <a:blip r:embed="rId5" cstate="print"/>
          <a:stretch>
            <a:fillRect/>
          </a:stretch>
        </p:blipFill>
        <p:spPr>
          <a:xfrm>
            <a:off x="593725" y="2270806"/>
            <a:ext cx="2559029" cy="1062699"/>
          </a:xfrm>
          <a:prstGeom prst="rect">
            <a:avLst/>
          </a:prstGeom>
        </p:spPr>
      </p:pic>
      <p:pic>
        <p:nvPicPr>
          <p:cNvPr id="18" name="Рисунок 17">
            <a:extLst>
              <a:ext uri="{FF2B5EF4-FFF2-40B4-BE49-F238E27FC236}">
                <a16:creationId xmlns:a16="http://schemas.microsoft.com/office/drawing/2014/main" xmlns="" id="{0D78D8E1-B43C-4C6E-8F65-808E3CE3BE5E}"/>
              </a:ext>
            </a:extLst>
          </p:cNvPr>
          <p:cNvPicPr>
            <a:picLocks noChangeAspect="1"/>
          </p:cNvPicPr>
          <p:nvPr/>
        </p:nvPicPr>
        <p:blipFill>
          <a:blip r:embed="rId6" cstate="print"/>
          <a:stretch>
            <a:fillRect/>
          </a:stretch>
        </p:blipFill>
        <p:spPr>
          <a:xfrm>
            <a:off x="593725" y="4372637"/>
            <a:ext cx="2654240" cy="992906"/>
          </a:xfrm>
          <a:prstGeom prst="rect">
            <a:avLst/>
          </a:prstGeom>
        </p:spPr>
      </p:pic>
      <p:pic>
        <p:nvPicPr>
          <p:cNvPr id="20" name="Рисунок 19">
            <a:extLst>
              <a:ext uri="{FF2B5EF4-FFF2-40B4-BE49-F238E27FC236}">
                <a16:creationId xmlns:a16="http://schemas.microsoft.com/office/drawing/2014/main" xmlns="" id="{D2725E29-5184-47A6-962C-7FDB03C5D646}"/>
              </a:ext>
            </a:extLst>
          </p:cNvPr>
          <p:cNvPicPr>
            <a:picLocks noChangeAspect="1"/>
          </p:cNvPicPr>
          <p:nvPr/>
        </p:nvPicPr>
        <p:blipFill>
          <a:blip r:embed="rId7" cstate="print"/>
          <a:stretch>
            <a:fillRect/>
          </a:stretch>
        </p:blipFill>
        <p:spPr>
          <a:xfrm>
            <a:off x="593725" y="6286446"/>
            <a:ext cx="2682404" cy="794951"/>
          </a:xfrm>
          <a:prstGeom prst="rect">
            <a:avLst/>
          </a:prstGeom>
        </p:spPr>
      </p:pic>
      <p:pic>
        <p:nvPicPr>
          <p:cNvPr id="21" name="Рисунок 20">
            <a:extLst>
              <a:ext uri="{FF2B5EF4-FFF2-40B4-BE49-F238E27FC236}">
                <a16:creationId xmlns:a16="http://schemas.microsoft.com/office/drawing/2014/main" xmlns="" id="{90D9777C-309F-4C33-8F0E-6D59C1DA901A}"/>
              </a:ext>
            </a:extLst>
          </p:cNvPr>
          <p:cNvPicPr>
            <a:picLocks noChangeAspect="1"/>
          </p:cNvPicPr>
          <p:nvPr/>
        </p:nvPicPr>
        <p:blipFill rotWithShape="1">
          <a:blip r:embed="rId8" cstate="print"/>
          <a:srcRect l="48818" t="37963" r="14211" b="37772"/>
          <a:stretch/>
        </p:blipFill>
        <p:spPr>
          <a:xfrm>
            <a:off x="9221936" y="2387235"/>
            <a:ext cx="2226490" cy="821575"/>
          </a:xfrm>
          <a:prstGeom prst="rect">
            <a:avLst/>
          </a:prstGeom>
        </p:spPr>
      </p:pic>
      <p:pic>
        <p:nvPicPr>
          <p:cNvPr id="22" name="Рисунок 21">
            <a:extLst>
              <a:ext uri="{FF2B5EF4-FFF2-40B4-BE49-F238E27FC236}">
                <a16:creationId xmlns:a16="http://schemas.microsoft.com/office/drawing/2014/main" xmlns="" id="{D52E4FEB-770E-47DA-8240-43F3F21CD984}"/>
              </a:ext>
            </a:extLst>
          </p:cNvPr>
          <p:cNvPicPr>
            <a:picLocks noChangeAspect="1"/>
          </p:cNvPicPr>
          <p:nvPr/>
        </p:nvPicPr>
        <p:blipFill>
          <a:blip r:embed="rId9" cstate="print"/>
          <a:stretch>
            <a:fillRect/>
          </a:stretch>
        </p:blipFill>
        <p:spPr>
          <a:xfrm>
            <a:off x="9164397" y="4142923"/>
            <a:ext cx="2254905" cy="1050311"/>
          </a:xfrm>
          <a:prstGeom prst="rect">
            <a:avLst/>
          </a:prstGeom>
        </p:spPr>
      </p:pic>
      <p:sp>
        <p:nvSpPr>
          <p:cNvPr id="23" name="Прямоугольник 22"/>
          <p:cNvSpPr/>
          <p:nvPr/>
        </p:nvSpPr>
        <p:spPr>
          <a:xfrm>
            <a:off x="3636169" y="1349946"/>
            <a:ext cx="4392488" cy="461665"/>
          </a:xfrm>
          <a:prstGeom prst="rect">
            <a:avLst/>
          </a:prstGeom>
        </p:spPr>
        <p:txBody>
          <a:bodyPr wrap="square">
            <a:spAutoFit/>
          </a:bodyPr>
          <a:lstStyle/>
          <a:p>
            <a:pPr algn="ctr"/>
            <a:r>
              <a:rPr lang="ru-RU" sz="2400" b="1" dirty="0" smtClean="0"/>
              <a:t>Исследование </a:t>
            </a:r>
            <a:r>
              <a:rPr lang="en-US" sz="2400" b="1" dirty="0" smtClean="0"/>
              <a:t>PISA</a:t>
            </a:r>
            <a:r>
              <a:rPr lang="ru-RU" sz="2400" b="1" dirty="0" smtClean="0"/>
              <a:t> </a:t>
            </a:r>
            <a:endParaRPr lang="ru-RU" b="1" dirty="0"/>
          </a:p>
        </p:txBody>
      </p:sp>
      <p:sp>
        <p:nvSpPr>
          <p:cNvPr id="37" name="Овал 36"/>
          <p:cNvSpPr/>
          <p:nvPr/>
        </p:nvSpPr>
        <p:spPr>
          <a:xfrm>
            <a:off x="4940293" y="4582326"/>
            <a:ext cx="2319688" cy="106840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37"/>
          <p:cNvSpPr/>
          <p:nvPr/>
        </p:nvSpPr>
        <p:spPr>
          <a:xfrm>
            <a:off x="6355207" y="5840231"/>
            <a:ext cx="404261" cy="6737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трелка вниз 38"/>
          <p:cNvSpPr/>
          <p:nvPr/>
        </p:nvSpPr>
        <p:spPr>
          <a:xfrm rot="10800000">
            <a:off x="5797549" y="4225136"/>
            <a:ext cx="404261" cy="596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Стрелка вправо 39"/>
          <p:cNvSpPr/>
          <p:nvPr/>
        </p:nvSpPr>
        <p:spPr>
          <a:xfrm>
            <a:off x="7011995" y="4868078"/>
            <a:ext cx="1116530" cy="442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трелка вправо 40"/>
          <p:cNvSpPr/>
          <p:nvPr/>
        </p:nvSpPr>
        <p:spPr>
          <a:xfrm rot="10800000">
            <a:off x="4083037" y="4868078"/>
            <a:ext cx="981777" cy="442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p:cNvSpPr txBox="1"/>
          <p:nvPr/>
        </p:nvSpPr>
        <p:spPr>
          <a:xfrm>
            <a:off x="5083169" y="4868078"/>
            <a:ext cx="2090628" cy="461665"/>
          </a:xfrm>
          <a:prstGeom prst="rect">
            <a:avLst/>
          </a:prstGeom>
          <a:noFill/>
        </p:spPr>
        <p:txBody>
          <a:bodyPr wrap="square" rtlCol="0">
            <a:spAutoFit/>
          </a:bodyPr>
          <a:lstStyle/>
          <a:p>
            <a:r>
              <a:rPr lang="ru-RU" sz="2400" b="1" i="1" dirty="0" smtClean="0"/>
              <a:t>Рассуждать</a:t>
            </a:r>
            <a:endParaRPr lang="ru-RU" sz="2400" b="1" i="1" dirty="0"/>
          </a:p>
        </p:txBody>
      </p:sp>
      <p:sp>
        <p:nvSpPr>
          <p:cNvPr id="25" name="Номер слайда 24"/>
          <p:cNvSpPr>
            <a:spLocks noGrp="1"/>
          </p:cNvSpPr>
          <p:nvPr>
            <p:ph type="sldNum" sz="quarter" idx="12"/>
          </p:nvPr>
        </p:nvSpPr>
        <p:spPr/>
        <p:txBody>
          <a:bodyPr/>
          <a:lstStyle/>
          <a:p>
            <a:fld id="{D2BAD091-9B88-4E15-8364-95918717355E}" type="slidenum">
              <a:rPr lang="ru-RU" smtClean="0"/>
              <a:pPr/>
              <a:t>19</a:t>
            </a:fld>
            <a:endParaRPr lang="ru-RU"/>
          </a:p>
        </p:txBody>
      </p:sp>
      <p:sp>
        <p:nvSpPr>
          <p:cNvPr id="26" name="Прямоугольник 25"/>
          <p:cNvSpPr/>
          <p:nvPr/>
        </p:nvSpPr>
        <p:spPr>
          <a:xfrm>
            <a:off x="4511665" y="5796772"/>
            <a:ext cx="335758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Учитель должен включать в урок</a:t>
            </a:r>
          </a:p>
          <a:p>
            <a:pPr algn="ctr"/>
            <a:r>
              <a:rPr lang="ru-RU" b="1" dirty="0" smtClean="0"/>
              <a:t>задания формата </a:t>
            </a:r>
            <a:r>
              <a:rPr lang="en-US" b="1" dirty="0" smtClean="0"/>
              <a:t>PISA</a:t>
            </a:r>
            <a:endParaRPr lang="ru-RU" b="1" dirty="0"/>
          </a:p>
        </p:txBody>
      </p:sp>
    </p:spTree>
    <p:extLst>
      <p:ext uri="{BB962C8B-B14F-4D97-AF65-F5344CB8AC3E}">
        <p14:creationId xmlns:p14="http://schemas.microsoft.com/office/powerpoint/2010/main" xmlns="" val="318021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3923" y="935954"/>
            <a:ext cx="10946566" cy="1620281"/>
          </a:xfrm>
        </p:spPr>
        <p:style>
          <a:lnRef idx="2">
            <a:schemeClr val="accent1"/>
          </a:lnRef>
          <a:fillRef idx="1">
            <a:schemeClr val="lt1"/>
          </a:fillRef>
          <a:effectRef idx="0">
            <a:schemeClr val="accent1"/>
          </a:effectRef>
          <a:fontRef idx="minor">
            <a:schemeClr val="dk1"/>
          </a:fontRef>
        </p:style>
        <p:txBody>
          <a:bodyPr>
            <a:noAutofit/>
          </a:bodyPr>
          <a:lstStyle/>
          <a:p>
            <a:pPr algn="ctr"/>
            <a:r>
              <a:rPr lang="ru-RU" sz="3800" i="1" dirty="0">
                <a:solidFill>
                  <a:schemeClr val="tx1"/>
                </a:solidFill>
              </a:rPr>
              <a:t>Национальный проект «Образование» – </a:t>
            </a:r>
            <a:r>
              <a:rPr lang="ru-RU" sz="3800" i="1" dirty="0" smtClean="0">
                <a:solidFill>
                  <a:schemeClr val="tx1"/>
                </a:solidFill>
              </a:rPr>
              <a:t/>
            </a:r>
            <a:br>
              <a:rPr lang="ru-RU" sz="3800" i="1" dirty="0" smtClean="0">
                <a:solidFill>
                  <a:schemeClr val="tx1"/>
                </a:solidFill>
              </a:rPr>
            </a:br>
            <a:r>
              <a:rPr lang="ru-RU" sz="3800" i="1" dirty="0" smtClean="0">
                <a:solidFill>
                  <a:schemeClr val="tx1"/>
                </a:solidFill>
              </a:rPr>
              <a:t>это </a:t>
            </a:r>
            <a:r>
              <a:rPr lang="ru-RU" sz="3800" i="1" dirty="0">
                <a:solidFill>
                  <a:schemeClr val="tx1"/>
                </a:solidFill>
              </a:rPr>
              <a:t>инициатива, направленная на достижение двух ключевых </a:t>
            </a:r>
            <a:r>
              <a:rPr lang="ru-RU" sz="3800" i="1" dirty="0" smtClean="0">
                <a:solidFill>
                  <a:schemeClr val="tx1"/>
                </a:solidFill>
              </a:rPr>
              <a:t>задач  </a:t>
            </a:r>
            <a:endParaRPr lang="ru-RU" sz="3800" i="1" dirty="0">
              <a:solidFill>
                <a:schemeClr val="tx1"/>
              </a:solidFill>
            </a:endParaRPr>
          </a:p>
        </p:txBody>
      </p:sp>
      <p:sp>
        <p:nvSpPr>
          <p:cNvPr id="3" name="Объект 2"/>
          <p:cNvSpPr>
            <a:spLocks noGrp="1"/>
          </p:cNvSpPr>
          <p:nvPr>
            <p:ph idx="1"/>
          </p:nvPr>
        </p:nvSpPr>
        <p:spPr>
          <a:xfrm>
            <a:off x="513922" y="2768514"/>
            <a:ext cx="10946566" cy="4123581"/>
          </a:xfrm>
        </p:spPr>
        <p:style>
          <a:lnRef idx="2">
            <a:schemeClr val="accent1"/>
          </a:lnRef>
          <a:fillRef idx="1">
            <a:schemeClr val="lt1"/>
          </a:fillRef>
          <a:effectRef idx="0">
            <a:schemeClr val="accent1"/>
          </a:effectRef>
          <a:fontRef idx="minor">
            <a:schemeClr val="dk1"/>
          </a:fontRef>
        </p:style>
        <p:txBody>
          <a:bodyPr>
            <a:noAutofit/>
          </a:bodyPr>
          <a:lstStyle/>
          <a:p>
            <a:r>
              <a:rPr lang="ru-RU" sz="2900" dirty="0" smtClean="0">
                <a:solidFill>
                  <a:srgbClr val="C00000"/>
                </a:solidFill>
              </a:rPr>
              <a:t>Первая </a:t>
            </a:r>
            <a:r>
              <a:rPr lang="ru-RU" sz="2900" dirty="0">
                <a:solidFill>
                  <a:srgbClr val="C00000"/>
                </a:solidFill>
              </a:rPr>
              <a:t>– обеспечение глобальной конкурентоспособности российского образования и </a:t>
            </a:r>
            <a:r>
              <a:rPr lang="ru-RU" sz="2900" b="1" dirty="0">
                <a:solidFill>
                  <a:srgbClr val="C00000"/>
                </a:solidFill>
              </a:rPr>
              <a:t>вхождение Российской Федерации в число 10 ведущих стран мира по качеству общего образования. </a:t>
            </a:r>
            <a:endParaRPr lang="ru-RU" sz="2900" b="1" dirty="0" smtClean="0">
              <a:solidFill>
                <a:srgbClr val="C00000"/>
              </a:solidFill>
            </a:endParaRPr>
          </a:p>
          <a:p>
            <a:pPr>
              <a:buNone/>
            </a:pPr>
            <a:endParaRPr lang="ru-RU" sz="2900" b="1" dirty="0" smtClean="0">
              <a:solidFill>
                <a:schemeClr val="bg2">
                  <a:lumMod val="10000"/>
                </a:schemeClr>
              </a:solidFill>
            </a:endParaRPr>
          </a:p>
          <a:p>
            <a:r>
              <a:rPr lang="ru-RU" sz="2900" dirty="0" smtClean="0">
                <a:solidFill>
                  <a:schemeClr val="tx1"/>
                </a:solidFill>
              </a:rPr>
              <a:t>Вторая - гармонично </a:t>
            </a:r>
            <a:r>
              <a:rPr lang="ru-RU" sz="2900" dirty="0">
                <a:solidFill>
                  <a:schemeClr val="tx1"/>
                </a:solidFill>
              </a:rPr>
              <a:t>развитой и социально ответственной личности на </a:t>
            </a:r>
            <a:r>
              <a:rPr lang="ru-RU" sz="2900" dirty="0" smtClean="0">
                <a:solidFill>
                  <a:schemeClr val="tx1"/>
                </a:solidFill>
              </a:rPr>
              <a:t>основе</a:t>
            </a:r>
            <a:r>
              <a:rPr lang="ru-RU" sz="2900" b="1" dirty="0" smtClean="0">
                <a:solidFill>
                  <a:schemeClr val="bg2">
                    <a:lumMod val="10000"/>
                  </a:schemeClr>
                </a:solidFill>
              </a:rPr>
              <a:t> воспитания </a:t>
            </a:r>
            <a:r>
              <a:rPr lang="ru-RU" sz="2900" dirty="0" smtClean="0">
                <a:solidFill>
                  <a:schemeClr val="tx1"/>
                </a:solidFill>
              </a:rPr>
              <a:t> </a:t>
            </a:r>
            <a:r>
              <a:rPr lang="ru-RU" sz="2900" dirty="0">
                <a:solidFill>
                  <a:schemeClr val="tx1"/>
                </a:solidFill>
              </a:rPr>
              <a:t>духовно-нравственных ценностей народов Российской Федерации, исторических и национально-культурных традиций.</a:t>
            </a:r>
          </a:p>
        </p:txBody>
      </p:sp>
    </p:spTree>
    <p:extLst>
      <p:ext uri="{BB962C8B-B14F-4D97-AF65-F5344CB8AC3E}">
        <p14:creationId xmlns="" xmlns:p14="http://schemas.microsoft.com/office/powerpoint/2010/main" val="516177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786" y="286910"/>
            <a:ext cx="11449272" cy="775005"/>
          </a:xfrm>
        </p:spPr>
        <p:txBody>
          <a:bodyPr>
            <a:noAutofit/>
          </a:bodyPr>
          <a:lstStyle/>
          <a:p>
            <a:r>
              <a:rPr lang="ru-RU" sz="3600" dirty="0"/>
              <a:t>Естественнонаучная грамотность </a:t>
            </a:r>
          </a:p>
        </p:txBody>
      </p:sp>
      <p:pic>
        <p:nvPicPr>
          <p:cNvPr id="30" name="Объект 29">
            <a:extLst>
              <a:ext uri="{FF2B5EF4-FFF2-40B4-BE49-F238E27FC236}">
                <a16:creationId xmlns="" xmlns:a16="http://schemas.microsoft.com/office/drawing/2014/main" id="{00A9D125-CA60-4ABD-9223-B26F62D8A995}"/>
              </a:ext>
            </a:extLst>
          </p:cNvPr>
          <p:cNvPicPr>
            <a:picLocks noGrp="1" noChangeAspect="1"/>
          </p:cNvPicPr>
          <p:nvPr>
            <p:ph idx="1"/>
          </p:nvPr>
        </p:nvPicPr>
        <p:blipFill rotWithShape="1">
          <a:blip r:embed="rId3" cstate="print"/>
          <a:srcRect l="28653" t="16148" r="23391" b="62731"/>
          <a:stretch/>
        </p:blipFill>
        <p:spPr>
          <a:xfrm>
            <a:off x="9095076" y="6294292"/>
            <a:ext cx="2502643" cy="619697"/>
          </a:xfrm>
          <a:prstGeom prst="rect">
            <a:avLst/>
          </a:prstGeom>
        </p:spPr>
      </p:pic>
      <p:pic>
        <p:nvPicPr>
          <p:cNvPr id="5" name="Рисунок 4">
            <a:extLst>
              <a:ext uri="{FF2B5EF4-FFF2-40B4-BE49-F238E27FC236}">
                <a16:creationId xmlns="" xmlns:a16="http://schemas.microsoft.com/office/drawing/2014/main" id="{2DBC6598-80C8-44C6-90D6-92809653EE99}"/>
              </a:ext>
            </a:extLst>
          </p:cNvPr>
          <p:cNvPicPr>
            <a:picLocks noChangeAspect="1"/>
          </p:cNvPicPr>
          <p:nvPr/>
        </p:nvPicPr>
        <p:blipFill rotWithShape="1">
          <a:blip r:embed="rId4" cstate="print"/>
          <a:srcRect l="28787" t="34908" r="23938" b="33830"/>
          <a:stretch/>
        </p:blipFill>
        <p:spPr>
          <a:xfrm>
            <a:off x="471074" y="2756561"/>
            <a:ext cx="2123709" cy="789584"/>
          </a:xfrm>
          <a:prstGeom prst="rect">
            <a:avLst/>
          </a:prstGeom>
        </p:spPr>
      </p:pic>
      <p:pic>
        <p:nvPicPr>
          <p:cNvPr id="7" name="Рисунок 6">
            <a:extLst>
              <a:ext uri="{FF2B5EF4-FFF2-40B4-BE49-F238E27FC236}">
                <a16:creationId xmlns="" xmlns:a16="http://schemas.microsoft.com/office/drawing/2014/main" id="{0AB8A093-66AE-49CE-A18A-6C5BC3129A21}"/>
              </a:ext>
            </a:extLst>
          </p:cNvPr>
          <p:cNvPicPr>
            <a:picLocks noChangeAspect="1"/>
          </p:cNvPicPr>
          <p:nvPr/>
        </p:nvPicPr>
        <p:blipFill rotWithShape="1">
          <a:blip r:embed="rId5" cstate="print"/>
          <a:srcRect l="26969" t="34909" r="24544" b="31734"/>
          <a:stretch/>
        </p:blipFill>
        <p:spPr>
          <a:xfrm>
            <a:off x="9306818" y="4459893"/>
            <a:ext cx="2270984" cy="878395"/>
          </a:xfrm>
          <a:prstGeom prst="rect">
            <a:avLst/>
          </a:prstGeom>
        </p:spPr>
      </p:pic>
      <p:graphicFrame>
        <p:nvGraphicFramePr>
          <p:cNvPr id="22" name="Объект 8">
            <a:extLst>
              <a:ext uri="{FF2B5EF4-FFF2-40B4-BE49-F238E27FC236}">
                <a16:creationId xmlns="" xmlns:a16="http://schemas.microsoft.com/office/drawing/2014/main" id="{D074A330-A553-429C-9B8E-0A4DB5895E33}"/>
              </a:ext>
            </a:extLst>
          </p:cNvPr>
          <p:cNvGraphicFramePr>
            <a:graphicFrameLocks/>
          </p:cNvGraphicFramePr>
          <p:nvPr>
            <p:extLst>
              <p:ext uri="{D42A27DB-BD31-4B8C-83A1-F6EECF244321}">
                <p14:modId xmlns="" xmlns:p14="http://schemas.microsoft.com/office/powerpoint/2010/main" val="2014037077"/>
              </p:ext>
            </p:extLst>
          </p:nvPr>
        </p:nvGraphicFramePr>
        <p:xfrm>
          <a:off x="471073" y="2200225"/>
          <a:ext cx="1436903" cy="411480"/>
        </p:xfrm>
        <a:graphic>
          <a:graphicData uri="http://schemas.openxmlformats.org/drawingml/2006/table">
            <a:tbl>
              <a:tblPr firstRow="1" bandRow="1">
                <a:tableStyleId>{5C22544A-7EE6-4342-B048-85BDC9FD1C3A}</a:tableStyleId>
              </a:tblPr>
              <a:tblGrid>
                <a:gridCol w="1436903">
                  <a:extLst>
                    <a:ext uri="{9D8B030D-6E8A-4147-A177-3AD203B41FA5}">
                      <a16:colId xmlns="" xmlns:a16="http://schemas.microsoft.com/office/drawing/2014/main" val="3813844802"/>
                    </a:ext>
                  </a:extLst>
                </a:gridCol>
              </a:tblGrid>
              <a:tr h="370840">
                <a:tc>
                  <a:txBody>
                    <a:bodyPr/>
                    <a:lstStyle/>
                    <a:p>
                      <a:r>
                        <a:rPr lang="ru-RU" dirty="0">
                          <a:solidFill>
                            <a:srgbClr val="002060"/>
                          </a:solidFill>
                        </a:rPr>
                        <a:t>Горки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23" name="Объект 8">
            <a:extLst>
              <a:ext uri="{FF2B5EF4-FFF2-40B4-BE49-F238E27FC236}">
                <a16:creationId xmlns="" xmlns:a16="http://schemas.microsoft.com/office/drawing/2014/main" id="{09DDE45A-CFF2-4304-ADB5-DD8F6446CF3A}"/>
              </a:ext>
            </a:extLst>
          </p:cNvPr>
          <p:cNvGraphicFramePr>
            <a:graphicFrameLocks/>
          </p:cNvGraphicFramePr>
          <p:nvPr>
            <p:extLst>
              <p:ext uri="{D42A27DB-BD31-4B8C-83A1-F6EECF244321}">
                <p14:modId xmlns="" xmlns:p14="http://schemas.microsoft.com/office/powerpoint/2010/main" val="4157559574"/>
              </p:ext>
            </p:extLst>
          </p:nvPr>
        </p:nvGraphicFramePr>
        <p:xfrm>
          <a:off x="471074" y="3897620"/>
          <a:ext cx="1436903" cy="411480"/>
        </p:xfrm>
        <a:graphic>
          <a:graphicData uri="http://schemas.openxmlformats.org/drawingml/2006/table">
            <a:tbl>
              <a:tblPr firstRow="1" bandRow="1">
                <a:tableStyleId>{5C22544A-7EE6-4342-B048-85BDC9FD1C3A}</a:tableStyleId>
              </a:tblPr>
              <a:tblGrid>
                <a:gridCol w="1436903">
                  <a:extLst>
                    <a:ext uri="{9D8B030D-6E8A-4147-A177-3AD203B41FA5}">
                      <a16:colId xmlns="" xmlns:a16="http://schemas.microsoft.com/office/drawing/2014/main" val="3813844802"/>
                    </a:ext>
                  </a:extLst>
                </a:gridCol>
              </a:tblGrid>
              <a:tr h="370840">
                <a:tc>
                  <a:txBody>
                    <a:bodyPr/>
                    <a:lstStyle/>
                    <a:p>
                      <a:r>
                        <a:rPr lang="ru-RU" dirty="0">
                          <a:solidFill>
                            <a:srgbClr val="002060"/>
                          </a:solidFill>
                        </a:rPr>
                        <a:t>Аквариум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24" name="Объект 8">
            <a:extLst>
              <a:ext uri="{FF2B5EF4-FFF2-40B4-BE49-F238E27FC236}">
                <a16:creationId xmlns="" xmlns:a16="http://schemas.microsoft.com/office/drawing/2014/main" id="{65C3A299-6DB3-4C2B-A74A-9122767E37B5}"/>
              </a:ext>
            </a:extLst>
          </p:cNvPr>
          <p:cNvGraphicFramePr>
            <a:graphicFrameLocks/>
          </p:cNvGraphicFramePr>
          <p:nvPr>
            <p:extLst>
              <p:ext uri="{D42A27DB-BD31-4B8C-83A1-F6EECF244321}">
                <p14:modId xmlns="" xmlns:p14="http://schemas.microsoft.com/office/powerpoint/2010/main" val="2253987427"/>
              </p:ext>
            </p:extLst>
          </p:nvPr>
        </p:nvGraphicFramePr>
        <p:xfrm>
          <a:off x="471074" y="5699979"/>
          <a:ext cx="1436903" cy="411480"/>
        </p:xfrm>
        <a:graphic>
          <a:graphicData uri="http://schemas.openxmlformats.org/drawingml/2006/table">
            <a:tbl>
              <a:tblPr firstRow="1" bandRow="1">
                <a:tableStyleId>{5C22544A-7EE6-4342-B048-85BDC9FD1C3A}</a:tableStyleId>
              </a:tblPr>
              <a:tblGrid>
                <a:gridCol w="1436903">
                  <a:extLst>
                    <a:ext uri="{9D8B030D-6E8A-4147-A177-3AD203B41FA5}">
                      <a16:colId xmlns="" xmlns:a16="http://schemas.microsoft.com/office/drawing/2014/main" val="3813844802"/>
                    </a:ext>
                  </a:extLst>
                </a:gridCol>
              </a:tblGrid>
              <a:tr h="370840">
                <a:tc>
                  <a:txBody>
                    <a:bodyPr/>
                    <a:lstStyle/>
                    <a:p>
                      <a:r>
                        <a:rPr lang="ru-RU" dirty="0">
                          <a:solidFill>
                            <a:srgbClr val="002060"/>
                          </a:solidFill>
                        </a:rPr>
                        <a:t>Зеркала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pic>
        <p:nvPicPr>
          <p:cNvPr id="25" name="Рисунок 24">
            <a:extLst>
              <a:ext uri="{FF2B5EF4-FFF2-40B4-BE49-F238E27FC236}">
                <a16:creationId xmlns="" xmlns:a16="http://schemas.microsoft.com/office/drawing/2014/main" id="{EF6D9250-DDAC-4617-8E54-5D4B7B41B7B4}"/>
              </a:ext>
            </a:extLst>
          </p:cNvPr>
          <p:cNvPicPr>
            <a:picLocks noChangeAspect="1"/>
          </p:cNvPicPr>
          <p:nvPr/>
        </p:nvPicPr>
        <p:blipFill rotWithShape="1">
          <a:blip r:embed="rId6" cstate="print"/>
          <a:srcRect l="29141" t="27363" r="25010" b="53233"/>
          <a:stretch/>
        </p:blipFill>
        <p:spPr>
          <a:xfrm>
            <a:off x="434090" y="6399858"/>
            <a:ext cx="2160693" cy="514131"/>
          </a:xfrm>
          <a:prstGeom prst="rect">
            <a:avLst/>
          </a:prstGeom>
        </p:spPr>
      </p:pic>
      <p:graphicFrame>
        <p:nvGraphicFramePr>
          <p:cNvPr id="27" name="Объект 8">
            <a:extLst>
              <a:ext uri="{FF2B5EF4-FFF2-40B4-BE49-F238E27FC236}">
                <a16:creationId xmlns="" xmlns:a16="http://schemas.microsoft.com/office/drawing/2014/main" id="{A8F3B9DB-396B-4FDF-8EE1-4C23EDE65743}"/>
              </a:ext>
            </a:extLst>
          </p:cNvPr>
          <p:cNvGraphicFramePr>
            <a:graphicFrameLocks/>
          </p:cNvGraphicFramePr>
          <p:nvPr>
            <p:extLst>
              <p:ext uri="{D42A27DB-BD31-4B8C-83A1-F6EECF244321}">
                <p14:modId xmlns="" xmlns:p14="http://schemas.microsoft.com/office/powerpoint/2010/main" val="2580897570"/>
              </p:ext>
            </p:extLst>
          </p:nvPr>
        </p:nvGraphicFramePr>
        <p:xfrm>
          <a:off x="9992339" y="5699979"/>
          <a:ext cx="1436903" cy="411480"/>
        </p:xfrm>
        <a:graphic>
          <a:graphicData uri="http://schemas.openxmlformats.org/drawingml/2006/table">
            <a:tbl>
              <a:tblPr firstRow="1" bandRow="1">
                <a:tableStyleId>{5C22544A-7EE6-4342-B048-85BDC9FD1C3A}</a:tableStyleId>
              </a:tblPr>
              <a:tblGrid>
                <a:gridCol w="1436903">
                  <a:extLst>
                    <a:ext uri="{9D8B030D-6E8A-4147-A177-3AD203B41FA5}">
                      <a16:colId xmlns="" xmlns:a16="http://schemas.microsoft.com/office/drawing/2014/main" val="3813844802"/>
                    </a:ext>
                  </a:extLst>
                </a:gridCol>
              </a:tblGrid>
              <a:tr h="370840">
                <a:tc>
                  <a:txBody>
                    <a:bodyPr/>
                    <a:lstStyle/>
                    <a:p>
                      <a:r>
                        <a:rPr lang="ru-RU" dirty="0">
                          <a:solidFill>
                            <a:srgbClr val="002060"/>
                          </a:solidFill>
                        </a:rPr>
                        <a:t>Метро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28" name="Объект 8">
            <a:extLst>
              <a:ext uri="{FF2B5EF4-FFF2-40B4-BE49-F238E27FC236}">
                <a16:creationId xmlns="" xmlns:a16="http://schemas.microsoft.com/office/drawing/2014/main" id="{1AB8D422-F386-4D59-AAA1-6FA1538F8304}"/>
              </a:ext>
            </a:extLst>
          </p:cNvPr>
          <p:cNvGraphicFramePr>
            <a:graphicFrameLocks/>
          </p:cNvGraphicFramePr>
          <p:nvPr>
            <p:extLst>
              <p:ext uri="{D42A27DB-BD31-4B8C-83A1-F6EECF244321}">
                <p14:modId xmlns="" xmlns:p14="http://schemas.microsoft.com/office/powerpoint/2010/main" val="1889464343"/>
              </p:ext>
            </p:extLst>
          </p:nvPr>
        </p:nvGraphicFramePr>
        <p:xfrm>
          <a:off x="9095076" y="3933221"/>
          <a:ext cx="2694467" cy="370840"/>
        </p:xfrm>
        <a:graphic>
          <a:graphicData uri="http://schemas.openxmlformats.org/drawingml/2006/table">
            <a:tbl>
              <a:tblPr firstRow="1" bandRow="1">
                <a:tableStyleId>{5C22544A-7EE6-4342-B048-85BDC9FD1C3A}</a:tableStyleId>
              </a:tblPr>
              <a:tblGrid>
                <a:gridCol w="2694467">
                  <a:extLst>
                    <a:ext uri="{9D8B030D-6E8A-4147-A177-3AD203B41FA5}">
                      <a16:colId xmlns="" xmlns:a16="http://schemas.microsoft.com/office/drawing/2014/main" val="3813844802"/>
                    </a:ext>
                  </a:extLst>
                </a:gridCol>
              </a:tblGrid>
              <a:tr h="370840">
                <a:tc>
                  <a:txBody>
                    <a:bodyPr/>
                    <a:lstStyle/>
                    <a:p>
                      <a:r>
                        <a:rPr lang="ru-RU" sz="1800" dirty="0">
                          <a:solidFill>
                            <a:srgbClr val="002060"/>
                          </a:solidFill>
                        </a:rPr>
                        <a:t>Чем питаются растения?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29" name="Объект 8">
            <a:extLst>
              <a:ext uri="{FF2B5EF4-FFF2-40B4-BE49-F238E27FC236}">
                <a16:creationId xmlns="" xmlns:a16="http://schemas.microsoft.com/office/drawing/2014/main" id="{7CB33238-D68D-4022-A5D4-471BE8325E00}"/>
              </a:ext>
            </a:extLst>
          </p:cNvPr>
          <p:cNvGraphicFramePr>
            <a:graphicFrameLocks/>
          </p:cNvGraphicFramePr>
          <p:nvPr>
            <p:extLst>
              <p:ext uri="{D42A27DB-BD31-4B8C-83A1-F6EECF244321}">
                <p14:modId xmlns="" xmlns:p14="http://schemas.microsoft.com/office/powerpoint/2010/main" val="2380520547"/>
              </p:ext>
            </p:extLst>
          </p:nvPr>
        </p:nvGraphicFramePr>
        <p:xfrm>
          <a:off x="9957827" y="2200225"/>
          <a:ext cx="1436903" cy="411480"/>
        </p:xfrm>
        <a:graphic>
          <a:graphicData uri="http://schemas.openxmlformats.org/drawingml/2006/table">
            <a:tbl>
              <a:tblPr firstRow="1" bandRow="1">
                <a:tableStyleId>{5C22544A-7EE6-4342-B048-85BDC9FD1C3A}</a:tableStyleId>
              </a:tblPr>
              <a:tblGrid>
                <a:gridCol w="1436903">
                  <a:extLst>
                    <a:ext uri="{9D8B030D-6E8A-4147-A177-3AD203B41FA5}">
                      <a16:colId xmlns="" xmlns:a16="http://schemas.microsoft.com/office/drawing/2014/main" val="3813844802"/>
                    </a:ext>
                  </a:extLst>
                </a:gridCol>
              </a:tblGrid>
              <a:tr h="370840">
                <a:tc>
                  <a:txBody>
                    <a:bodyPr/>
                    <a:lstStyle/>
                    <a:p>
                      <a:r>
                        <a:rPr lang="ru-RU" dirty="0">
                          <a:solidFill>
                            <a:srgbClr val="002060"/>
                          </a:solidFill>
                        </a:rPr>
                        <a:t>Лыжи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16" name="Объект 8">
            <a:extLst>
              <a:ext uri="{FF2B5EF4-FFF2-40B4-BE49-F238E27FC236}">
                <a16:creationId xmlns="" xmlns:a16="http://schemas.microsoft.com/office/drawing/2014/main" id="{46D2FBC7-8CA9-49E1-A537-8B1ECA1EE6D1}"/>
              </a:ext>
            </a:extLst>
          </p:cNvPr>
          <p:cNvGraphicFramePr>
            <a:graphicFrameLocks/>
          </p:cNvGraphicFramePr>
          <p:nvPr>
            <p:extLst>
              <p:ext uri="{D42A27DB-BD31-4B8C-83A1-F6EECF244321}">
                <p14:modId xmlns="" xmlns:p14="http://schemas.microsoft.com/office/powerpoint/2010/main" val="1357526090"/>
              </p:ext>
            </p:extLst>
          </p:nvPr>
        </p:nvGraphicFramePr>
        <p:xfrm>
          <a:off x="434090" y="1457307"/>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5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17" name="Объект 8">
            <a:extLst>
              <a:ext uri="{FF2B5EF4-FFF2-40B4-BE49-F238E27FC236}">
                <a16:creationId xmlns="" xmlns:a16="http://schemas.microsoft.com/office/drawing/2014/main" id="{58FA3525-D3FF-4E5A-AAC5-A6C6D395A519}"/>
              </a:ext>
            </a:extLst>
          </p:cNvPr>
          <p:cNvGraphicFramePr>
            <a:graphicFrameLocks/>
          </p:cNvGraphicFramePr>
          <p:nvPr>
            <p:extLst>
              <p:ext uri="{D42A27DB-BD31-4B8C-83A1-F6EECF244321}">
                <p14:modId xmlns="" xmlns:p14="http://schemas.microsoft.com/office/powerpoint/2010/main" val="775383574"/>
              </p:ext>
            </p:extLst>
          </p:nvPr>
        </p:nvGraphicFramePr>
        <p:xfrm>
          <a:off x="8929016" y="1460996"/>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7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pic>
        <p:nvPicPr>
          <p:cNvPr id="3" name="Рисунок 2">
            <a:extLst>
              <a:ext uri="{FF2B5EF4-FFF2-40B4-BE49-F238E27FC236}">
                <a16:creationId xmlns="" xmlns:a16="http://schemas.microsoft.com/office/drawing/2014/main" id="{7E86C52F-A320-40B9-87BB-3E19F55746DF}"/>
              </a:ext>
            </a:extLst>
          </p:cNvPr>
          <p:cNvPicPr>
            <a:picLocks noChangeAspect="1"/>
          </p:cNvPicPr>
          <p:nvPr/>
        </p:nvPicPr>
        <p:blipFill>
          <a:blip r:embed="rId7" cstate="print"/>
          <a:stretch>
            <a:fillRect/>
          </a:stretch>
        </p:blipFill>
        <p:spPr>
          <a:xfrm>
            <a:off x="471073" y="4494492"/>
            <a:ext cx="2194310" cy="1047435"/>
          </a:xfrm>
          <a:prstGeom prst="rect">
            <a:avLst/>
          </a:prstGeom>
        </p:spPr>
      </p:pic>
      <p:pic>
        <p:nvPicPr>
          <p:cNvPr id="9" name="Рисунок 8">
            <a:extLst>
              <a:ext uri="{FF2B5EF4-FFF2-40B4-BE49-F238E27FC236}">
                <a16:creationId xmlns="" xmlns:a16="http://schemas.microsoft.com/office/drawing/2014/main" id="{F318396A-EEF7-4DD0-88D8-86A0541E1947}"/>
              </a:ext>
            </a:extLst>
          </p:cNvPr>
          <p:cNvPicPr>
            <a:picLocks noChangeAspect="1"/>
          </p:cNvPicPr>
          <p:nvPr/>
        </p:nvPicPr>
        <p:blipFill>
          <a:blip r:embed="rId8" cstate="print"/>
          <a:stretch>
            <a:fillRect/>
          </a:stretch>
        </p:blipFill>
        <p:spPr>
          <a:xfrm>
            <a:off x="9416726" y="2819081"/>
            <a:ext cx="2180993" cy="775207"/>
          </a:xfrm>
          <a:prstGeom prst="rect">
            <a:avLst/>
          </a:prstGeom>
        </p:spPr>
      </p:pic>
      <p:pic>
        <p:nvPicPr>
          <p:cNvPr id="10" name="Рисунок 9">
            <a:extLst>
              <a:ext uri="{FF2B5EF4-FFF2-40B4-BE49-F238E27FC236}">
                <a16:creationId xmlns="" xmlns:a16="http://schemas.microsoft.com/office/drawing/2014/main" id="{FB3F4255-E9B2-4A8A-8041-F18C7A451C76}"/>
              </a:ext>
            </a:extLst>
          </p:cNvPr>
          <p:cNvPicPr>
            <a:picLocks noChangeAspect="1"/>
          </p:cNvPicPr>
          <p:nvPr/>
        </p:nvPicPr>
        <p:blipFill rotWithShape="1">
          <a:blip r:embed="rId9" cstate="print"/>
          <a:srcRect l="34849" t="38575" r="10114" b="18296"/>
          <a:stretch/>
        </p:blipFill>
        <p:spPr>
          <a:xfrm>
            <a:off x="2872857" y="2432883"/>
            <a:ext cx="6135136" cy="2703000"/>
          </a:xfrm>
          <a:prstGeom prst="rect">
            <a:avLst/>
          </a:prstGeom>
        </p:spPr>
      </p:pic>
      <p:sp>
        <p:nvSpPr>
          <p:cNvPr id="18" name="Прямоугольник 17"/>
          <p:cNvSpPr/>
          <p:nvPr/>
        </p:nvSpPr>
        <p:spPr>
          <a:xfrm>
            <a:off x="3636169" y="1781994"/>
            <a:ext cx="4392488" cy="461665"/>
          </a:xfrm>
          <a:prstGeom prst="rect">
            <a:avLst/>
          </a:prstGeom>
        </p:spPr>
        <p:txBody>
          <a:bodyPr wrap="square">
            <a:spAutoFit/>
          </a:bodyPr>
          <a:lstStyle/>
          <a:p>
            <a:pPr algn="ctr"/>
            <a:r>
              <a:rPr lang="ru-RU" sz="2400" b="1" dirty="0" smtClean="0"/>
              <a:t>Исследование </a:t>
            </a:r>
            <a:r>
              <a:rPr lang="en-US" sz="2400" b="1" dirty="0" smtClean="0"/>
              <a:t>PISA</a:t>
            </a:r>
            <a:r>
              <a:rPr lang="ru-RU" sz="2400" b="1" dirty="0" smtClean="0"/>
              <a:t> </a:t>
            </a:r>
            <a:endParaRPr lang="ru-RU" b="1" dirty="0"/>
          </a:p>
        </p:txBody>
      </p:sp>
      <p:sp>
        <p:nvSpPr>
          <p:cNvPr id="19" name="Номер слайда 18"/>
          <p:cNvSpPr>
            <a:spLocks noGrp="1"/>
          </p:cNvSpPr>
          <p:nvPr>
            <p:ph type="sldNum" sz="quarter" idx="12"/>
          </p:nvPr>
        </p:nvSpPr>
        <p:spPr/>
        <p:txBody>
          <a:bodyPr/>
          <a:lstStyle/>
          <a:p>
            <a:fld id="{D2BAD091-9B88-4E15-8364-95918717355E}" type="slidenum">
              <a:rPr lang="ru-RU" smtClean="0"/>
              <a:pPr/>
              <a:t>20</a:t>
            </a:fld>
            <a:endParaRPr lang="ru-RU"/>
          </a:p>
        </p:txBody>
      </p:sp>
      <p:sp>
        <p:nvSpPr>
          <p:cNvPr id="20" name="Прямоугольник 19"/>
          <p:cNvSpPr/>
          <p:nvPr/>
        </p:nvSpPr>
        <p:spPr>
          <a:xfrm>
            <a:off x="4511665" y="5796772"/>
            <a:ext cx="335758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Учитель должен включать в урок</a:t>
            </a:r>
          </a:p>
          <a:p>
            <a:pPr algn="ctr"/>
            <a:r>
              <a:rPr lang="ru-RU" b="1" dirty="0" smtClean="0"/>
              <a:t>задания формата </a:t>
            </a:r>
            <a:r>
              <a:rPr lang="en-US" b="1" dirty="0" smtClean="0"/>
              <a:t>PISA</a:t>
            </a:r>
            <a:endParaRPr lang="ru-RU"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a:t>Финансовая </a:t>
            </a:r>
            <a:r>
              <a:rPr lang="ru-RU" dirty="0" smtClean="0"/>
              <a:t>грамотность</a:t>
            </a:r>
            <a:endParaRPr lang="ru-RU" dirty="0"/>
          </a:p>
        </p:txBody>
      </p:sp>
      <p:pic>
        <p:nvPicPr>
          <p:cNvPr id="15" name="Объект 14">
            <a:extLst>
              <a:ext uri="{FF2B5EF4-FFF2-40B4-BE49-F238E27FC236}">
                <a16:creationId xmlns="" xmlns:a16="http://schemas.microsoft.com/office/drawing/2014/main" id="{D3BA6F8B-5D67-41F8-9122-1B80A1A39DA9}"/>
              </a:ext>
            </a:extLst>
          </p:cNvPr>
          <p:cNvPicPr>
            <a:picLocks noGrp="1" noChangeAspect="1"/>
          </p:cNvPicPr>
          <p:nvPr>
            <p:ph idx="1"/>
          </p:nvPr>
        </p:nvPicPr>
        <p:blipFill rotWithShape="1">
          <a:blip r:embed="rId3" cstate="print"/>
          <a:srcRect l="14033" t="35347" r="53786" b="40800"/>
          <a:stretch/>
        </p:blipFill>
        <p:spPr>
          <a:xfrm>
            <a:off x="442241" y="4025932"/>
            <a:ext cx="2497841" cy="1040936"/>
          </a:xfrm>
          <a:prstGeom prst="rect">
            <a:avLst/>
          </a:prstGeom>
        </p:spPr>
      </p:pic>
      <p:pic>
        <p:nvPicPr>
          <p:cNvPr id="7" name="Picture 2">
            <a:extLst>
              <a:ext uri="{FF2B5EF4-FFF2-40B4-BE49-F238E27FC236}">
                <a16:creationId xmlns="" xmlns:a16="http://schemas.microsoft.com/office/drawing/2014/main" id="{54D8A0E3-F066-4631-8604-FD8AAED96690}"/>
              </a:ext>
            </a:extLst>
          </p:cNvPr>
          <p:cNvPicPr>
            <a:picLocks noChangeAspect="1" noChangeArrowheads="1"/>
          </p:cNvPicPr>
          <p:nvPr/>
        </p:nvPicPr>
        <p:blipFill>
          <a:blip r:embed="rId4" cstate="print"/>
          <a:srcRect/>
          <a:stretch>
            <a:fillRect/>
          </a:stretch>
        </p:blipFill>
        <p:spPr bwMode="auto">
          <a:xfrm>
            <a:off x="3060105" y="2286050"/>
            <a:ext cx="5499552" cy="3660863"/>
          </a:xfrm>
          <a:prstGeom prst="rect">
            <a:avLst/>
          </a:prstGeom>
          <a:noFill/>
          <a:ln w="9525">
            <a:noFill/>
            <a:miter lim="800000"/>
            <a:headEnd/>
            <a:tailEnd/>
          </a:ln>
        </p:spPr>
      </p:pic>
      <p:graphicFrame>
        <p:nvGraphicFramePr>
          <p:cNvPr id="9" name="Объект 8">
            <a:extLst>
              <a:ext uri="{FF2B5EF4-FFF2-40B4-BE49-F238E27FC236}">
                <a16:creationId xmlns="" xmlns:a16="http://schemas.microsoft.com/office/drawing/2014/main" id="{25E2D038-66C9-46F8-B567-12E3AF538725}"/>
              </a:ext>
            </a:extLst>
          </p:cNvPr>
          <p:cNvGraphicFramePr>
            <a:graphicFrameLocks/>
          </p:cNvGraphicFramePr>
          <p:nvPr>
            <p:extLst>
              <p:ext uri="{D42A27DB-BD31-4B8C-83A1-F6EECF244321}">
                <p14:modId xmlns="" xmlns:p14="http://schemas.microsoft.com/office/powerpoint/2010/main" val="3979772822"/>
              </p:ext>
            </p:extLst>
          </p:nvPr>
        </p:nvGraphicFramePr>
        <p:xfrm>
          <a:off x="442241" y="1770645"/>
          <a:ext cx="1421975" cy="411480"/>
        </p:xfrm>
        <a:graphic>
          <a:graphicData uri="http://schemas.openxmlformats.org/drawingml/2006/table">
            <a:tbl>
              <a:tblPr firstRow="1" bandRow="1">
                <a:tableStyleId>{5C22544A-7EE6-4342-B048-85BDC9FD1C3A}</a:tableStyleId>
              </a:tblPr>
              <a:tblGrid>
                <a:gridCol w="1421975">
                  <a:extLst>
                    <a:ext uri="{9D8B030D-6E8A-4147-A177-3AD203B41FA5}">
                      <a16:colId xmlns="" xmlns:a16="http://schemas.microsoft.com/office/drawing/2014/main" val="3813844802"/>
                    </a:ext>
                  </a:extLst>
                </a:gridCol>
              </a:tblGrid>
              <a:tr h="370840">
                <a:tc>
                  <a:txBody>
                    <a:bodyPr/>
                    <a:lstStyle/>
                    <a:p>
                      <a:r>
                        <a:rPr lang="ru-RU" dirty="0">
                          <a:solidFill>
                            <a:srgbClr val="002060"/>
                          </a:solidFill>
                        </a:rPr>
                        <a:t>Валюта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10" name="Объект 8">
            <a:extLst>
              <a:ext uri="{FF2B5EF4-FFF2-40B4-BE49-F238E27FC236}">
                <a16:creationId xmlns="" xmlns:a16="http://schemas.microsoft.com/office/drawing/2014/main" id="{D95543F5-30A3-4209-851C-1EB1196FAE99}"/>
              </a:ext>
            </a:extLst>
          </p:cNvPr>
          <p:cNvGraphicFramePr>
            <a:graphicFrameLocks/>
          </p:cNvGraphicFramePr>
          <p:nvPr>
            <p:extLst>
              <p:ext uri="{D42A27DB-BD31-4B8C-83A1-F6EECF244321}">
                <p14:modId xmlns="" xmlns:p14="http://schemas.microsoft.com/office/powerpoint/2010/main" val="111722274"/>
              </p:ext>
            </p:extLst>
          </p:nvPr>
        </p:nvGraphicFramePr>
        <p:xfrm>
          <a:off x="442241" y="3374882"/>
          <a:ext cx="1681760" cy="411480"/>
        </p:xfrm>
        <a:graphic>
          <a:graphicData uri="http://schemas.openxmlformats.org/drawingml/2006/table">
            <a:tbl>
              <a:tblPr firstRow="1" bandRow="1">
                <a:tableStyleId>{5C22544A-7EE6-4342-B048-85BDC9FD1C3A}</a:tableStyleId>
              </a:tblPr>
              <a:tblGrid>
                <a:gridCol w="1681760">
                  <a:extLst>
                    <a:ext uri="{9D8B030D-6E8A-4147-A177-3AD203B41FA5}">
                      <a16:colId xmlns="" xmlns:a16="http://schemas.microsoft.com/office/drawing/2014/main" val="3813844802"/>
                    </a:ext>
                  </a:extLst>
                </a:gridCol>
              </a:tblGrid>
              <a:tr h="370840">
                <a:tc>
                  <a:txBody>
                    <a:bodyPr/>
                    <a:lstStyle/>
                    <a:p>
                      <a:r>
                        <a:rPr lang="ru-RU" dirty="0">
                          <a:solidFill>
                            <a:srgbClr val="002060"/>
                          </a:solidFill>
                        </a:rPr>
                        <a:t>Траты Димы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11" name="Объект 8">
            <a:extLst>
              <a:ext uri="{FF2B5EF4-FFF2-40B4-BE49-F238E27FC236}">
                <a16:creationId xmlns="" xmlns:a16="http://schemas.microsoft.com/office/drawing/2014/main" id="{89EF3AE4-2E8A-4D09-8C89-16FBD2634F59}"/>
              </a:ext>
            </a:extLst>
          </p:cNvPr>
          <p:cNvGraphicFramePr>
            <a:graphicFrameLocks/>
          </p:cNvGraphicFramePr>
          <p:nvPr>
            <p:extLst>
              <p:ext uri="{D42A27DB-BD31-4B8C-83A1-F6EECF244321}">
                <p14:modId xmlns="" xmlns:p14="http://schemas.microsoft.com/office/powerpoint/2010/main" val="873710221"/>
              </p:ext>
            </p:extLst>
          </p:nvPr>
        </p:nvGraphicFramePr>
        <p:xfrm>
          <a:off x="442241" y="5296210"/>
          <a:ext cx="1681760" cy="411480"/>
        </p:xfrm>
        <a:graphic>
          <a:graphicData uri="http://schemas.openxmlformats.org/drawingml/2006/table">
            <a:tbl>
              <a:tblPr firstRow="1" bandRow="1">
                <a:tableStyleId>{5C22544A-7EE6-4342-B048-85BDC9FD1C3A}</a:tableStyleId>
              </a:tblPr>
              <a:tblGrid>
                <a:gridCol w="1681760">
                  <a:extLst>
                    <a:ext uri="{9D8B030D-6E8A-4147-A177-3AD203B41FA5}">
                      <a16:colId xmlns="" xmlns:a16="http://schemas.microsoft.com/office/drawing/2014/main" val="3813844802"/>
                    </a:ext>
                  </a:extLst>
                </a:gridCol>
              </a:tblGrid>
              <a:tr h="370840">
                <a:tc>
                  <a:txBody>
                    <a:bodyPr/>
                    <a:lstStyle/>
                    <a:p>
                      <a:r>
                        <a:rPr lang="ru-RU" dirty="0">
                          <a:solidFill>
                            <a:srgbClr val="002060"/>
                          </a:solidFill>
                        </a:rPr>
                        <a:t>Две семьи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12" name="Объект 8">
            <a:extLst>
              <a:ext uri="{FF2B5EF4-FFF2-40B4-BE49-F238E27FC236}">
                <a16:creationId xmlns="" xmlns:a16="http://schemas.microsoft.com/office/drawing/2014/main" id="{7568E808-B02A-43F8-93D4-3BFD0DE5E683}"/>
              </a:ext>
            </a:extLst>
          </p:cNvPr>
          <p:cNvGraphicFramePr>
            <a:graphicFrameLocks/>
          </p:cNvGraphicFramePr>
          <p:nvPr>
            <p:extLst>
              <p:ext uri="{D42A27DB-BD31-4B8C-83A1-F6EECF244321}">
                <p14:modId xmlns="" xmlns:p14="http://schemas.microsoft.com/office/powerpoint/2010/main" val="550152488"/>
              </p:ext>
            </p:extLst>
          </p:nvPr>
        </p:nvGraphicFramePr>
        <p:xfrm>
          <a:off x="8316595" y="5462560"/>
          <a:ext cx="3370070" cy="411480"/>
        </p:xfrm>
        <a:graphic>
          <a:graphicData uri="http://schemas.openxmlformats.org/drawingml/2006/table">
            <a:tbl>
              <a:tblPr firstRow="1" bandRow="1">
                <a:tableStyleId>{5C22544A-7EE6-4342-B048-85BDC9FD1C3A}</a:tableStyleId>
              </a:tblPr>
              <a:tblGrid>
                <a:gridCol w="3370070">
                  <a:extLst>
                    <a:ext uri="{9D8B030D-6E8A-4147-A177-3AD203B41FA5}">
                      <a16:colId xmlns="" xmlns:a16="http://schemas.microsoft.com/office/drawing/2014/main" val="3813844802"/>
                    </a:ext>
                  </a:extLst>
                </a:gridCol>
              </a:tblGrid>
              <a:tr h="370840">
                <a:tc>
                  <a:txBody>
                    <a:bodyPr/>
                    <a:lstStyle/>
                    <a:p>
                      <a:r>
                        <a:rPr lang="ru-RU" dirty="0">
                          <a:solidFill>
                            <a:srgbClr val="002060"/>
                          </a:solidFill>
                        </a:rPr>
                        <a:t>Рациональное поведение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13" name="Объект 8">
            <a:extLst>
              <a:ext uri="{FF2B5EF4-FFF2-40B4-BE49-F238E27FC236}">
                <a16:creationId xmlns="" xmlns:a16="http://schemas.microsoft.com/office/drawing/2014/main" id="{6140A6D7-EDEC-4AA0-81D9-E8D18710B862}"/>
              </a:ext>
            </a:extLst>
          </p:cNvPr>
          <p:cNvGraphicFramePr>
            <a:graphicFrameLocks/>
          </p:cNvGraphicFramePr>
          <p:nvPr>
            <p:extLst>
              <p:ext uri="{D42A27DB-BD31-4B8C-83A1-F6EECF244321}">
                <p14:modId xmlns="" xmlns:p14="http://schemas.microsoft.com/office/powerpoint/2010/main" val="3561490032"/>
              </p:ext>
            </p:extLst>
          </p:nvPr>
        </p:nvGraphicFramePr>
        <p:xfrm>
          <a:off x="9491749" y="3379923"/>
          <a:ext cx="2217849" cy="411480"/>
        </p:xfrm>
        <a:graphic>
          <a:graphicData uri="http://schemas.openxmlformats.org/drawingml/2006/table">
            <a:tbl>
              <a:tblPr firstRow="1" bandRow="1">
                <a:tableStyleId>{5C22544A-7EE6-4342-B048-85BDC9FD1C3A}</a:tableStyleId>
              </a:tblPr>
              <a:tblGrid>
                <a:gridCol w="2217849">
                  <a:extLst>
                    <a:ext uri="{9D8B030D-6E8A-4147-A177-3AD203B41FA5}">
                      <a16:colId xmlns="" xmlns:a16="http://schemas.microsoft.com/office/drawing/2014/main" val="3813844802"/>
                    </a:ext>
                  </a:extLst>
                </a:gridCol>
              </a:tblGrid>
              <a:tr h="0">
                <a:tc>
                  <a:txBody>
                    <a:bodyPr/>
                    <a:lstStyle/>
                    <a:p>
                      <a:r>
                        <a:rPr lang="ru-RU" dirty="0">
                          <a:solidFill>
                            <a:srgbClr val="002060"/>
                          </a:solidFill>
                        </a:rPr>
                        <a:t>Сашина копилка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14" name="Объект 8">
            <a:extLst>
              <a:ext uri="{FF2B5EF4-FFF2-40B4-BE49-F238E27FC236}">
                <a16:creationId xmlns="" xmlns:a16="http://schemas.microsoft.com/office/drawing/2014/main" id="{2C39403E-BE51-4CEA-8E74-D8E512007796}"/>
              </a:ext>
            </a:extLst>
          </p:cNvPr>
          <p:cNvGraphicFramePr>
            <a:graphicFrameLocks/>
          </p:cNvGraphicFramePr>
          <p:nvPr>
            <p:extLst>
              <p:ext uri="{D42A27DB-BD31-4B8C-83A1-F6EECF244321}">
                <p14:modId xmlns="" xmlns:p14="http://schemas.microsoft.com/office/powerpoint/2010/main" val="1432468167"/>
              </p:ext>
            </p:extLst>
          </p:nvPr>
        </p:nvGraphicFramePr>
        <p:xfrm>
          <a:off x="10449222" y="1868565"/>
          <a:ext cx="1237443" cy="411480"/>
        </p:xfrm>
        <a:graphic>
          <a:graphicData uri="http://schemas.openxmlformats.org/drawingml/2006/table">
            <a:tbl>
              <a:tblPr firstRow="1" bandRow="1">
                <a:tableStyleId>{5C22544A-7EE6-4342-B048-85BDC9FD1C3A}</a:tableStyleId>
              </a:tblPr>
              <a:tblGrid>
                <a:gridCol w="1237443">
                  <a:extLst>
                    <a:ext uri="{9D8B030D-6E8A-4147-A177-3AD203B41FA5}">
                      <a16:colId xmlns="" xmlns:a16="http://schemas.microsoft.com/office/drawing/2014/main" val="3813844802"/>
                    </a:ext>
                  </a:extLst>
                </a:gridCol>
              </a:tblGrid>
              <a:tr h="370840">
                <a:tc>
                  <a:txBody>
                    <a:bodyPr/>
                    <a:lstStyle/>
                    <a:p>
                      <a:r>
                        <a:rPr lang="ru-RU" dirty="0">
                          <a:solidFill>
                            <a:srgbClr val="002060"/>
                          </a:solidFill>
                        </a:rPr>
                        <a:t>Деньги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pic>
        <p:nvPicPr>
          <p:cNvPr id="3" name="Рисунок 2">
            <a:extLst>
              <a:ext uri="{FF2B5EF4-FFF2-40B4-BE49-F238E27FC236}">
                <a16:creationId xmlns="" xmlns:a16="http://schemas.microsoft.com/office/drawing/2014/main" id="{6A7CB7B0-16EC-45A2-9722-0FFBF336B31C}"/>
              </a:ext>
            </a:extLst>
          </p:cNvPr>
          <p:cNvPicPr>
            <a:picLocks noChangeAspect="1"/>
          </p:cNvPicPr>
          <p:nvPr/>
        </p:nvPicPr>
        <p:blipFill rotWithShape="1">
          <a:blip r:embed="rId5" cstate="print"/>
          <a:srcRect l="14241" t="31552" r="51818" b="47621"/>
          <a:stretch/>
        </p:blipFill>
        <p:spPr>
          <a:xfrm>
            <a:off x="442241" y="2347463"/>
            <a:ext cx="2586907" cy="892506"/>
          </a:xfrm>
          <a:prstGeom prst="rect">
            <a:avLst/>
          </a:prstGeom>
        </p:spPr>
      </p:pic>
      <p:pic>
        <p:nvPicPr>
          <p:cNvPr id="16" name="Рисунок 15">
            <a:extLst>
              <a:ext uri="{FF2B5EF4-FFF2-40B4-BE49-F238E27FC236}">
                <a16:creationId xmlns="" xmlns:a16="http://schemas.microsoft.com/office/drawing/2014/main" id="{5982D87B-54C2-498C-8963-3E573FD3C57E}"/>
              </a:ext>
            </a:extLst>
          </p:cNvPr>
          <p:cNvPicPr>
            <a:picLocks noChangeAspect="1"/>
          </p:cNvPicPr>
          <p:nvPr/>
        </p:nvPicPr>
        <p:blipFill rotWithShape="1">
          <a:blip r:embed="rId6" cstate="print"/>
          <a:srcRect l="14241" t="36451" r="53637" b="40183"/>
          <a:stretch/>
        </p:blipFill>
        <p:spPr>
          <a:xfrm>
            <a:off x="486773" y="5863745"/>
            <a:ext cx="2497841" cy="1021513"/>
          </a:xfrm>
          <a:prstGeom prst="rect">
            <a:avLst/>
          </a:prstGeom>
        </p:spPr>
      </p:pic>
      <p:pic>
        <p:nvPicPr>
          <p:cNvPr id="17" name="Рисунок 16">
            <a:extLst>
              <a:ext uri="{FF2B5EF4-FFF2-40B4-BE49-F238E27FC236}">
                <a16:creationId xmlns="" xmlns:a16="http://schemas.microsoft.com/office/drawing/2014/main" id="{C25501B3-F08C-4B8A-8355-2879E486849F}"/>
              </a:ext>
            </a:extLst>
          </p:cNvPr>
          <p:cNvPicPr>
            <a:picLocks noChangeAspect="1"/>
          </p:cNvPicPr>
          <p:nvPr/>
        </p:nvPicPr>
        <p:blipFill rotWithShape="1">
          <a:blip r:embed="rId7" cstate="print"/>
          <a:srcRect l="28787" t="35771" r="22120" b="47840"/>
          <a:stretch/>
        </p:blipFill>
        <p:spPr>
          <a:xfrm>
            <a:off x="8441915" y="2615575"/>
            <a:ext cx="3269831" cy="613723"/>
          </a:xfrm>
          <a:prstGeom prst="rect">
            <a:avLst/>
          </a:prstGeom>
        </p:spPr>
      </p:pic>
      <p:pic>
        <p:nvPicPr>
          <p:cNvPr id="18" name="Рисунок 17">
            <a:extLst>
              <a:ext uri="{FF2B5EF4-FFF2-40B4-BE49-F238E27FC236}">
                <a16:creationId xmlns="" xmlns:a16="http://schemas.microsoft.com/office/drawing/2014/main" id="{9501773B-4C1B-43A6-A0AE-8E5861FB0261}"/>
              </a:ext>
            </a:extLst>
          </p:cNvPr>
          <p:cNvPicPr>
            <a:picLocks noChangeAspect="1"/>
          </p:cNvPicPr>
          <p:nvPr/>
        </p:nvPicPr>
        <p:blipFill rotWithShape="1">
          <a:blip r:embed="rId8" cstate="print"/>
          <a:srcRect l="28787" t="40067" r="23938" b="43936"/>
          <a:stretch/>
        </p:blipFill>
        <p:spPr>
          <a:xfrm>
            <a:off x="8483638" y="4013258"/>
            <a:ext cx="3225960" cy="613723"/>
          </a:xfrm>
          <a:prstGeom prst="rect">
            <a:avLst/>
          </a:prstGeom>
        </p:spPr>
      </p:pic>
      <p:pic>
        <p:nvPicPr>
          <p:cNvPr id="19" name="Рисунок 18">
            <a:extLst>
              <a:ext uri="{FF2B5EF4-FFF2-40B4-BE49-F238E27FC236}">
                <a16:creationId xmlns="" xmlns:a16="http://schemas.microsoft.com/office/drawing/2014/main" id="{B7BB212D-E2E5-4C5C-990F-5845628B2BF2}"/>
              </a:ext>
            </a:extLst>
          </p:cNvPr>
          <p:cNvPicPr>
            <a:picLocks noChangeAspect="1"/>
          </p:cNvPicPr>
          <p:nvPr/>
        </p:nvPicPr>
        <p:blipFill rotWithShape="1">
          <a:blip r:embed="rId9" cstate="print"/>
          <a:srcRect l="41515" t="39602" r="10604" b="40321"/>
          <a:stretch/>
        </p:blipFill>
        <p:spPr>
          <a:xfrm>
            <a:off x="8483638" y="5994251"/>
            <a:ext cx="3225960" cy="760500"/>
          </a:xfrm>
          <a:prstGeom prst="rect">
            <a:avLst/>
          </a:prstGeom>
        </p:spPr>
      </p:pic>
      <p:graphicFrame>
        <p:nvGraphicFramePr>
          <p:cNvPr id="20" name="Объект 8">
            <a:extLst>
              <a:ext uri="{FF2B5EF4-FFF2-40B4-BE49-F238E27FC236}">
                <a16:creationId xmlns="" xmlns:a16="http://schemas.microsoft.com/office/drawing/2014/main" id="{399FBE83-E9AB-454D-961C-4498A2085AC5}"/>
              </a:ext>
            </a:extLst>
          </p:cNvPr>
          <p:cNvGraphicFramePr>
            <a:graphicFrameLocks/>
          </p:cNvGraphicFramePr>
          <p:nvPr>
            <p:extLst>
              <p:ext uri="{D42A27DB-BD31-4B8C-83A1-F6EECF244321}">
                <p14:modId xmlns="" xmlns:p14="http://schemas.microsoft.com/office/powerpoint/2010/main" val="3702064282"/>
              </p:ext>
            </p:extLst>
          </p:nvPr>
        </p:nvGraphicFramePr>
        <p:xfrm>
          <a:off x="411383" y="1021513"/>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5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21" name="Объект 8">
            <a:extLst>
              <a:ext uri="{FF2B5EF4-FFF2-40B4-BE49-F238E27FC236}">
                <a16:creationId xmlns="" xmlns:a16="http://schemas.microsoft.com/office/drawing/2014/main" id="{D8780BDE-EDEF-43A6-9C0F-D1E3F3711755}"/>
              </a:ext>
            </a:extLst>
          </p:cNvPr>
          <p:cNvGraphicFramePr>
            <a:graphicFrameLocks/>
          </p:cNvGraphicFramePr>
          <p:nvPr>
            <p:extLst>
              <p:ext uri="{D42A27DB-BD31-4B8C-83A1-F6EECF244321}">
                <p14:modId xmlns="" xmlns:p14="http://schemas.microsoft.com/office/powerpoint/2010/main" val="1172012317"/>
              </p:ext>
            </p:extLst>
          </p:nvPr>
        </p:nvGraphicFramePr>
        <p:xfrm>
          <a:off x="9148277" y="1039629"/>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7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sp>
        <p:nvSpPr>
          <p:cNvPr id="22" name="Прямоугольник 21"/>
          <p:cNvSpPr/>
          <p:nvPr/>
        </p:nvSpPr>
        <p:spPr>
          <a:xfrm>
            <a:off x="3636169" y="1781994"/>
            <a:ext cx="4392488" cy="461665"/>
          </a:xfrm>
          <a:prstGeom prst="rect">
            <a:avLst/>
          </a:prstGeom>
        </p:spPr>
        <p:txBody>
          <a:bodyPr wrap="square">
            <a:spAutoFit/>
          </a:bodyPr>
          <a:lstStyle/>
          <a:p>
            <a:pPr algn="ctr"/>
            <a:r>
              <a:rPr lang="ru-RU" sz="2400" b="1" dirty="0" smtClean="0"/>
              <a:t>Исследование </a:t>
            </a:r>
            <a:r>
              <a:rPr lang="en-US" sz="2400" b="1" dirty="0" smtClean="0"/>
              <a:t>PISA</a:t>
            </a:r>
            <a:r>
              <a:rPr lang="ru-RU" sz="2400" b="1" dirty="0" smtClean="0"/>
              <a:t> </a:t>
            </a:r>
            <a:endParaRPr lang="ru-RU" b="1" dirty="0"/>
          </a:p>
        </p:txBody>
      </p:sp>
      <p:sp>
        <p:nvSpPr>
          <p:cNvPr id="23" name="Номер слайда 22"/>
          <p:cNvSpPr>
            <a:spLocks noGrp="1"/>
          </p:cNvSpPr>
          <p:nvPr>
            <p:ph type="sldNum" sz="quarter" idx="12"/>
          </p:nvPr>
        </p:nvSpPr>
        <p:spPr/>
        <p:txBody>
          <a:bodyPr/>
          <a:lstStyle/>
          <a:p>
            <a:fld id="{D2BAD091-9B88-4E15-8364-95918717355E}" type="slidenum">
              <a:rPr lang="ru-RU" smtClean="0"/>
              <a:pPr/>
              <a:t>21</a:t>
            </a:fld>
            <a:endParaRPr lang="ru-RU"/>
          </a:p>
        </p:txBody>
      </p:sp>
      <p:sp>
        <p:nvSpPr>
          <p:cNvPr id="24" name="Прямоугольник 23"/>
          <p:cNvSpPr/>
          <p:nvPr/>
        </p:nvSpPr>
        <p:spPr>
          <a:xfrm>
            <a:off x="4511665" y="5796772"/>
            <a:ext cx="335758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Учитель должен включать в урок</a:t>
            </a:r>
          </a:p>
          <a:p>
            <a:pPr algn="ctr"/>
            <a:r>
              <a:rPr lang="ru-RU" b="1" dirty="0" smtClean="0"/>
              <a:t>задания формата </a:t>
            </a:r>
            <a:r>
              <a:rPr lang="en-US" b="1" dirty="0" smtClean="0"/>
              <a:t>PISA</a:t>
            </a:r>
            <a:endParaRPr lang="ru-RU"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86910"/>
            <a:ext cx="10692765" cy="775005"/>
          </a:xfrm>
        </p:spPr>
        <p:txBody>
          <a:bodyPr>
            <a:noAutofit/>
          </a:bodyPr>
          <a:lstStyle/>
          <a:p>
            <a:r>
              <a:rPr lang="ru-RU" dirty="0"/>
              <a:t>Глобальные </a:t>
            </a:r>
            <a:r>
              <a:rPr lang="ru-RU" dirty="0" smtClean="0"/>
              <a:t>компетенции</a:t>
            </a:r>
            <a:endParaRPr lang="ru-RU" dirty="0"/>
          </a:p>
        </p:txBody>
      </p:sp>
      <p:pic>
        <p:nvPicPr>
          <p:cNvPr id="15" name="Объект 14">
            <a:extLst>
              <a:ext uri="{FF2B5EF4-FFF2-40B4-BE49-F238E27FC236}">
                <a16:creationId xmlns="" xmlns:a16="http://schemas.microsoft.com/office/drawing/2014/main" id="{859A2483-0AE2-49C1-831D-44D1A01DE6FA}"/>
              </a:ext>
            </a:extLst>
          </p:cNvPr>
          <p:cNvPicPr>
            <a:picLocks noGrp="1" noChangeAspect="1"/>
          </p:cNvPicPr>
          <p:nvPr>
            <p:ph idx="1"/>
          </p:nvPr>
        </p:nvPicPr>
        <p:blipFill rotWithShape="1">
          <a:blip r:embed="rId3" cstate="print"/>
          <a:srcRect l="39724" t="33964" r="10061" b="36740"/>
          <a:stretch/>
        </p:blipFill>
        <p:spPr>
          <a:xfrm>
            <a:off x="341800" y="4309089"/>
            <a:ext cx="2608856" cy="855732"/>
          </a:xfrm>
          <a:prstGeom prst="rect">
            <a:avLst/>
          </a:prstGeom>
        </p:spPr>
      </p:pic>
      <p:pic>
        <p:nvPicPr>
          <p:cNvPr id="4" name="Рисунок 3">
            <a:extLst>
              <a:ext uri="{FF2B5EF4-FFF2-40B4-BE49-F238E27FC236}">
                <a16:creationId xmlns="" xmlns:a16="http://schemas.microsoft.com/office/drawing/2014/main" id="{3F9D0F2E-8A07-46C2-A2E5-2E6DCD1EABAA}"/>
              </a:ext>
            </a:extLst>
          </p:cNvPr>
          <p:cNvPicPr>
            <a:picLocks noChangeAspect="1"/>
          </p:cNvPicPr>
          <p:nvPr/>
        </p:nvPicPr>
        <p:blipFill rotWithShape="1">
          <a:blip r:embed="rId4" cstate="print"/>
          <a:srcRect l="26969" t="34908" r="25757" b="43532"/>
          <a:stretch/>
        </p:blipFill>
        <p:spPr>
          <a:xfrm>
            <a:off x="324584" y="2613211"/>
            <a:ext cx="2682262" cy="687759"/>
          </a:xfrm>
          <a:prstGeom prst="rect">
            <a:avLst/>
          </a:prstGeom>
        </p:spPr>
      </p:pic>
      <p:pic>
        <p:nvPicPr>
          <p:cNvPr id="6" name="Рисунок 5">
            <a:extLst>
              <a:ext uri="{FF2B5EF4-FFF2-40B4-BE49-F238E27FC236}">
                <a16:creationId xmlns="" xmlns:a16="http://schemas.microsoft.com/office/drawing/2014/main" id="{2ABBD80D-2E27-47EF-8B34-399782E25535}"/>
              </a:ext>
            </a:extLst>
          </p:cNvPr>
          <p:cNvPicPr>
            <a:picLocks noChangeAspect="1"/>
          </p:cNvPicPr>
          <p:nvPr/>
        </p:nvPicPr>
        <p:blipFill rotWithShape="1">
          <a:blip r:embed="rId5" cstate="print"/>
          <a:srcRect l="26969" t="35986" r="23938" b="42454"/>
          <a:stretch/>
        </p:blipFill>
        <p:spPr>
          <a:xfrm>
            <a:off x="9143461" y="2583239"/>
            <a:ext cx="2682264" cy="662287"/>
          </a:xfrm>
          <a:prstGeom prst="rect">
            <a:avLst/>
          </a:prstGeom>
        </p:spPr>
      </p:pic>
      <p:pic>
        <p:nvPicPr>
          <p:cNvPr id="7" name="Рисунок 6">
            <a:extLst>
              <a:ext uri="{FF2B5EF4-FFF2-40B4-BE49-F238E27FC236}">
                <a16:creationId xmlns="" xmlns:a16="http://schemas.microsoft.com/office/drawing/2014/main" id="{1266E7A8-FD62-477A-8EFF-3053C43F074C}"/>
              </a:ext>
            </a:extLst>
          </p:cNvPr>
          <p:cNvPicPr>
            <a:picLocks noChangeAspect="1"/>
          </p:cNvPicPr>
          <p:nvPr/>
        </p:nvPicPr>
        <p:blipFill rotWithShape="1">
          <a:blip r:embed="rId6" cstate="print"/>
          <a:srcRect l="26969" t="52088" r="24544" b="21398"/>
          <a:stretch/>
        </p:blipFill>
        <p:spPr>
          <a:xfrm>
            <a:off x="9225882" y="4325644"/>
            <a:ext cx="2599841" cy="799301"/>
          </a:xfrm>
          <a:prstGeom prst="rect">
            <a:avLst/>
          </a:prstGeom>
        </p:spPr>
      </p:pic>
      <p:pic>
        <p:nvPicPr>
          <p:cNvPr id="8" name="Рисунок 7">
            <a:extLst>
              <a:ext uri="{FF2B5EF4-FFF2-40B4-BE49-F238E27FC236}">
                <a16:creationId xmlns="" xmlns:a16="http://schemas.microsoft.com/office/drawing/2014/main" id="{BFFFEC60-C431-435F-A4AA-9B0397EEE3E3}"/>
              </a:ext>
            </a:extLst>
          </p:cNvPr>
          <p:cNvPicPr>
            <a:picLocks noChangeAspect="1"/>
          </p:cNvPicPr>
          <p:nvPr/>
        </p:nvPicPr>
        <p:blipFill rotWithShape="1">
          <a:blip r:embed="rId7" cstate="print"/>
          <a:srcRect l="36060" t="24129" r="9999" b="15503"/>
          <a:stretch/>
        </p:blipFill>
        <p:spPr>
          <a:xfrm>
            <a:off x="3091187" y="2142033"/>
            <a:ext cx="5897365" cy="3710701"/>
          </a:xfrm>
          <a:prstGeom prst="rect">
            <a:avLst/>
          </a:prstGeom>
        </p:spPr>
      </p:pic>
      <p:graphicFrame>
        <p:nvGraphicFramePr>
          <p:cNvPr id="9" name="Объект 8">
            <a:extLst>
              <a:ext uri="{FF2B5EF4-FFF2-40B4-BE49-F238E27FC236}">
                <a16:creationId xmlns="" xmlns:a16="http://schemas.microsoft.com/office/drawing/2014/main" id="{098840ED-D354-4746-89B8-72121CDEBF0D}"/>
              </a:ext>
            </a:extLst>
          </p:cNvPr>
          <p:cNvGraphicFramePr>
            <a:graphicFrameLocks/>
          </p:cNvGraphicFramePr>
          <p:nvPr>
            <p:extLst>
              <p:ext uri="{D42A27DB-BD31-4B8C-83A1-F6EECF244321}">
                <p14:modId xmlns="" xmlns:p14="http://schemas.microsoft.com/office/powerpoint/2010/main" val="3035606113"/>
              </p:ext>
            </p:extLst>
          </p:nvPr>
        </p:nvGraphicFramePr>
        <p:xfrm>
          <a:off x="324584" y="1715986"/>
          <a:ext cx="2682263" cy="481198"/>
        </p:xfrm>
        <a:graphic>
          <a:graphicData uri="http://schemas.openxmlformats.org/drawingml/2006/table">
            <a:tbl>
              <a:tblPr firstRow="1" bandRow="1">
                <a:tableStyleId>{5C22544A-7EE6-4342-B048-85BDC9FD1C3A}</a:tableStyleId>
              </a:tblPr>
              <a:tblGrid>
                <a:gridCol w="2682263">
                  <a:extLst>
                    <a:ext uri="{9D8B030D-6E8A-4147-A177-3AD203B41FA5}">
                      <a16:colId xmlns="" xmlns:a16="http://schemas.microsoft.com/office/drawing/2014/main" val="3813844802"/>
                    </a:ext>
                  </a:extLst>
                </a:gridCol>
              </a:tblGrid>
              <a:tr h="481198">
                <a:tc>
                  <a:txBody>
                    <a:bodyPr/>
                    <a:lstStyle/>
                    <a:p>
                      <a:r>
                        <a:rPr lang="ru-RU" dirty="0">
                          <a:solidFill>
                            <a:srgbClr val="002060"/>
                          </a:solidFill>
                        </a:rPr>
                        <a:t>Доступ к чистой воде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10" name="Объект 8">
            <a:extLst>
              <a:ext uri="{FF2B5EF4-FFF2-40B4-BE49-F238E27FC236}">
                <a16:creationId xmlns="" xmlns:a16="http://schemas.microsoft.com/office/drawing/2014/main" id="{70052871-0196-4654-A035-2C96832E34B1}"/>
              </a:ext>
            </a:extLst>
          </p:cNvPr>
          <p:cNvGraphicFramePr>
            <a:graphicFrameLocks/>
          </p:cNvGraphicFramePr>
          <p:nvPr>
            <p:extLst>
              <p:ext uri="{D42A27DB-BD31-4B8C-83A1-F6EECF244321}">
                <p14:modId xmlns="" xmlns:p14="http://schemas.microsoft.com/office/powerpoint/2010/main" val="890169744"/>
              </p:ext>
            </p:extLst>
          </p:nvPr>
        </p:nvGraphicFramePr>
        <p:xfrm>
          <a:off x="316349" y="3581945"/>
          <a:ext cx="2497311" cy="411480"/>
        </p:xfrm>
        <a:graphic>
          <a:graphicData uri="http://schemas.openxmlformats.org/drawingml/2006/table">
            <a:tbl>
              <a:tblPr firstRow="1" bandRow="1">
                <a:tableStyleId>{5C22544A-7EE6-4342-B048-85BDC9FD1C3A}</a:tableStyleId>
              </a:tblPr>
              <a:tblGrid>
                <a:gridCol w="2497311">
                  <a:extLst>
                    <a:ext uri="{9D8B030D-6E8A-4147-A177-3AD203B41FA5}">
                      <a16:colId xmlns="" xmlns:a16="http://schemas.microsoft.com/office/drawing/2014/main" val="3813844802"/>
                    </a:ext>
                  </a:extLst>
                </a:gridCol>
              </a:tblGrid>
              <a:tr h="381423">
                <a:tc>
                  <a:txBody>
                    <a:bodyPr/>
                    <a:lstStyle/>
                    <a:p>
                      <a:r>
                        <a:rPr lang="ru-RU" dirty="0">
                          <a:solidFill>
                            <a:srgbClr val="002060"/>
                          </a:solidFill>
                        </a:rPr>
                        <a:t>Забота о животных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11" name="Объект 8">
            <a:extLst>
              <a:ext uri="{FF2B5EF4-FFF2-40B4-BE49-F238E27FC236}">
                <a16:creationId xmlns="" xmlns:a16="http://schemas.microsoft.com/office/drawing/2014/main" id="{2FBCF820-87F1-4049-8375-0854BE8C5D88}"/>
              </a:ext>
            </a:extLst>
          </p:cNvPr>
          <p:cNvGraphicFramePr>
            <a:graphicFrameLocks/>
          </p:cNvGraphicFramePr>
          <p:nvPr>
            <p:extLst>
              <p:ext uri="{D42A27DB-BD31-4B8C-83A1-F6EECF244321}">
                <p14:modId xmlns="" xmlns:p14="http://schemas.microsoft.com/office/powerpoint/2010/main" val="167000723"/>
              </p:ext>
            </p:extLst>
          </p:nvPr>
        </p:nvGraphicFramePr>
        <p:xfrm>
          <a:off x="341800" y="5231633"/>
          <a:ext cx="1421975" cy="411480"/>
        </p:xfrm>
        <a:graphic>
          <a:graphicData uri="http://schemas.openxmlformats.org/drawingml/2006/table">
            <a:tbl>
              <a:tblPr firstRow="1" bandRow="1">
                <a:tableStyleId>{5C22544A-7EE6-4342-B048-85BDC9FD1C3A}</a:tableStyleId>
              </a:tblPr>
              <a:tblGrid>
                <a:gridCol w="1421975">
                  <a:extLst>
                    <a:ext uri="{9D8B030D-6E8A-4147-A177-3AD203B41FA5}">
                      <a16:colId xmlns="" xmlns:a16="http://schemas.microsoft.com/office/drawing/2014/main" val="3813844802"/>
                    </a:ext>
                  </a:extLst>
                </a:gridCol>
              </a:tblGrid>
              <a:tr h="370840">
                <a:tc>
                  <a:txBody>
                    <a:bodyPr/>
                    <a:lstStyle/>
                    <a:p>
                      <a:r>
                        <a:rPr lang="ru-RU" dirty="0">
                          <a:solidFill>
                            <a:srgbClr val="002060"/>
                          </a:solidFill>
                        </a:rPr>
                        <a:t>Здоровье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12" name="Объект 8">
            <a:extLst>
              <a:ext uri="{FF2B5EF4-FFF2-40B4-BE49-F238E27FC236}">
                <a16:creationId xmlns="" xmlns:a16="http://schemas.microsoft.com/office/drawing/2014/main" id="{E8AD8A4F-655A-4381-80F9-388380CB47CF}"/>
              </a:ext>
            </a:extLst>
          </p:cNvPr>
          <p:cNvGraphicFramePr>
            <a:graphicFrameLocks/>
          </p:cNvGraphicFramePr>
          <p:nvPr>
            <p:extLst>
              <p:ext uri="{D42A27DB-BD31-4B8C-83A1-F6EECF244321}">
                <p14:modId xmlns="" xmlns:p14="http://schemas.microsoft.com/office/powerpoint/2010/main" val="482926391"/>
              </p:ext>
            </p:extLst>
          </p:nvPr>
        </p:nvGraphicFramePr>
        <p:xfrm>
          <a:off x="9143460" y="1715986"/>
          <a:ext cx="2682263" cy="731520"/>
        </p:xfrm>
        <a:graphic>
          <a:graphicData uri="http://schemas.openxmlformats.org/drawingml/2006/table">
            <a:tbl>
              <a:tblPr firstRow="1" bandRow="1">
                <a:tableStyleId>{5C22544A-7EE6-4342-B048-85BDC9FD1C3A}</a:tableStyleId>
              </a:tblPr>
              <a:tblGrid>
                <a:gridCol w="2682263">
                  <a:extLst>
                    <a:ext uri="{9D8B030D-6E8A-4147-A177-3AD203B41FA5}">
                      <a16:colId xmlns="" xmlns:a16="http://schemas.microsoft.com/office/drawing/2014/main" val="3813844802"/>
                    </a:ext>
                  </a:extLst>
                </a:gridCol>
              </a:tblGrid>
              <a:tr h="370840">
                <a:tc>
                  <a:txBody>
                    <a:bodyPr/>
                    <a:lstStyle/>
                    <a:p>
                      <a:r>
                        <a:rPr lang="ru-RU" dirty="0">
                          <a:solidFill>
                            <a:srgbClr val="002060"/>
                          </a:solidFill>
                        </a:rPr>
                        <a:t>Между горами и морем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13" name="Объект 8">
            <a:extLst>
              <a:ext uri="{FF2B5EF4-FFF2-40B4-BE49-F238E27FC236}">
                <a16:creationId xmlns="" xmlns:a16="http://schemas.microsoft.com/office/drawing/2014/main" id="{60DF2EC8-9524-466B-BCC5-FEEE951CEAF7}"/>
              </a:ext>
            </a:extLst>
          </p:cNvPr>
          <p:cNvGraphicFramePr>
            <a:graphicFrameLocks/>
          </p:cNvGraphicFramePr>
          <p:nvPr>
            <p:extLst>
              <p:ext uri="{D42A27DB-BD31-4B8C-83A1-F6EECF244321}">
                <p14:modId xmlns="" xmlns:p14="http://schemas.microsoft.com/office/powerpoint/2010/main" val="2587406473"/>
              </p:ext>
            </p:extLst>
          </p:nvPr>
        </p:nvGraphicFramePr>
        <p:xfrm>
          <a:off x="9129084" y="3370378"/>
          <a:ext cx="2682263" cy="731520"/>
        </p:xfrm>
        <a:graphic>
          <a:graphicData uri="http://schemas.openxmlformats.org/drawingml/2006/table">
            <a:tbl>
              <a:tblPr firstRow="1" bandRow="1">
                <a:tableStyleId>{5C22544A-7EE6-4342-B048-85BDC9FD1C3A}</a:tableStyleId>
              </a:tblPr>
              <a:tblGrid>
                <a:gridCol w="2682263">
                  <a:extLst>
                    <a:ext uri="{9D8B030D-6E8A-4147-A177-3AD203B41FA5}">
                      <a16:colId xmlns="" xmlns:a16="http://schemas.microsoft.com/office/drawing/2014/main" val="3813844802"/>
                    </a:ext>
                  </a:extLst>
                </a:gridCol>
              </a:tblGrid>
              <a:tr h="370840">
                <a:tc>
                  <a:txBody>
                    <a:bodyPr/>
                    <a:lstStyle/>
                    <a:p>
                      <a:r>
                        <a:rPr lang="ru-RU" dirty="0">
                          <a:solidFill>
                            <a:srgbClr val="002060"/>
                          </a:solidFill>
                        </a:rPr>
                        <a:t>Государство «Мусорные острова»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14" name="Объект 8">
            <a:extLst>
              <a:ext uri="{FF2B5EF4-FFF2-40B4-BE49-F238E27FC236}">
                <a16:creationId xmlns="" xmlns:a16="http://schemas.microsoft.com/office/drawing/2014/main" id="{AFE1EB05-7D8E-47D0-BA98-473E212FC2F1}"/>
              </a:ext>
            </a:extLst>
          </p:cNvPr>
          <p:cNvGraphicFramePr>
            <a:graphicFrameLocks/>
          </p:cNvGraphicFramePr>
          <p:nvPr>
            <p:extLst>
              <p:ext uri="{D42A27DB-BD31-4B8C-83A1-F6EECF244321}">
                <p14:modId xmlns="" xmlns:p14="http://schemas.microsoft.com/office/powerpoint/2010/main" val="2499882010"/>
              </p:ext>
            </p:extLst>
          </p:nvPr>
        </p:nvGraphicFramePr>
        <p:xfrm>
          <a:off x="8960403" y="5227351"/>
          <a:ext cx="2802987" cy="731520"/>
        </p:xfrm>
        <a:graphic>
          <a:graphicData uri="http://schemas.openxmlformats.org/drawingml/2006/table">
            <a:tbl>
              <a:tblPr firstRow="1" bandRow="1">
                <a:tableStyleId>{5C22544A-7EE6-4342-B048-85BDC9FD1C3A}</a:tableStyleId>
              </a:tblPr>
              <a:tblGrid>
                <a:gridCol w="2802987">
                  <a:extLst>
                    <a:ext uri="{9D8B030D-6E8A-4147-A177-3AD203B41FA5}">
                      <a16:colId xmlns="" xmlns:a16="http://schemas.microsoft.com/office/drawing/2014/main" val="3813844802"/>
                    </a:ext>
                  </a:extLst>
                </a:gridCol>
              </a:tblGrid>
              <a:tr h="367481">
                <a:tc>
                  <a:txBody>
                    <a:bodyPr/>
                    <a:lstStyle/>
                    <a:p>
                      <a:r>
                        <a:rPr lang="ru-RU" sz="2100" b="1" kern="1200" dirty="0">
                          <a:solidFill>
                            <a:srgbClr val="002060"/>
                          </a:solidFill>
                          <a:effectLst/>
                          <a:latin typeface="+mn-lt"/>
                          <a:ea typeface="+mn-ea"/>
                          <a:cs typeface="+mn-cs"/>
                        </a:rPr>
                        <a:t>Образование в мире: право и бизнес</a:t>
                      </a: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pic>
        <p:nvPicPr>
          <p:cNvPr id="16" name="Рисунок 15">
            <a:extLst>
              <a:ext uri="{FF2B5EF4-FFF2-40B4-BE49-F238E27FC236}">
                <a16:creationId xmlns="" xmlns:a16="http://schemas.microsoft.com/office/drawing/2014/main" id="{337CF40B-559D-4758-AB2A-04A28B23A394}"/>
              </a:ext>
            </a:extLst>
          </p:cNvPr>
          <p:cNvPicPr>
            <a:picLocks noChangeAspect="1"/>
          </p:cNvPicPr>
          <p:nvPr/>
        </p:nvPicPr>
        <p:blipFill rotWithShape="1">
          <a:blip r:embed="rId8" cstate="print"/>
          <a:srcRect l="41515" t="50997" r="11210" b="31674"/>
          <a:stretch/>
        </p:blipFill>
        <p:spPr>
          <a:xfrm>
            <a:off x="324584" y="6205062"/>
            <a:ext cx="2519496" cy="519247"/>
          </a:xfrm>
          <a:prstGeom prst="rect">
            <a:avLst/>
          </a:prstGeom>
        </p:spPr>
      </p:pic>
      <p:pic>
        <p:nvPicPr>
          <p:cNvPr id="17" name="Рисунок 16">
            <a:extLst>
              <a:ext uri="{FF2B5EF4-FFF2-40B4-BE49-F238E27FC236}">
                <a16:creationId xmlns="" xmlns:a16="http://schemas.microsoft.com/office/drawing/2014/main" id="{935EC63A-86F8-42BD-94A0-C734F4FD168B}"/>
              </a:ext>
            </a:extLst>
          </p:cNvPr>
          <p:cNvPicPr>
            <a:picLocks noChangeAspect="1"/>
          </p:cNvPicPr>
          <p:nvPr/>
        </p:nvPicPr>
        <p:blipFill rotWithShape="1">
          <a:blip r:embed="rId9" cstate="print"/>
          <a:srcRect l="26206" t="47262" r="25054" b="38870"/>
          <a:stretch/>
        </p:blipFill>
        <p:spPr>
          <a:xfrm>
            <a:off x="8971661" y="6205062"/>
            <a:ext cx="2839686" cy="454251"/>
          </a:xfrm>
          <a:prstGeom prst="rect">
            <a:avLst/>
          </a:prstGeom>
        </p:spPr>
      </p:pic>
      <p:graphicFrame>
        <p:nvGraphicFramePr>
          <p:cNvPr id="18" name="Объект 8">
            <a:extLst>
              <a:ext uri="{FF2B5EF4-FFF2-40B4-BE49-F238E27FC236}">
                <a16:creationId xmlns="" xmlns:a16="http://schemas.microsoft.com/office/drawing/2014/main" id="{6C058115-EDD8-4C85-8CB5-7BF2E5D4DE7B}"/>
              </a:ext>
            </a:extLst>
          </p:cNvPr>
          <p:cNvGraphicFramePr>
            <a:graphicFrameLocks/>
          </p:cNvGraphicFramePr>
          <p:nvPr>
            <p:extLst>
              <p:ext uri="{D42A27DB-BD31-4B8C-83A1-F6EECF244321}">
                <p14:modId xmlns="" xmlns:p14="http://schemas.microsoft.com/office/powerpoint/2010/main" val="304413289"/>
              </p:ext>
            </p:extLst>
          </p:nvPr>
        </p:nvGraphicFramePr>
        <p:xfrm>
          <a:off x="341800" y="1043294"/>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5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graphicFrame>
        <p:nvGraphicFramePr>
          <p:cNvPr id="19" name="Объект 8">
            <a:extLst>
              <a:ext uri="{FF2B5EF4-FFF2-40B4-BE49-F238E27FC236}">
                <a16:creationId xmlns="" xmlns:a16="http://schemas.microsoft.com/office/drawing/2014/main" id="{625BDCE1-095E-45E0-AB77-0908A84CA080}"/>
              </a:ext>
            </a:extLst>
          </p:cNvPr>
          <p:cNvGraphicFramePr>
            <a:graphicFrameLocks/>
          </p:cNvGraphicFramePr>
          <p:nvPr>
            <p:extLst>
              <p:ext uri="{D42A27DB-BD31-4B8C-83A1-F6EECF244321}">
                <p14:modId xmlns="" xmlns:p14="http://schemas.microsoft.com/office/powerpoint/2010/main" val="1151151843"/>
              </p:ext>
            </p:extLst>
          </p:nvPr>
        </p:nvGraphicFramePr>
        <p:xfrm>
          <a:off x="9272959" y="1017528"/>
          <a:ext cx="2538388" cy="411480"/>
        </p:xfrm>
        <a:graphic>
          <a:graphicData uri="http://schemas.openxmlformats.org/drawingml/2006/table">
            <a:tbl>
              <a:tblPr firstRow="1" bandRow="1">
                <a:tableStyleId>{5C22544A-7EE6-4342-B048-85BDC9FD1C3A}</a:tableStyleId>
              </a:tblPr>
              <a:tblGrid>
                <a:gridCol w="2538388">
                  <a:extLst>
                    <a:ext uri="{9D8B030D-6E8A-4147-A177-3AD203B41FA5}">
                      <a16:colId xmlns="" xmlns:a16="http://schemas.microsoft.com/office/drawing/2014/main" val="3813844802"/>
                    </a:ext>
                  </a:extLst>
                </a:gridCol>
              </a:tblGrid>
              <a:tr h="370840">
                <a:tc>
                  <a:txBody>
                    <a:bodyPr/>
                    <a:lstStyle/>
                    <a:p>
                      <a:r>
                        <a:rPr lang="ru-RU" dirty="0">
                          <a:solidFill>
                            <a:schemeClr val="tx1">
                              <a:lumMod val="95000"/>
                              <a:lumOff val="5000"/>
                            </a:schemeClr>
                          </a:solidFill>
                        </a:rPr>
                        <a:t>Мониторинг 7 класс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22194634"/>
                  </a:ext>
                </a:extLst>
              </a:tr>
            </a:tbl>
          </a:graphicData>
        </a:graphic>
      </p:graphicFrame>
      <p:sp>
        <p:nvSpPr>
          <p:cNvPr id="20" name="Прямоугольник 19"/>
          <p:cNvSpPr/>
          <p:nvPr/>
        </p:nvSpPr>
        <p:spPr>
          <a:xfrm>
            <a:off x="3636169" y="1493962"/>
            <a:ext cx="4392488" cy="461665"/>
          </a:xfrm>
          <a:prstGeom prst="rect">
            <a:avLst/>
          </a:prstGeom>
        </p:spPr>
        <p:txBody>
          <a:bodyPr wrap="square">
            <a:spAutoFit/>
          </a:bodyPr>
          <a:lstStyle/>
          <a:p>
            <a:pPr algn="ctr"/>
            <a:r>
              <a:rPr lang="ru-RU" sz="2400" b="1" dirty="0" smtClean="0"/>
              <a:t>Исследование </a:t>
            </a:r>
            <a:r>
              <a:rPr lang="en-US" sz="2400" b="1" dirty="0" smtClean="0"/>
              <a:t>PISA</a:t>
            </a:r>
            <a:r>
              <a:rPr lang="ru-RU" sz="2400" b="1" dirty="0" smtClean="0"/>
              <a:t> </a:t>
            </a:r>
            <a:endParaRPr lang="ru-RU" b="1" dirty="0"/>
          </a:p>
        </p:txBody>
      </p:sp>
      <p:sp>
        <p:nvSpPr>
          <p:cNvPr id="21" name="Номер слайда 20"/>
          <p:cNvSpPr>
            <a:spLocks noGrp="1"/>
          </p:cNvSpPr>
          <p:nvPr>
            <p:ph type="sldNum" sz="quarter" idx="12"/>
          </p:nvPr>
        </p:nvSpPr>
        <p:spPr/>
        <p:txBody>
          <a:bodyPr/>
          <a:lstStyle/>
          <a:p>
            <a:fld id="{D2BAD091-9B88-4E15-8364-95918717355E}" type="slidenum">
              <a:rPr lang="ru-RU" smtClean="0"/>
              <a:pPr/>
              <a:t>22</a:t>
            </a:fld>
            <a:endParaRPr lang="ru-RU"/>
          </a:p>
        </p:txBody>
      </p:sp>
      <p:sp>
        <p:nvSpPr>
          <p:cNvPr id="22" name="Прямоугольник 21"/>
          <p:cNvSpPr/>
          <p:nvPr/>
        </p:nvSpPr>
        <p:spPr>
          <a:xfrm>
            <a:off x="4511665" y="5796772"/>
            <a:ext cx="335758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Учитель должен включать в урок</a:t>
            </a:r>
          </a:p>
          <a:p>
            <a:pPr algn="ctr"/>
            <a:r>
              <a:rPr lang="ru-RU" b="1" dirty="0" smtClean="0"/>
              <a:t>задания формата </a:t>
            </a:r>
            <a:r>
              <a:rPr lang="en-US" b="1" dirty="0" smtClean="0"/>
              <a:t>PISA</a:t>
            </a:r>
            <a:endParaRPr lang="ru-RU"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AutoShape 2" descr="Модель оценки креативного мышления в исследовании PISA : оцениваемые тематические обла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24" name="AutoShape 4" descr="Модель оценки креативного мышления в исследовании PISA : оцениваемые тематические обла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26" name="AutoShape 6" descr="Модель оценки креативного мышления в исследовании PISA : оцениваемые тематические обла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28" name="AutoShape 8" descr="Модель оценки креативного мышления в исследовании PISA : оцениваемые тематические обла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30" name="AutoShape 10" descr="file:///C:/Users/%D0%9B%D0%B0%D1%80%D0%B8%D1%81%D0%B0/Downloads/858f2f02-b67c-41a0-be78-f26151a3d7dc.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32" name="AutoShape 12" descr="C:\Users\%D0%9B%D0%B0%D1%80%D0%B8%D1%81%D0%B0\Downloads\858f2f02-b67c-41a0-be78-f26151a3d7dc.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34" name="AutoShape 14" descr="C:\Users\%D0%9B%D0%B0%D1%80%D0%B8%D1%81%D0%B0\Downloads\858f2f02-b67c-41a0-be78-f26151a3d7dc.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91536" name="Picture 16" descr="https://fs.znanio.ru/d5aff2/27/83/2a20eee85fe60bcf9e4bb3e8c6d21160ed.jpg"/>
          <p:cNvPicPr>
            <a:picLocks noChangeAspect="1" noChangeArrowheads="1"/>
          </p:cNvPicPr>
          <p:nvPr/>
        </p:nvPicPr>
        <p:blipFill>
          <a:blip r:embed="rId2" cstate="print"/>
          <a:srcRect/>
          <a:stretch>
            <a:fillRect/>
          </a:stretch>
        </p:blipFill>
        <p:spPr bwMode="auto">
          <a:xfrm>
            <a:off x="1043881" y="0"/>
            <a:ext cx="9536933" cy="7164388"/>
          </a:xfrm>
          <a:prstGeom prst="rect">
            <a:avLst/>
          </a:prstGeom>
          <a:noFill/>
        </p:spPr>
      </p:pic>
      <p:sp>
        <p:nvSpPr>
          <p:cNvPr id="10" name="Номер слайда 9"/>
          <p:cNvSpPr>
            <a:spLocks noGrp="1"/>
          </p:cNvSpPr>
          <p:nvPr>
            <p:ph type="sldNum" sz="quarter" idx="12"/>
          </p:nvPr>
        </p:nvSpPr>
        <p:spPr/>
        <p:txBody>
          <a:bodyPr/>
          <a:lstStyle/>
          <a:p>
            <a:fld id="{D2BAD091-9B88-4E15-8364-95918717355E}" type="slidenum">
              <a:rPr lang="ru-RU" smtClean="0"/>
              <a:pPr/>
              <a:t>23</a:t>
            </a:fld>
            <a:endParaRPr lang="ru-RU"/>
          </a:p>
        </p:txBody>
      </p:sp>
      <p:sp>
        <p:nvSpPr>
          <p:cNvPr id="11" name="Прямоугольник 10"/>
          <p:cNvSpPr/>
          <p:nvPr/>
        </p:nvSpPr>
        <p:spPr>
          <a:xfrm>
            <a:off x="153947" y="581798"/>
            <a:ext cx="335758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Учитель должен включать в урок</a:t>
            </a:r>
          </a:p>
          <a:p>
            <a:pPr algn="ctr"/>
            <a:r>
              <a:rPr lang="ru-RU" b="1" dirty="0" smtClean="0"/>
              <a:t>задания формата </a:t>
            </a:r>
            <a:r>
              <a:rPr lang="en-US" b="1" dirty="0" smtClean="0"/>
              <a:t>PISA</a:t>
            </a:r>
            <a:endParaRPr lang="ru-RU"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827857" y="917898"/>
            <a:ext cx="10693400" cy="4727575"/>
          </a:xfrm>
        </p:spPr>
        <p:txBody>
          <a:bodyPr>
            <a:normAutofit/>
          </a:bodyPr>
          <a:lstStyle/>
          <a:p>
            <a:pPr algn="ctr">
              <a:buNone/>
            </a:pPr>
            <a:endParaRPr lang="ru-RU" sz="4800" dirty="0" smtClean="0"/>
          </a:p>
          <a:p>
            <a:pPr algn="ctr">
              <a:buNone/>
            </a:pPr>
            <a:r>
              <a:rPr lang="ru-RU" sz="4800" dirty="0" smtClean="0"/>
              <a:t>Формирование </a:t>
            </a:r>
          </a:p>
          <a:p>
            <a:pPr algn="ctr">
              <a:buNone/>
            </a:pPr>
            <a:r>
              <a:rPr lang="ru-RU" sz="4800" dirty="0" smtClean="0"/>
              <a:t>естественнонаучной грамотности </a:t>
            </a:r>
          </a:p>
          <a:p>
            <a:pPr algn="ctr">
              <a:buNone/>
            </a:pPr>
            <a:r>
              <a:rPr lang="ru-RU" sz="4800" dirty="0" smtClean="0"/>
              <a:t>учащихся на уроках биологии</a:t>
            </a:r>
          </a:p>
          <a:p>
            <a:pPr algn="ctr">
              <a:buNone/>
            </a:pPr>
            <a:r>
              <a:rPr lang="ru-RU" i="1" dirty="0" smtClean="0">
                <a:solidFill>
                  <a:srgbClr val="C00000"/>
                </a:solidFill>
              </a:rPr>
              <a:t>(модель деятельности учителя-предметника)</a:t>
            </a:r>
            <a:endParaRPr lang="ru-RU" i="1" dirty="0">
              <a:solidFill>
                <a:srgbClr val="C00000"/>
              </a:solidFill>
            </a:endParaRPr>
          </a:p>
        </p:txBody>
      </p:sp>
      <p:pic>
        <p:nvPicPr>
          <p:cNvPr id="5" name="Рисунок 4" descr="PISA_WebBanner6-01.jpg"/>
          <p:cNvPicPr>
            <a:picLocks noChangeAspect="1"/>
          </p:cNvPicPr>
          <p:nvPr/>
        </p:nvPicPr>
        <p:blipFill>
          <a:blip r:embed="rId2" cstate="print"/>
          <a:srcRect/>
          <a:stretch>
            <a:fillRect/>
          </a:stretch>
        </p:blipFill>
        <p:spPr>
          <a:xfrm>
            <a:off x="9947467" y="161906"/>
            <a:ext cx="1753598" cy="540000"/>
          </a:xfrm>
          <a:prstGeom prst="rect">
            <a:avLst/>
          </a:prstGeom>
        </p:spPr>
      </p:pic>
      <p:sp>
        <p:nvSpPr>
          <p:cNvPr id="4" name="Номер слайда 3"/>
          <p:cNvSpPr>
            <a:spLocks noGrp="1"/>
          </p:cNvSpPr>
          <p:nvPr>
            <p:ph type="sldNum" sz="quarter" idx="12"/>
          </p:nvPr>
        </p:nvSpPr>
        <p:spPr/>
        <p:txBody>
          <a:bodyPr/>
          <a:lstStyle/>
          <a:p>
            <a:fld id="{D2BAD091-9B88-4E15-8364-95918717355E}" type="slidenum">
              <a:rPr lang="ru-RU" smtClean="0"/>
              <a:pPr/>
              <a:t>24</a:t>
            </a:fld>
            <a:endParaRPr lang="ru-RU"/>
          </a:p>
        </p:txBody>
      </p:sp>
      <p:sp>
        <p:nvSpPr>
          <p:cNvPr id="6" name="Прямоугольник 5"/>
          <p:cNvSpPr/>
          <p:nvPr/>
        </p:nvSpPr>
        <p:spPr>
          <a:xfrm>
            <a:off x="725451" y="367484"/>
            <a:ext cx="364333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Внимание -  опыт!</a:t>
            </a:r>
            <a:endParaRPr lang="ru-RU" b="1" dirty="0"/>
          </a:p>
        </p:txBody>
      </p:sp>
    </p:spTree>
    <p:extLst>
      <p:ext uri="{BB962C8B-B14F-4D97-AF65-F5344CB8AC3E}">
        <p14:creationId xmlns="" xmlns:p14="http://schemas.microsoft.com/office/powerpoint/2010/main" val="1662821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1793" y="1565970"/>
            <a:ext cx="8477331" cy="5125967"/>
            <a:chOff x="292100" y="1435074"/>
            <a:chExt cx="6426200" cy="4488180"/>
          </a:xfrm>
        </p:grpSpPr>
        <p:sp>
          <p:nvSpPr>
            <p:cNvPr id="3" name="object 3"/>
            <p:cNvSpPr/>
            <p:nvPr/>
          </p:nvSpPr>
          <p:spPr>
            <a:xfrm>
              <a:off x="304800" y="1447774"/>
              <a:ext cx="6400800" cy="4462780"/>
            </a:xfrm>
            <a:custGeom>
              <a:avLst/>
              <a:gdLst/>
              <a:ahLst/>
              <a:cxnLst/>
              <a:rect l="l" t="t" r="r" b="b"/>
              <a:pathLst>
                <a:path w="6400800" h="4462780">
                  <a:moveTo>
                    <a:pt x="6400800" y="0"/>
                  </a:moveTo>
                  <a:lnTo>
                    <a:pt x="0" y="0"/>
                  </a:lnTo>
                  <a:lnTo>
                    <a:pt x="0" y="4462780"/>
                  </a:lnTo>
                  <a:lnTo>
                    <a:pt x="6400800" y="4462780"/>
                  </a:lnTo>
                  <a:lnTo>
                    <a:pt x="6400800" y="0"/>
                  </a:lnTo>
                  <a:close/>
                </a:path>
              </a:pathLst>
            </a:custGeom>
            <a:solidFill>
              <a:srgbClr val="F1F1F1"/>
            </a:solidFill>
          </p:spPr>
          <p:txBody>
            <a:bodyPr wrap="square" lIns="0" tIns="0" rIns="0" bIns="0" rtlCol="0"/>
            <a:lstStyle/>
            <a:p>
              <a:endParaRPr/>
            </a:p>
          </p:txBody>
        </p:sp>
        <p:sp>
          <p:nvSpPr>
            <p:cNvPr id="4" name="object 4"/>
            <p:cNvSpPr/>
            <p:nvPr/>
          </p:nvSpPr>
          <p:spPr>
            <a:xfrm>
              <a:off x="304800" y="1447774"/>
              <a:ext cx="6400800" cy="4462780"/>
            </a:xfrm>
            <a:custGeom>
              <a:avLst/>
              <a:gdLst/>
              <a:ahLst/>
              <a:cxnLst/>
              <a:rect l="l" t="t" r="r" b="b"/>
              <a:pathLst>
                <a:path w="6400800" h="4462780">
                  <a:moveTo>
                    <a:pt x="0" y="4462780"/>
                  </a:moveTo>
                  <a:lnTo>
                    <a:pt x="6400800" y="4462780"/>
                  </a:lnTo>
                  <a:lnTo>
                    <a:pt x="6400800" y="0"/>
                  </a:lnTo>
                  <a:lnTo>
                    <a:pt x="0" y="0"/>
                  </a:lnTo>
                  <a:lnTo>
                    <a:pt x="0" y="4462780"/>
                  </a:lnTo>
                  <a:close/>
                </a:path>
              </a:pathLst>
            </a:custGeom>
            <a:ln w="25400">
              <a:solidFill>
                <a:srgbClr val="7E7E7E"/>
              </a:solidFill>
            </a:ln>
          </p:spPr>
          <p:txBody>
            <a:bodyPr wrap="square" lIns="0" tIns="0" rIns="0" bIns="0" rtlCol="0"/>
            <a:lstStyle/>
            <a:p>
              <a:endParaRPr/>
            </a:p>
          </p:txBody>
        </p:sp>
      </p:grpSp>
      <p:sp>
        <p:nvSpPr>
          <p:cNvPr id="5" name="object 5"/>
          <p:cNvSpPr txBox="1"/>
          <p:nvPr/>
        </p:nvSpPr>
        <p:spPr>
          <a:xfrm>
            <a:off x="539825" y="1526544"/>
            <a:ext cx="7978910" cy="4878131"/>
          </a:xfrm>
          <a:prstGeom prst="rect">
            <a:avLst/>
          </a:prstGeom>
        </p:spPr>
        <p:txBody>
          <a:bodyPr vert="horz" wrap="square" lIns="0" tIns="15114" rIns="0" bIns="0" rtlCol="0">
            <a:spAutoFit/>
          </a:bodyPr>
          <a:lstStyle/>
          <a:p>
            <a:pPr marL="15114">
              <a:spcBef>
                <a:spcPts val="119"/>
              </a:spcBef>
            </a:pPr>
            <a:r>
              <a:rPr sz="2900" b="1" spc="-6" dirty="0">
                <a:solidFill>
                  <a:srgbClr val="C00000"/>
                </a:solidFill>
                <a:latin typeface="Calibri"/>
                <a:cs typeface="Calibri"/>
              </a:rPr>
              <a:t>Естественнонаучная </a:t>
            </a:r>
            <a:r>
              <a:rPr sz="2900" b="1" dirty="0">
                <a:solidFill>
                  <a:srgbClr val="C00000"/>
                </a:solidFill>
                <a:latin typeface="Calibri"/>
                <a:cs typeface="Calibri"/>
              </a:rPr>
              <a:t>грамотность </a:t>
            </a:r>
            <a:r>
              <a:rPr sz="2400" dirty="0">
                <a:solidFill>
                  <a:srgbClr val="1E1C11"/>
                </a:solidFill>
                <a:latin typeface="Calibri"/>
                <a:cs typeface="Calibri"/>
              </a:rPr>
              <a:t>–</a:t>
            </a:r>
            <a:r>
              <a:rPr sz="2400" spc="-77" dirty="0">
                <a:solidFill>
                  <a:srgbClr val="1E1C11"/>
                </a:solidFill>
                <a:latin typeface="Calibri"/>
                <a:cs typeface="Calibri"/>
              </a:rPr>
              <a:t> </a:t>
            </a:r>
            <a:r>
              <a:rPr sz="2400" spc="-6" dirty="0">
                <a:solidFill>
                  <a:srgbClr val="1E1C11"/>
                </a:solidFill>
                <a:latin typeface="Calibri"/>
                <a:cs typeface="Calibri"/>
              </a:rPr>
              <a:t>способность</a:t>
            </a:r>
            <a:endParaRPr sz="2400" dirty="0">
              <a:latin typeface="Calibri"/>
              <a:cs typeface="Calibri"/>
            </a:endParaRPr>
          </a:p>
          <a:p>
            <a:pPr marL="665784" indent="-107311">
              <a:spcBef>
                <a:spcPts val="36"/>
              </a:spcBef>
              <a:buSzPct val="95000"/>
              <a:buFont typeface="Arial"/>
              <a:buChar char="•"/>
              <a:tabLst>
                <a:tab pos="666539" algn="l"/>
              </a:tabLst>
            </a:pPr>
            <a:r>
              <a:rPr sz="2400" spc="-6" dirty="0">
                <a:solidFill>
                  <a:srgbClr val="C00000"/>
                </a:solidFill>
                <a:latin typeface="Calibri"/>
                <a:cs typeface="Calibri"/>
              </a:rPr>
              <a:t>использовать </a:t>
            </a:r>
            <a:r>
              <a:rPr sz="2400" spc="-6" dirty="0">
                <a:solidFill>
                  <a:srgbClr val="1E1C11"/>
                </a:solidFill>
                <a:latin typeface="Calibri"/>
                <a:cs typeface="Calibri"/>
              </a:rPr>
              <a:t>естественнонаучные</a:t>
            </a:r>
            <a:r>
              <a:rPr sz="2400" spc="-30" dirty="0">
                <a:solidFill>
                  <a:srgbClr val="1E1C11"/>
                </a:solidFill>
                <a:latin typeface="Calibri"/>
                <a:cs typeface="Calibri"/>
              </a:rPr>
              <a:t> </a:t>
            </a:r>
            <a:r>
              <a:rPr sz="2400" spc="-6" dirty="0">
                <a:solidFill>
                  <a:srgbClr val="1E1C11"/>
                </a:solidFill>
                <a:latin typeface="Calibri"/>
                <a:cs typeface="Calibri"/>
              </a:rPr>
              <a:t>знания,</a:t>
            </a:r>
            <a:endParaRPr sz="2400" dirty="0">
              <a:latin typeface="Calibri"/>
              <a:cs typeface="Calibri"/>
            </a:endParaRPr>
          </a:p>
          <a:p>
            <a:pPr marL="665784" indent="-107311">
              <a:buSzPct val="95000"/>
              <a:buFont typeface="Arial"/>
              <a:buChar char="•"/>
              <a:tabLst>
                <a:tab pos="666539" algn="l"/>
              </a:tabLst>
            </a:pPr>
            <a:r>
              <a:rPr sz="2400" spc="-6" dirty="0">
                <a:solidFill>
                  <a:srgbClr val="C00000"/>
                </a:solidFill>
                <a:latin typeface="Calibri"/>
                <a:cs typeface="Calibri"/>
              </a:rPr>
              <a:t>выявлять</a:t>
            </a:r>
            <a:r>
              <a:rPr sz="2400" spc="-12" dirty="0">
                <a:solidFill>
                  <a:srgbClr val="C00000"/>
                </a:solidFill>
                <a:latin typeface="Calibri"/>
                <a:cs typeface="Calibri"/>
              </a:rPr>
              <a:t> проблемы</a:t>
            </a:r>
            <a:r>
              <a:rPr sz="2400" spc="-12" dirty="0">
                <a:latin typeface="Calibri"/>
                <a:cs typeface="Calibri"/>
              </a:rPr>
              <a:t>,</a:t>
            </a:r>
            <a:endParaRPr sz="2400" dirty="0">
              <a:latin typeface="Calibri"/>
              <a:cs typeface="Calibri"/>
            </a:endParaRPr>
          </a:p>
          <a:p>
            <a:pPr marL="559228" marR="283393">
              <a:buSzPct val="95000"/>
              <a:buFont typeface="Arial"/>
              <a:buChar char="•"/>
              <a:tabLst>
                <a:tab pos="666539" algn="l"/>
              </a:tabLst>
            </a:pPr>
            <a:r>
              <a:rPr sz="2400" spc="-18" dirty="0">
                <a:solidFill>
                  <a:srgbClr val="C00000"/>
                </a:solidFill>
                <a:latin typeface="Calibri"/>
                <a:cs typeface="Calibri"/>
              </a:rPr>
              <a:t>делать </a:t>
            </a:r>
            <a:r>
              <a:rPr sz="2400" spc="-6" dirty="0">
                <a:solidFill>
                  <a:srgbClr val="C00000"/>
                </a:solidFill>
                <a:latin typeface="Calibri"/>
                <a:cs typeface="Calibri"/>
              </a:rPr>
              <a:t>обоснованные </a:t>
            </a:r>
            <a:r>
              <a:rPr sz="2400" spc="-12" dirty="0">
                <a:solidFill>
                  <a:srgbClr val="C00000"/>
                </a:solidFill>
                <a:latin typeface="Calibri"/>
                <a:cs typeface="Calibri"/>
              </a:rPr>
              <a:t>выводы</a:t>
            </a:r>
            <a:r>
              <a:rPr sz="2400" spc="-12" dirty="0">
                <a:solidFill>
                  <a:srgbClr val="1E1C11"/>
                </a:solidFill>
                <a:latin typeface="Calibri"/>
                <a:cs typeface="Calibri"/>
              </a:rPr>
              <a:t>, </a:t>
            </a:r>
            <a:r>
              <a:rPr sz="2400" spc="-18" dirty="0">
                <a:solidFill>
                  <a:srgbClr val="1E1C11"/>
                </a:solidFill>
                <a:latin typeface="Calibri"/>
                <a:cs typeface="Calibri"/>
              </a:rPr>
              <a:t>необходимые </a:t>
            </a:r>
            <a:r>
              <a:rPr sz="2400" spc="-6" dirty="0">
                <a:solidFill>
                  <a:srgbClr val="1E1C11"/>
                </a:solidFill>
                <a:latin typeface="Calibri"/>
                <a:cs typeface="Calibri"/>
              </a:rPr>
              <a:t>для  понимания </a:t>
            </a:r>
            <a:r>
              <a:rPr sz="2400" spc="-12" dirty="0">
                <a:solidFill>
                  <a:srgbClr val="1E1C11"/>
                </a:solidFill>
                <a:latin typeface="Calibri"/>
                <a:cs typeface="Calibri"/>
              </a:rPr>
              <a:t>окружающего </a:t>
            </a:r>
            <a:r>
              <a:rPr sz="2400" spc="-6" dirty="0">
                <a:solidFill>
                  <a:srgbClr val="1E1C11"/>
                </a:solidFill>
                <a:latin typeface="Calibri"/>
                <a:cs typeface="Calibri"/>
              </a:rPr>
              <a:t>мира </a:t>
            </a:r>
            <a:r>
              <a:rPr sz="2400" dirty="0">
                <a:solidFill>
                  <a:srgbClr val="1E1C11"/>
                </a:solidFill>
                <a:latin typeface="Calibri"/>
                <a:cs typeface="Calibri"/>
              </a:rPr>
              <a:t>и </a:t>
            </a:r>
            <a:r>
              <a:rPr sz="2400" spc="-12" dirty="0">
                <a:solidFill>
                  <a:srgbClr val="1E1C11"/>
                </a:solidFill>
                <a:latin typeface="Calibri"/>
                <a:cs typeface="Calibri"/>
              </a:rPr>
              <a:t>тех</a:t>
            </a:r>
            <a:r>
              <a:rPr sz="2400" spc="-125" dirty="0">
                <a:solidFill>
                  <a:srgbClr val="1E1C11"/>
                </a:solidFill>
                <a:latin typeface="Calibri"/>
                <a:cs typeface="Calibri"/>
              </a:rPr>
              <a:t> </a:t>
            </a:r>
            <a:r>
              <a:rPr sz="2400" dirty="0">
                <a:solidFill>
                  <a:srgbClr val="1E1C11"/>
                </a:solidFill>
                <a:latin typeface="Calibri"/>
                <a:cs typeface="Calibri"/>
              </a:rPr>
              <a:t>изменений,</a:t>
            </a:r>
            <a:endParaRPr sz="2400" dirty="0">
              <a:latin typeface="Calibri"/>
              <a:cs typeface="Calibri"/>
            </a:endParaRPr>
          </a:p>
          <a:p>
            <a:pPr marL="559228" marR="21916"/>
            <a:r>
              <a:rPr sz="2400" spc="-18" dirty="0">
                <a:solidFill>
                  <a:srgbClr val="1E1C11"/>
                </a:solidFill>
                <a:latin typeface="Calibri"/>
                <a:cs typeface="Calibri"/>
              </a:rPr>
              <a:t>которые </a:t>
            </a:r>
            <a:r>
              <a:rPr sz="2400" dirty="0">
                <a:solidFill>
                  <a:srgbClr val="1E1C11"/>
                </a:solidFill>
                <a:latin typeface="Calibri"/>
                <a:cs typeface="Calibri"/>
              </a:rPr>
              <a:t>вносит в </a:t>
            </a:r>
            <a:r>
              <a:rPr sz="2400" spc="-6" dirty="0">
                <a:solidFill>
                  <a:srgbClr val="1E1C11"/>
                </a:solidFill>
                <a:latin typeface="Calibri"/>
                <a:cs typeface="Calibri"/>
              </a:rPr>
              <a:t>него </a:t>
            </a:r>
            <a:r>
              <a:rPr sz="2400" spc="-12" dirty="0">
                <a:solidFill>
                  <a:srgbClr val="1E1C11"/>
                </a:solidFill>
                <a:latin typeface="Calibri"/>
                <a:cs typeface="Calibri"/>
              </a:rPr>
              <a:t>деятельность человека, </a:t>
            </a:r>
            <a:r>
              <a:rPr sz="2400" dirty="0">
                <a:solidFill>
                  <a:srgbClr val="1E1C11"/>
                </a:solidFill>
                <a:latin typeface="Calibri"/>
                <a:cs typeface="Calibri"/>
              </a:rPr>
              <a:t>и </a:t>
            </a:r>
            <a:r>
              <a:rPr sz="2400" spc="-6" dirty="0">
                <a:solidFill>
                  <a:srgbClr val="1E1C11"/>
                </a:solidFill>
                <a:latin typeface="Calibri"/>
                <a:cs typeface="Calibri"/>
              </a:rPr>
              <a:t>для  </a:t>
            </a:r>
            <a:r>
              <a:rPr sz="2400" dirty="0">
                <a:solidFill>
                  <a:srgbClr val="1E1C11"/>
                </a:solidFill>
                <a:latin typeface="Calibri"/>
                <a:cs typeface="Calibri"/>
              </a:rPr>
              <a:t>принятия </a:t>
            </a:r>
            <a:r>
              <a:rPr sz="2400" spc="-6" dirty="0">
                <a:solidFill>
                  <a:srgbClr val="1E1C11"/>
                </a:solidFill>
                <a:latin typeface="Calibri"/>
                <a:cs typeface="Calibri"/>
              </a:rPr>
              <a:t>соответствующих</a:t>
            </a:r>
            <a:r>
              <a:rPr sz="2400" spc="-101" dirty="0">
                <a:solidFill>
                  <a:srgbClr val="1E1C11"/>
                </a:solidFill>
                <a:latin typeface="Calibri"/>
                <a:cs typeface="Calibri"/>
              </a:rPr>
              <a:t> </a:t>
            </a:r>
            <a:r>
              <a:rPr sz="2400" spc="-6" dirty="0">
                <a:solidFill>
                  <a:srgbClr val="1E1C11"/>
                </a:solidFill>
                <a:latin typeface="Calibri"/>
                <a:cs typeface="Calibri"/>
              </a:rPr>
              <a:t>решений.</a:t>
            </a:r>
            <a:endParaRPr sz="2400" dirty="0">
              <a:latin typeface="Calibri"/>
              <a:cs typeface="Calibri"/>
            </a:endParaRPr>
          </a:p>
          <a:p>
            <a:pPr>
              <a:spcBef>
                <a:spcPts val="24"/>
              </a:spcBef>
            </a:pPr>
            <a:endParaRPr sz="2300" dirty="0">
              <a:latin typeface="Calibri"/>
              <a:cs typeface="Calibri"/>
            </a:endParaRPr>
          </a:p>
          <a:p>
            <a:pPr marL="15114"/>
            <a:r>
              <a:rPr sz="2400" spc="-12" dirty="0">
                <a:solidFill>
                  <a:srgbClr val="1E1C11"/>
                </a:solidFill>
                <a:latin typeface="Calibri"/>
                <a:cs typeface="Calibri"/>
              </a:rPr>
              <a:t>Это требует от </a:t>
            </a:r>
            <a:r>
              <a:rPr sz="2400" spc="-6" dirty="0">
                <a:solidFill>
                  <a:srgbClr val="1E1C11"/>
                </a:solidFill>
                <a:latin typeface="Calibri"/>
                <a:cs typeface="Calibri"/>
              </a:rPr>
              <a:t>естественнонаучно-грамотного</a:t>
            </a:r>
            <a:r>
              <a:rPr sz="2400" spc="-12" dirty="0">
                <a:solidFill>
                  <a:srgbClr val="1E1C11"/>
                </a:solidFill>
                <a:latin typeface="Calibri"/>
                <a:cs typeface="Calibri"/>
              </a:rPr>
              <a:t> </a:t>
            </a:r>
            <a:r>
              <a:rPr sz="2400" spc="-18" dirty="0">
                <a:solidFill>
                  <a:srgbClr val="1E1C11"/>
                </a:solidFill>
                <a:latin typeface="Calibri"/>
                <a:cs typeface="Calibri"/>
              </a:rPr>
              <a:t>человека</a:t>
            </a:r>
            <a:endParaRPr sz="2400" dirty="0">
              <a:latin typeface="Calibri"/>
              <a:cs typeface="Calibri"/>
            </a:endParaRPr>
          </a:p>
          <a:p>
            <a:pPr marL="15114">
              <a:spcBef>
                <a:spcPts val="6"/>
              </a:spcBef>
            </a:pPr>
            <a:r>
              <a:rPr sz="2400" spc="-6" dirty="0">
                <a:latin typeface="Calibri"/>
                <a:cs typeface="Calibri"/>
              </a:rPr>
              <a:t>следующих</a:t>
            </a:r>
            <a:r>
              <a:rPr sz="2400" spc="-60" dirty="0">
                <a:latin typeface="Calibri"/>
                <a:cs typeface="Calibri"/>
              </a:rPr>
              <a:t> </a:t>
            </a:r>
            <a:r>
              <a:rPr sz="2400" b="1" spc="-6" dirty="0">
                <a:solidFill>
                  <a:srgbClr val="C00000"/>
                </a:solidFill>
                <a:latin typeface="Calibri"/>
                <a:cs typeface="Calibri"/>
              </a:rPr>
              <a:t>компетентностей</a:t>
            </a:r>
            <a:r>
              <a:rPr sz="2400" spc="-6" dirty="0">
                <a:latin typeface="Calibri"/>
                <a:cs typeface="Calibri"/>
              </a:rPr>
              <a:t>:</a:t>
            </a:r>
            <a:endParaRPr sz="2400" dirty="0">
              <a:latin typeface="Calibri"/>
              <a:cs typeface="Calibri"/>
            </a:endParaRPr>
          </a:p>
          <a:p>
            <a:pPr marL="665784" indent="-107311">
              <a:buSzPct val="95000"/>
              <a:buFont typeface="Arial"/>
              <a:buChar char="•"/>
              <a:tabLst>
                <a:tab pos="666539" algn="l"/>
              </a:tabLst>
            </a:pPr>
            <a:r>
              <a:rPr sz="2400" spc="-6" dirty="0">
                <a:latin typeface="Calibri"/>
                <a:cs typeface="Calibri"/>
              </a:rPr>
              <a:t>научно объяснять</a:t>
            </a:r>
            <a:r>
              <a:rPr sz="2400" spc="-30" dirty="0">
                <a:latin typeface="Calibri"/>
                <a:cs typeface="Calibri"/>
              </a:rPr>
              <a:t> </a:t>
            </a:r>
            <a:r>
              <a:rPr sz="2400" spc="-6" dirty="0">
                <a:latin typeface="Calibri"/>
                <a:cs typeface="Calibri"/>
              </a:rPr>
              <a:t>явления,</a:t>
            </a:r>
            <a:endParaRPr sz="2400" dirty="0">
              <a:latin typeface="Calibri"/>
              <a:cs typeface="Calibri"/>
            </a:endParaRPr>
          </a:p>
          <a:p>
            <a:pPr marL="665784" indent="-107311">
              <a:buSzPct val="95000"/>
              <a:buFont typeface="Arial"/>
              <a:buChar char="•"/>
              <a:tabLst>
                <a:tab pos="666539" algn="l"/>
              </a:tabLst>
            </a:pPr>
            <a:r>
              <a:rPr sz="2400" spc="-6" dirty="0">
                <a:latin typeface="Calibri"/>
                <a:cs typeface="Calibri"/>
              </a:rPr>
              <a:t>оценивать </a:t>
            </a:r>
            <a:r>
              <a:rPr sz="2400" dirty="0">
                <a:latin typeface="Calibri"/>
                <a:cs typeface="Calibri"/>
              </a:rPr>
              <a:t>и планировать </a:t>
            </a:r>
            <a:r>
              <a:rPr sz="2400" spc="-6" dirty="0">
                <a:latin typeface="Calibri"/>
                <a:cs typeface="Calibri"/>
              </a:rPr>
              <a:t>научные</a:t>
            </a:r>
            <a:r>
              <a:rPr sz="2400" spc="-18" dirty="0">
                <a:latin typeface="Calibri"/>
                <a:cs typeface="Calibri"/>
              </a:rPr>
              <a:t> </a:t>
            </a:r>
            <a:r>
              <a:rPr sz="2400" spc="-12" dirty="0">
                <a:latin typeface="Calibri"/>
                <a:cs typeface="Calibri"/>
              </a:rPr>
              <a:t>исследования,</a:t>
            </a:r>
            <a:endParaRPr sz="2400" dirty="0">
              <a:latin typeface="Calibri"/>
              <a:cs typeface="Calibri"/>
            </a:endParaRPr>
          </a:p>
          <a:p>
            <a:pPr marL="665784" indent="-107311">
              <a:buSzPct val="95000"/>
              <a:buFont typeface="Arial"/>
              <a:buChar char="•"/>
              <a:tabLst>
                <a:tab pos="666539" algn="l"/>
              </a:tabLst>
            </a:pPr>
            <a:r>
              <a:rPr sz="2400" spc="-6" dirty="0">
                <a:latin typeface="Calibri"/>
                <a:cs typeface="Calibri"/>
              </a:rPr>
              <a:t>научно интерпретировать данные </a:t>
            </a:r>
            <a:r>
              <a:rPr sz="2400" dirty="0">
                <a:latin typeface="Calibri"/>
                <a:cs typeface="Calibri"/>
              </a:rPr>
              <a:t>и</a:t>
            </a:r>
            <a:r>
              <a:rPr sz="2400" spc="6" dirty="0">
                <a:latin typeface="Calibri"/>
                <a:cs typeface="Calibri"/>
              </a:rPr>
              <a:t> </a:t>
            </a:r>
            <a:r>
              <a:rPr sz="2400" spc="-12" dirty="0">
                <a:latin typeface="Calibri"/>
                <a:cs typeface="Calibri"/>
              </a:rPr>
              <a:t>доказательства</a:t>
            </a:r>
            <a:endParaRPr sz="2400" dirty="0">
              <a:latin typeface="Calibri"/>
              <a:cs typeface="Calibri"/>
            </a:endParaRPr>
          </a:p>
        </p:txBody>
      </p:sp>
      <p:sp>
        <p:nvSpPr>
          <p:cNvPr id="6" name="object 6"/>
          <p:cNvSpPr txBox="1">
            <a:spLocks noGrp="1"/>
          </p:cNvSpPr>
          <p:nvPr>
            <p:ph type="title"/>
          </p:nvPr>
        </p:nvSpPr>
        <p:spPr>
          <a:xfrm>
            <a:off x="851989" y="427582"/>
            <a:ext cx="10177103" cy="676981"/>
          </a:xfrm>
          <a:prstGeom prst="rect">
            <a:avLst/>
          </a:prstGeom>
        </p:spPr>
        <p:txBody>
          <a:bodyPr vert="horz" wrap="square" lIns="0" tIns="15114" rIns="0" bIns="0" rtlCol="0">
            <a:spAutoFit/>
          </a:bodyPr>
          <a:lstStyle/>
          <a:p>
            <a:pPr marL="15114">
              <a:spcBef>
                <a:spcPts val="119"/>
              </a:spcBef>
            </a:pPr>
            <a:r>
              <a:rPr sz="4300" spc="-12" dirty="0"/>
              <a:t>Естественнонаучная </a:t>
            </a:r>
            <a:r>
              <a:rPr sz="4300" spc="-6" dirty="0"/>
              <a:t>грамотность</a:t>
            </a:r>
            <a:r>
              <a:rPr sz="4300" spc="-83" dirty="0"/>
              <a:t> </a:t>
            </a:r>
            <a:r>
              <a:rPr sz="4300" spc="-18" dirty="0"/>
              <a:t>(PISA)</a:t>
            </a:r>
            <a:endParaRPr sz="4300" dirty="0"/>
          </a:p>
        </p:txBody>
      </p:sp>
      <p:grpSp>
        <p:nvGrpSpPr>
          <p:cNvPr id="7" name="object 7"/>
          <p:cNvGrpSpPr/>
          <p:nvPr/>
        </p:nvGrpSpPr>
        <p:grpSpPr>
          <a:xfrm>
            <a:off x="8028656" y="2862114"/>
            <a:ext cx="3852193" cy="2880320"/>
            <a:chOff x="6434328" y="1633727"/>
            <a:chExt cx="2710180" cy="2493645"/>
          </a:xfrm>
        </p:grpSpPr>
        <p:pic>
          <p:nvPicPr>
            <p:cNvPr id="8" name="object 8"/>
            <p:cNvPicPr/>
            <p:nvPr/>
          </p:nvPicPr>
          <p:blipFill>
            <a:blip r:embed="rId2" cstate="print"/>
            <a:stretch>
              <a:fillRect/>
            </a:stretch>
          </p:blipFill>
          <p:spPr>
            <a:xfrm>
              <a:off x="6434328" y="1633727"/>
              <a:ext cx="2709672" cy="2493264"/>
            </a:xfrm>
            <a:prstGeom prst="rect">
              <a:avLst/>
            </a:prstGeom>
          </p:spPr>
        </p:pic>
        <p:pic>
          <p:nvPicPr>
            <p:cNvPr id="9" name="object 9"/>
            <p:cNvPicPr/>
            <p:nvPr/>
          </p:nvPicPr>
          <p:blipFill>
            <a:blip r:embed="rId3" cstate="print"/>
            <a:stretch>
              <a:fillRect/>
            </a:stretch>
          </p:blipFill>
          <p:spPr>
            <a:xfrm>
              <a:off x="6629400" y="1828799"/>
              <a:ext cx="2209800" cy="1905000"/>
            </a:xfrm>
            <a:prstGeom prst="rect">
              <a:avLst/>
            </a:prstGeom>
          </p:spPr>
        </p:pic>
      </p:grpSp>
      <p:sp>
        <p:nvSpPr>
          <p:cNvPr id="10" name="object 10"/>
          <p:cNvSpPr txBox="1"/>
          <p:nvPr/>
        </p:nvSpPr>
        <p:spPr>
          <a:xfrm>
            <a:off x="11017507" y="6754054"/>
            <a:ext cx="199664" cy="384721"/>
          </a:xfrm>
          <a:prstGeom prst="rect">
            <a:avLst/>
          </a:prstGeom>
        </p:spPr>
        <p:txBody>
          <a:bodyPr vert="horz" wrap="square" lIns="0" tIns="0" rIns="0" bIns="0" rtlCol="0">
            <a:spAutoFit/>
          </a:bodyPr>
          <a:lstStyle/>
          <a:p>
            <a:pPr marL="45343">
              <a:lnSpc>
                <a:spcPts val="1476"/>
              </a:lnSpc>
            </a:pPr>
            <a:fld id="{81D60167-4931-47E6-BA6A-407CBD079E47}" type="slidenum">
              <a:rPr sz="1400" dirty="0">
                <a:solidFill>
                  <a:srgbClr val="888888"/>
                </a:solidFill>
                <a:latin typeface="Calibri"/>
                <a:cs typeface="Calibri"/>
              </a:rPr>
              <a:pPr marL="45343">
                <a:lnSpc>
                  <a:spcPts val="1476"/>
                </a:lnSpc>
              </a:pPr>
              <a:t>25</a:t>
            </a:fld>
            <a:endParaRPr sz="1400" dirty="0">
              <a:latin typeface="Calibri"/>
              <a:cs typeface="Calibri"/>
            </a:endParaRPr>
          </a:p>
        </p:txBody>
      </p:sp>
      <p:sp>
        <p:nvSpPr>
          <p:cNvPr id="11" name="Номер слайда 10"/>
          <p:cNvSpPr>
            <a:spLocks noGrp="1"/>
          </p:cNvSpPr>
          <p:nvPr>
            <p:ph type="sldNum" sz="quarter" idx="12"/>
          </p:nvPr>
        </p:nvSpPr>
        <p:spPr/>
        <p:txBody>
          <a:bodyPr/>
          <a:lstStyle/>
          <a:p>
            <a:fld id="{D2BAD091-9B88-4E15-8364-95918717355E}" type="slidenum">
              <a:rPr lang="ru-RU" smtClean="0"/>
              <a:pPr/>
              <a:t>25</a:t>
            </a:fld>
            <a:endParaRPr lang="ru-RU"/>
          </a:p>
        </p:txBody>
      </p:sp>
      <p:sp>
        <p:nvSpPr>
          <p:cNvPr id="12" name="Прямоугольник 11"/>
          <p:cNvSpPr/>
          <p:nvPr/>
        </p:nvSpPr>
        <p:spPr>
          <a:xfrm>
            <a:off x="8583631" y="1296178"/>
            <a:ext cx="3000396"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Понимание сущности компонента ФГ</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1137" y="581798"/>
            <a:ext cx="8978253" cy="775005"/>
          </a:xfrm>
        </p:spPr>
        <p:txBody>
          <a:bodyPr>
            <a:noAutofit/>
          </a:bodyPr>
          <a:lstStyle/>
          <a:p>
            <a:r>
              <a:rPr lang="ru-RU" sz="3600" dirty="0" smtClean="0"/>
              <a:t>Модель </a:t>
            </a:r>
            <a:r>
              <a:rPr lang="en-US" sz="3600" dirty="0" smtClean="0"/>
              <a:t/>
            </a:r>
            <a:br>
              <a:rPr lang="en-US" sz="3600" dirty="0" smtClean="0"/>
            </a:br>
            <a:r>
              <a:rPr lang="ru-RU" sz="3600" dirty="0" smtClean="0"/>
              <a:t>естественнонаучной грамотности  </a:t>
            </a:r>
            <a:endParaRPr lang="ru-RU" sz="3600" dirty="0"/>
          </a:p>
        </p:txBody>
      </p:sp>
      <p:pic>
        <p:nvPicPr>
          <p:cNvPr id="5" name="Рисунок 4" descr="PISA_WebBanner6-01.jpg"/>
          <p:cNvPicPr>
            <a:picLocks noChangeAspect="1"/>
          </p:cNvPicPr>
          <p:nvPr/>
        </p:nvPicPr>
        <p:blipFill>
          <a:blip r:embed="rId2" cstate="print"/>
          <a:srcRect/>
          <a:stretch>
            <a:fillRect/>
          </a:stretch>
        </p:blipFill>
        <p:spPr>
          <a:xfrm>
            <a:off x="9947467" y="161906"/>
            <a:ext cx="1753598" cy="540000"/>
          </a:xfrm>
          <a:prstGeom prst="rect">
            <a:avLst/>
          </a:prstGeom>
        </p:spPr>
      </p:pic>
      <p:grpSp>
        <p:nvGrpSpPr>
          <p:cNvPr id="3" name="Группа 18"/>
          <p:cNvGrpSpPr/>
          <p:nvPr/>
        </p:nvGrpSpPr>
        <p:grpSpPr>
          <a:xfrm>
            <a:off x="2556049" y="2934122"/>
            <a:ext cx="1328208" cy="515939"/>
            <a:chOff x="0" y="0"/>
            <a:chExt cx="1328208" cy="515939"/>
          </a:xfrm>
        </p:grpSpPr>
        <p:sp>
          <p:nvSpPr>
            <p:cNvPr id="23" name="Bent Arrow 6"/>
            <p:cNvSpPr/>
            <p:nvPr/>
          </p:nvSpPr>
          <p:spPr>
            <a:xfrm rot="5400000">
              <a:off x="406134" y="-406134"/>
              <a:ext cx="515939" cy="1328208"/>
            </a:xfrm>
            <a:custGeom>
              <a:avLst/>
              <a:gdLst>
                <a:gd name="connsiteX0" fmla="*/ 0 w 721782"/>
                <a:gd name="connsiteY0" fmla="*/ 1299634 h 1299634"/>
                <a:gd name="connsiteX1" fmla="*/ 0 w 721782"/>
                <a:gd name="connsiteY1" fmla="*/ 705621 h 1299634"/>
                <a:gd name="connsiteX2" fmla="*/ 605972 w 721782"/>
                <a:gd name="connsiteY2" fmla="*/ 99649 h 1299634"/>
                <a:gd name="connsiteX3" fmla="*/ 605972 w 721782"/>
                <a:gd name="connsiteY3" fmla="*/ 99649 h 1299634"/>
                <a:gd name="connsiteX4" fmla="*/ 605972 w 721782"/>
                <a:gd name="connsiteY4" fmla="*/ 0 h 1299634"/>
                <a:gd name="connsiteX5" fmla="*/ 721782 w 721782"/>
                <a:gd name="connsiteY5" fmla="*/ 99649 h 1299634"/>
                <a:gd name="connsiteX6" fmla="*/ 605972 w 721782"/>
                <a:gd name="connsiteY6" fmla="*/ 199298 h 1299634"/>
                <a:gd name="connsiteX7" fmla="*/ 605972 w 721782"/>
                <a:gd name="connsiteY7" fmla="*/ 99649 h 1299634"/>
                <a:gd name="connsiteX8" fmla="*/ 605972 w 721782"/>
                <a:gd name="connsiteY8" fmla="*/ 99649 h 1299634"/>
                <a:gd name="connsiteX9" fmla="*/ 0 w 721782"/>
                <a:gd name="connsiteY9" fmla="*/ 705621 h 1299634"/>
                <a:gd name="connsiteX10" fmla="*/ 0 w 721782"/>
                <a:gd name="connsiteY10" fmla="*/ 1299634 h 1299634"/>
                <a:gd name="connsiteX0" fmla="*/ 0 w 721782"/>
                <a:gd name="connsiteY0" fmla="*/ 1199985 h 1199985"/>
                <a:gd name="connsiteX1" fmla="*/ 0 w 721782"/>
                <a:gd name="connsiteY1" fmla="*/ 605972 h 1199985"/>
                <a:gd name="connsiteX2" fmla="*/ 605972 w 721782"/>
                <a:gd name="connsiteY2" fmla="*/ 0 h 1199985"/>
                <a:gd name="connsiteX3" fmla="*/ 605972 w 721782"/>
                <a:gd name="connsiteY3" fmla="*/ 0 h 1199985"/>
                <a:gd name="connsiteX4" fmla="*/ 605972 w 721782"/>
                <a:gd name="connsiteY4" fmla="*/ 363 h 1199985"/>
                <a:gd name="connsiteX5" fmla="*/ 721782 w 721782"/>
                <a:gd name="connsiteY5" fmla="*/ 0 h 1199985"/>
                <a:gd name="connsiteX6" fmla="*/ 605972 w 721782"/>
                <a:gd name="connsiteY6" fmla="*/ 99649 h 1199985"/>
                <a:gd name="connsiteX7" fmla="*/ 605972 w 721782"/>
                <a:gd name="connsiteY7" fmla="*/ 0 h 1199985"/>
                <a:gd name="connsiteX8" fmla="*/ 605972 w 721782"/>
                <a:gd name="connsiteY8" fmla="*/ 0 h 1199985"/>
                <a:gd name="connsiteX9" fmla="*/ 0 w 721782"/>
                <a:gd name="connsiteY9" fmla="*/ 605972 h 1199985"/>
                <a:gd name="connsiteX10" fmla="*/ 0 w 721782"/>
                <a:gd name="connsiteY10" fmla="*/ 1199985 h 1199985"/>
                <a:gd name="connsiteX0" fmla="*/ 0 w 721782"/>
                <a:gd name="connsiteY0" fmla="*/ 1199985 h 1199985"/>
                <a:gd name="connsiteX1" fmla="*/ 0 w 721782"/>
                <a:gd name="connsiteY1" fmla="*/ 605972 h 1199985"/>
                <a:gd name="connsiteX2" fmla="*/ 605972 w 721782"/>
                <a:gd name="connsiteY2" fmla="*/ 0 h 1199985"/>
                <a:gd name="connsiteX3" fmla="*/ 605972 w 721782"/>
                <a:gd name="connsiteY3" fmla="*/ 0 h 1199985"/>
                <a:gd name="connsiteX4" fmla="*/ 605972 w 721782"/>
                <a:gd name="connsiteY4" fmla="*/ 363 h 1199985"/>
                <a:gd name="connsiteX5" fmla="*/ 721782 w 721782"/>
                <a:gd name="connsiteY5" fmla="*/ 0 h 1199985"/>
                <a:gd name="connsiteX6" fmla="*/ 608357 w 721782"/>
                <a:gd name="connsiteY6" fmla="*/ 2018 h 1199985"/>
                <a:gd name="connsiteX7" fmla="*/ 605972 w 721782"/>
                <a:gd name="connsiteY7" fmla="*/ 0 h 1199985"/>
                <a:gd name="connsiteX8" fmla="*/ 605972 w 721782"/>
                <a:gd name="connsiteY8" fmla="*/ 0 h 1199985"/>
                <a:gd name="connsiteX9" fmla="*/ 0 w 721782"/>
                <a:gd name="connsiteY9" fmla="*/ 605972 h 1199985"/>
                <a:gd name="connsiteX10" fmla="*/ 0 w 721782"/>
                <a:gd name="connsiteY10" fmla="*/ 1199985 h 119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1782" h="1199985">
                  <a:moveTo>
                    <a:pt x="0" y="1199985"/>
                  </a:moveTo>
                  <a:lnTo>
                    <a:pt x="0" y="605972"/>
                  </a:lnTo>
                  <a:cubicBezTo>
                    <a:pt x="0" y="271303"/>
                    <a:pt x="271303" y="0"/>
                    <a:pt x="605972" y="0"/>
                  </a:cubicBezTo>
                  <a:lnTo>
                    <a:pt x="605972" y="0"/>
                  </a:lnTo>
                  <a:lnTo>
                    <a:pt x="605972" y="363"/>
                  </a:lnTo>
                  <a:lnTo>
                    <a:pt x="721782" y="0"/>
                  </a:lnTo>
                  <a:lnTo>
                    <a:pt x="608357" y="2018"/>
                  </a:lnTo>
                  <a:lnTo>
                    <a:pt x="605972" y="0"/>
                  </a:lnTo>
                  <a:lnTo>
                    <a:pt x="605972" y="0"/>
                  </a:lnTo>
                  <a:cubicBezTo>
                    <a:pt x="271303" y="0"/>
                    <a:pt x="0" y="271303"/>
                    <a:pt x="0" y="605972"/>
                  </a:cubicBezTo>
                  <a:lnTo>
                    <a:pt x="0" y="1199985"/>
                  </a:lnTo>
                  <a:close/>
                </a:path>
              </a:pathLst>
            </a:cu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solidFill>
                  <a:schemeClr val="tx1"/>
                </a:solidFill>
              </a:endParaRPr>
            </a:p>
          </p:txBody>
        </p:sp>
      </p:grpSp>
      <p:grpSp>
        <p:nvGrpSpPr>
          <p:cNvPr id="4" name="Группа 19"/>
          <p:cNvGrpSpPr/>
          <p:nvPr/>
        </p:nvGrpSpPr>
        <p:grpSpPr>
          <a:xfrm>
            <a:off x="5436369" y="3582194"/>
            <a:ext cx="4470135" cy="515939"/>
            <a:chOff x="0" y="0"/>
            <a:chExt cx="4470135" cy="515939"/>
          </a:xfrm>
        </p:grpSpPr>
        <p:sp>
          <p:nvSpPr>
            <p:cNvPr id="21" name="Bent Arrow 5"/>
            <p:cNvSpPr/>
            <p:nvPr/>
          </p:nvSpPr>
          <p:spPr>
            <a:xfrm rot="5400000">
              <a:off x="1996943" y="-1973130"/>
              <a:ext cx="500062" cy="4446323"/>
            </a:xfrm>
            <a:custGeom>
              <a:avLst/>
              <a:gdLst>
                <a:gd name="connsiteX0" fmla="*/ 0 w 721782"/>
                <a:gd name="connsiteY0" fmla="*/ 3668184 h 3668184"/>
                <a:gd name="connsiteX1" fmla="*/ 0 w 721782"/>
                <a:gd name="connsiteY1" fmla="*/ 705621 h 3668184"/>
                <a:gd name="connsiteX2" fmla="*/ 605972 w 721782"/>
                <a:gd name="connsiteY2" fmla="*/ 99649 h 3668184"/>
                <a:gd name="connsiteX3" fmla="*/ 605972 w 721782"/>
                <a:gd name="connsiteY3" fmla="*/ 99649 h 3668184"/>
                <a:gd name="connsiteX4" fmla="*/ 605972 w 721782"/>
                <a:gd name="connsiteY4" fmla="*/ 0 h 3668184"/>
                <a:gd name="connsiteX5" fmla="*/ 721782 w 721782"/>
                <a:gd name="connsiteY5" fmla="*/ 99649 h 3668184"/>
                <a:gd name="connsiteX6" fmla="*/ 605972 w 721782"/>
                <a:gd name="connsiteY6" fmla="*/ 199298 h 3668184"/>
                <a:gd name="connsiteX7" fmla="*/ 605972 w 721782"/>
                <a:gd name="connsiteY7" fmla="*/ 99649 h 3668184"/>
                <a:gd name="connsiteX8" fmla="*/ 605972 w 721782"/>
                <a:gd name="connsiteY8" fmla="*/ 99649 h 3668184"/>
                <a:gd name="connsiteX9" fmla="*/ 0 w 721782"/>
                <a:gd name="connsiteY9" fmla="*/ 705621 h 3668184"/>
                <a:gd name="connsiteX10" fmla="*/ 0 w 721782"/>
                <a:gd name="connsiteY10" fmla="*/ 3668184 h 3668184"/>
                <a:gd name="connsiteX0" fmla="*/ 0 w 721782"/>
                <a:gd name="connsiteY0" fmla="*/ 3668184 h 3668184"/>
                <a:gd name="connsiteX1" fmla="*/ 0 w 721782"/>
                <a:gd name="connsiteY1" fmla="*/ 705621 h 3668184"/>
                <a:gd name="connsiteX2" fmla="*/ 605972 w 721782"/>
                <a:gd name="connsiteY2" fmla="*/ 99649 h 3668184"/>
                <a:gd name="connsiteX3" fmla="*/ 605972 w 721782"/>
                <a:gd name="connsiteY3" fmla="*/ 99649 h 3668184"/>
                <a:gd name="connsiteX4" fmla="*/ 605972 w 721782"/>
                <a:gd name="connsiteY4" fmla="*/ 0 h 3668184"/>
                <a:gd name="connsiteX5" fmla="*/ 721782 w 721782"/>
                <a:gd name="connsiteY5" fmla="*/ 99649 h 3668184"/>
                <a:gd name="connsiteX6" fmla="*/ 603591 w 721782"/>
                <a:gd name="connsiteY6" fmla="*/ 101667 h 3668184"/>
                <a:gd name="connsiteX7" fmla="*/ 605972 w 721782"/>
                <a:gd name="connsiteY7" fmla="*/ 99649 h 3668184"/>
                <a:gd name="connsiteX8" fmla="*/ 605972 w 721782"/>
                <a:gd name="connsiteY8" fmla="*/ 99649 h 3668184"/>
                <a:gd name="connsiteX9" fmla="*/ 0 w 721782"/>
                <a:gd name="connsiteY9" fmla="*/ 705621 h 3668184"/>
                <a:gd name="connsiteX10" fmla="*/ 0 w 721782"/>
                <a:gd name="connsiteY10" fmla="*/ 3668184 h 3668184"/>
                <a:gd name="connsiteX0" fmla="*/ 0 w 721782"/>
                <a:gd name="connsiteY0" fmla="*/ 3570552 h 3570552"/>
                <a:gd name="connsiteX1" fmla="*/ 0 w 721782"/>
                <a:gd name="connsiteY1" fmla="*/ 607989 h 3570552"/>
                <a:gd name="connsiteX2" fmla="*/ 605972 w 721782"/>
                <a:gd name="connsiteY2" fmla="*/ 2017 h 3570552"/>
                <a:gd name="connsiteX3" fmla="*/ 605972 w 721782"/>
                <a:gd name="connsiteY3" fmla="*/ 2017 h 3570552"/>
                <a:gd name="connsiteX4" fmla="*/ 603591 w 721782"/>
                <a:gd name="connsiteY4" fmla="*/ 0 h 3570552"/>
                <a:gd name="connsiteX5" fmla="*/ 721782 w 721782"/>
                <a:gd name="connsiteY5" fmla="*/ 2017 h 3570552"/>
                <a:gd name="connsiteX6" fmla="*/ 603591 w 721782"/>
                <a:gd name="connsiteY6" fmla="*/ 4035 h 3570552"/>
                <a:gd name="connsiteX7" fmla="*/ 605972 w 721782"/>
                <a:gd name="connsiteY7" fmla="*/ 2017 h 3570552"/>
                <a:gd name="connsiteX8" fmla="*/ 605972 w 721782"/>
                <a:gd name="connsiteY8" fmla="*/ 2017 h 3570552"/>
                <a:gd name="connsiteX9" fmla="*/ 0 w 721782"/>
                <a:gd name="connsiteY9" fmla="*/ 607989 h 3570552"/>
                <a:gd name="connsiteX10" fmla="*/ 0 w 721782"/>
                <a:gd name="connsiteY10" fmla="*/ 3570552 h 357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1782" h="3570552">
                  <a:moveTo>
                    <a:pt x="0" y="3570552"/>
                  </a:moveTo>
                  <a:lnTo>
                    <a:pt x="0" y="607989"/>
                  </a:lnTo>
                  <a:cubicBezTo>
                    <a:pt x="0" y="273320"/>
                    <a:pt x="271303" y="2017"/>
                    <a:pt x="605972" y="2017"/>
                  </a:cubicBezTo>
                  <a:lnTo>
                    <a:pt x="605972" y="2017"/>
                  </a:lnTo>
                  <a:lnTo>
                    <a:pt x="603591" y="0"/>
                  </a:lnTo>
                  <a:lnTo>
                    <a:pt x="721782" y="2017"/>
                  </a:lnTo>
                  <a:lnTo>
                    <a:pt x="603591" y="4035"/>
                  </a:lnTo>
                  <a:lnTo>
                    <a:pt x="605972" y="2017"/>
                  </a:lnTo>
                  <a:lnTo>
                    <a:pt x="605972" y="2017"/>
                  </a:lnTo>
                  <a:cubicBezTo>
                    <a:pt x="271303" y="2017"/>
                    <a:pt x="0" y="273320"/>
                    <a:pt x="0" y="607989"/>
                  </a:cubicBezTo>
                  <a:lnTo>
                    <a:pt x="0" y="3570552"/>
                  </a:lnTo>
                  <a:close/>
                </a:path>
              </a:pathLst>
            </a:cu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solidFill>
                  <a:schemeClr val="tx1"/>
                </a:solidFill>
              </a:endParaRPr>
            </a:p>
          </p:txBody>
        </p:sp>
        <p:sp>
          <p:nvSpPr>
            <p:cNvPr id="22" name="Bent Arrow 6"/>
            <p:cNvSpPr/>
            <p:nvPr/>
          </p:nvSpPr>
          <p:spPr>
            <a:xfrm rot="5400000">
              <a:off x="406134" y="-406134"/>
              <a:ext cx="515939" cy="1328208"/>
            </a:xfrm>
            <a:custGeom>
              <a:avLst/>
              <a:gdLst>
                <a:gd name="connsiteX0" fmla="*/ 0 w 721782"/>
                <a:gd name="connsiteY0" fmla="*/ 1299634 h 1299634"/>
                <a:gd name="connsiteX1" fmla="*/ 0 w 721782"/>
                <a:gd name="connsiteY1" fmla="*/ 705621 h 1299634"/>
                <a:gd name="connsiteX2" fmla="*/ 605972 w 721782"/>
                <a:gd name="connsiteY2" fmla="*/ 99649 h 1299634"/>
                <a:gd name="connsiteX3" fmla="*/ 605972 w 721782"/>
                <a:gd name="connsiteY3" fmla="*/ 99649 h 1299634"/>
                <a:gd name="connsiteX4" fmla="*/ 605972 w 721782"/>
                <a:gd name="connsiteY4" fmla="*/ 0 h 1299634"/>
                <a:gd name="connsiteX5" fmla="*/ 721782 w 721782"/>
                <a:gd name="connsiteY5" fmla="*/ 99649 h 1299634"/>
                <a:gd name="connsiteX6" fmla="*/ 605972 w 721782"/>
                <a:gd name="connsiteY6" fmla="*/ 199298 h 1299634"/>
                <a:gd name="connsiteX7" fmla="*/ 605972 w 721782"/>
                <a:gd name="connsiteY7" fmla="*/ 99649 h 1299634"/>
                <a:gd name="connsiteX8" fmla="*/ 605972 w 721782"/>
                <a:gd name="connsiteY8" fmla="*/ 99649 h 1299634"/>
                <a:gd name="connsiteX9" fmla="*/ 0 w 721782"/>
                <a:gd name="connsiteY9" fmla="*/ 705621 h 1299634"/>
                <a:gd name="connsiteX10" fmla="*/ 0 w 721782"/>
                <a:gd name="connsiteY10" fmla="*/ 1299634 h 1299634"/>
                <a:gd name="connsiteX0" fmla="*/ 0 w 721782"/>
                <a:gd name="connsiteY0" fmla="*/ 1199985 h 1199985"/>
                <a:gd name="connsiteX1" fmla="*/ 0 w 721782"/>
                <a:gd name="connsiteY1" fmla="*/ 605972 h 1199985"/>
                <a:gd name="connsiteX2" fmla="*/ 605972 w 721782"/>
                <a:gd name="connsiteY2" fmla="*/ 0 h 1199985"/>
                <a:gd name="connsiteX3" fmla="*/ 605972 w 721782"/>
                <a:gd name="connsiteY3" fmla="*/ 0 h 1199985"/>
                <a:gd name="connsiteX4" fmla="*/ 605972 w 721782"/>
                <a:gd name="connsiteY4" fmla="*/ 363 h 1199985"/>
                <a:gd name="connsiteX5" fmla="*/ 721782 w 721782"/>
                <a:gd name="connsiteY5" fmla="*/ 0 h 1199985"/>
                <a:gd name="connsiteX6" fmla="*/ 605972 w 721782"/>
                <a:gd name="connsiteY6" fmla="*/ 99649 h 1199985"/>
                <a:gd name="connsiteX7" fmla="*/ 605972 w 721782"/>
                <a:gd name="connsiteY7" fmla="*/ 0 h 1199985"/>
                <a:gd name="connsiteX8" fmla="*/ 605972 w 721782"/>
                <a:gd name="connsiteY8" fmla="*/ 0 h 1199985"/>
                <a:gd name="connsiteX9" fmla="*/ 0 w 721782"/>
                <a:gd name="connsiteY9" fmla="*/ 605972 h 1199985"/>
                <a:gd name="connsiteX10" fmla="*/ 0 w 721782"/>
                <a:gd name="connsiteY10" fmla="*/ 1199985 h 1199985"/>
                <a:gd name="connsiteX0" fmla="*/ 0 w 721782"/>
                <a:gd name="connsiteY0" fmla="*/ 1199985 h 1199985"/>
                <a:gd name="connsiteX1" fmla="*/ 0 w 721782"/>
                <a:gd name="connsiteY1" fmla="*/ 605972 h 1199985"/>
                <a:gd name="connsiteX2" fmla="*/ 605972 w 721782"/>
                <a:gd name="connsiteY2" fmla="*/ 0 h 1199985"/>
                <a:gd name="connsiteX3" fmla="*/ 605972 w 721782"/>
                <a:gd name="connsiteY3" fmla="*/ 0 h 1199985"/>
                <a:gd name="connsiteX4" fmla="*/ 605972 w 721782"/>
                <a:gd name="connsiteY4" fmla="*/ 363 h 1199985"/>
                <a:gd name="connsiteX5" fmla="*/ 721782 w 721782"/>
                <a:gd name="connsiteY5" fmla="*/ 0 h 1199985"/>
                <a:gd name="connsiteX6" fmla="*/ 608357 w 721782"/>
                <a:gd name="connsiteY6" fmla="*/ 2018 h 1199985"/>
                <a:gd name="connsiteX7" fmla="*/ 605972 w 721782"/>
                <a:gd name="connsiteY7" fmla="*/ 0 h 1199985"/>
                <a:gd name="connsiteX8" fmla="*/ 605972 w 721782"/>
                <a:gd name="connsiteY8" fmla="*/ 0 h 1199985"/>
                <a:gd name="connsiteX9" fmla="*/ 0 w 721782"/>
                <a:gd name="connsiteY9" fmla="*/ 605972 h 1199985"/>
                <a:gd name="connsiteX10" fmla="*/ 0 w 721782"/>
                <a:gd name="connsiteY10" fmla="*/ 1199985 h 119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1782" h="1199985">
                  <a:moveTo>
                    <a:pt x="0" y="1199985"/>
                  </a:moveTo>
                  <a:lnTo>
                    <a:pt x="0" y="605972"/>
                  </a:lnTo>
                  <a:cubicBezTo>
                    <a:pt x="0" y="271303"/>
                    <a:pt x="271303" y="0"/>
                    <a:pt x="605972" y="0"/>
                  </a:cubicBezTo>
                  <a:lnTo>
                    <a:pt x="605972" y="0"/>
                  </a:lnTo>
                  <a:lnTo>
                    <a:pt x="605972" y="363"/>
                  </a:lnTo>
                  <a:lnTo>
                    <a:pt x="721782" y="0"/>
                  </a:lnTo>
                  <a:lnTo>
                    <a:pt x="608357" y="2018"/>
                  </a:lnTo>
                  <a:lnTo>
                    <a:pt x="605972" y="0"/>
                  </a:lnTo>
                  <a:lnTo>
                    <a:pt x="605972" y="0"/>
                  </a:lnTo>
                  <a:cubicBezTo>
                    <a:pt x="271303" y="0"/>
                    <a:pt x="0" y="271303"/>
                    <a:pt x="0" y="605972"/>
                  </a:cubicBezTo>
                  <a:lnTo>
                    <a:pt x="0" y="1199985"/>
                  </a:lnTo>
                  <a:close/>
                </a:path>
              </a:pathLst>
            </a:cu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solidFill>
                  <a:schemeClr val="tx1"/>
                </a:solidFill>
              </a:endParaRPr>
            </a:p>
          </p:txBody>
        </p:sp>
      </p:grpSp>
      <p:grpSp>
        <p:nvGrpSpPr>
          <p:cNvPr id="6" name="Group 1"/>
          <p:cNvGrpSpPr>
            <a:grpSpLocks/>
          </p:cNvGrpSpPr>
          <p:nvPr/>
        </p:nvGrpSpPr>
        <p:grpSpPr bwMode="auto">
          <a:xfrm>
            <a:off x="467817" y="1998018"/>
            <a:ext cx="10945216" cy="4536504"/>
            <a:chOff x="1215" y="1635"/>
            <a:chExt cx="9855" cy="4140"/>
          </a:xfrm>
        </p:grpSpPr>
        <p:sp>
          <p:nvSpPr>
            <p:cNvPr id="27661" name="AutoShape 13"/>
            <p:cNvSpPr>
              <a:spLocks noChangeArrowheads="1"/>
            </p:cNvSpPr>
            <p:nvPr/>
          </p:nvSpPr>
          <p:spPr bwMode="auto">
            <a:xfrm>
              <a:off x="1215" y="1635"/>
              <a:ext cx="9855" cy="4140"/>
            </a:xfrm>
            <a:prstGeom prst="roundRect">
              <a:avLst>
                <a:gd name="adj" fmla="val 16667"/>
              </a:avLst>
            </a:prstGeom>
            <a:solidFill>
              <a:srgbClr val="FFFFFF">
                <a:alpha val="43137"/>
              </a:srgbClr>
            </a:solidFill>
            <a:ln w="9525">
              <a:solidFill>
                <a:srgbClr val="76923C"/>
              </a:solid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 name="Group 2"/>
            <p:cNvGrpSpPr>
              <a:grpSpLocks/>
            </p:cNvGrpSpPr>
            <p:nvPr/>
          </p:nvGrpSpPr>
          <p:grpSpPr bwMode="auto">
            <a:xfrm>
              <a:off x="1302" y="1701"/>
              <a:ext cx="9573" cy="3940"/>
              <a:chOff x="1302" y="792"/>
              <a:chExt cx="9573" cy="3940"/>
            </a:xfrm>
          </p:grpSpPr>
          <p:sp>
            <p:nvSpPr>
              <p:cNvPr id="27651" name="AutoShape 3"/>
              <p:cNvSpPr>
                <a:spLocks noChangeArrowheads="1"/>
              </p:cNvSpPr>
              <p:nvPr/>
            </p:nvSpPr>
            <p:spPr bwMode="auto">
              <a:xfrm>
                <a:off x="1302" y="1267"/>
                <a:ext cx="1853" cy="2052"/>
              </a:xfrm>
              <a:prstGeom prst="roundRect">
                <a:avLst>
                  <a:gd name="adj" fmla="val 16667"/>
                </a:avLst>
              </a:prstGeom>
              <a:solidFill>
                <a:srgbClr val="C2D69B"/>
              </a:solidFill>
              <a:ln w="9525">
                <a:solidFill>
                  <a:srgbClr val="C2D69B"/>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err="1" smtClean="0">
                    <a:ln>
                      <a:noFill/>
                    </a:ln>
                    <a:solidFill>
                      <a:schemeClr val="tx1"/>
                    </a:solidFill>
                    <a:effectLst/>
                    <a:latin typeface="Calibri" pitchFamily="34" charset="0"/>
                    <a:cs typeface="Arial" pitchFamily="34" charset="0"/>
                  </a:rPr>
                  <a:t>Контексты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2" name="AutoShape 4"/>
              <p:cNvSpPr>
                <a:spLocks noChangeArrowheads="1"/>
              </p:cNvSpPr>
              <p:nvPr/>
            </p:nvSpPr>
            <p:spPr bwMode="auto">
              <a:xfrm>
                <a:off x="1379" y="1798"/>
                <a:ext cx="1731" cy="1421"/>
              </a:xfrm>
              <a:prstGeom prst="roundRect">
                <a:avLst>
                  <a:gd name="adj" fmla="val 16667"/>
                </a:avLst>
              </a:prstGeom>
              <a:solidFill>
                <a:srgbClr val="EAF1DD"/>
              </a:solidFill>
              <a:ln w="9525">
                <a:solidFill>
                  <a:srgbClr val="FFFFFF"/>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56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cs typeface="Arial" pitchFamily="34" charset="0"/>
                  </a:rPr>
                  <a:t>Личные, местные/национальные и глобальные проблемы, как современные, так и исторические, которые требуют понимания вопросов науки и технологий.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3" name="AutoShape 5"/>
              <p:cNvSpPr>
                <a:spLocks noChangeArrowheads="1"/>
              </p:cNvSpPr>
              <p:nvPr/>
            </p:nvSpPr>
            <p:spPr bwMode="auto">
              <a:xfrm>
                <a:off x="3298" y="1738"/>
                <a:ext cx="2426" cy="1971"/>
              </a:xfrm>
              <a:prstGeom prst="roundRect">
                <a:avLst>
                  <a:gd name="adj" fmla="val 16667"/>
                </a:avLst>
              </a:prstGeom>
              <a:solidFill>
                <a:srgbClr val="9BBB59"/>
              </a:solidFill>
              <a:ln w="9525">
                <a:solidFill>
                  <a:srgbClr val="9BBB59"/>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err="1" smtClean="0">
                    <a:ln>
                      <a:noFill/>
                    </a:ln>
                    <a:solidFill>
                      <a:srgbClr val="FFFFFF"/>
                    </a:solidFill>
                    <a:effectLst/>
                    <a:latin typeface="Calibri" pitchFamily="34" charset="0"/>
                    <a:cs typeface="Arial" pitchFamily="34" charset="0"/>
                  </a:rPr>
                  <a:t>Ко</a:t>
                </a:r>
                <a:r>
                  <a:rPr kumimoji="0" lang="ru-RU" sz="2400" b="1" i="0" u="none" strike="noStrike" cap="none" normalizeH="0" baseline="0" dirty="0" err="1" smtClean="0">
                    <a:ln>
                      <a:noFill/>
                    </a:ln>
                    <a:solidFill>
                      <a:srgbClr val="FFFFFF"/>
                    </a:solidFill>
                    <a:effectLst/>
                    <a:latin typeface="Calibri" pitchFamily="34" charset="0"/>
                    <a:cs typeface="Arial" pitchFamily="34" charset="0"/>
                  </a:rPr>
                  <a:t>мпетенции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4" name="AutoShape 6"/>
              <p:cNvSpPr>
                <a:spLocks noChangeArrowheads="1"/>
              </p:cNvSpPr>
              <p:nvPr/>
            </p:nvSpPr>
            <p:spPr bwMode="auto">
              <a:xfrm>
                <a:off x="3391" y="2285"/>
                <a:ext cx="2277" cy="1332"/>
              </a:xfrm>
              <a:prstGeom prst="roundRect">
                <a:avLst>
                  <a:gd name="adj" fmla="val 16667"/>
                </a:avLst>
              </a:prstGeom>
              <a:solidFill>
                <a:srgbClr val="4E6128"/>
              </a:solidFill>
              <a:ln w="9525">
                <a:solidFill>
                  <a:srgbClr val="4E6128"/>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56000"/>
                  </a:lnSpc>
                  <a:spcBef>
                    <a:spcPct val="0"/>
                  </a:spcBef>
                  <a:spcAft>
                    <a:spcPts val="1000"/>
                  </a:spcAft>
                  <a:buClrTx/>
                  <a:buSzTx/>
                  <a:buFontTx/>
                  <a:buNone/>
                  <a:tabLst/>
                </a:pPr>
                <a:r>
                  <a:rPr kumimoji="0" lang="ru-RU" sz="1600" b="0" i="0" u="none" strike="noStrike" cap="none" normalizeH="0" baseline="0" dirty="0" smtClean="0">
                    <a:ln>
                      <a:noFill/>
                    </a:ln>
                    <a:solidFill>
                      <a:srgbClr val="FFFFFF"/>
                    </a:solidFill>
                    <a:effectLst/>
                    <a:latin typeface="Calibri" pitchFamily="34" charset="0"/>
                    <a:cs typeface="Arial" pitchFamily="34" charset="0"/>
                  </a:rPr>
                  <a:t>Способность научно объяснять явления, применять методы естественнонаучного исследования, интерпретировать данные и использовать научные доказательства для получения выводов.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5" name="AutoShape 7"/>
              <p:cNvSpPr>
                <a:spLocks noChangeArrowheads="1"/>
              </p:cNvSpPr>
              <p:nvPr/>
            </p:nvSpPr>
            <p:spPr bwMode="auto">
              <a:xfrm>
                <a:off x="5814" y="2467"/>
                <a:ext cx="2304" cy="2187"/>
              </a:xfrm>
              <a:prstGeom prst="roundRect">
                <a:avLst>
                  <a:gd name="adj" fmla="val 16667"/>
                </a:avLst>
              </a:prstGeom>
              <a:solidFill>
                <a:srgbClr val="C2D69B"/>
              </a:solidFill>
              <a:ln w="9525">
                <a:solidFill>
                  <a:srgbClr val="C2D69B"/>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cs typeface="Arial" pitchFamily="34" charset="0"/>
                  </a:rPr>
                  <a:t>Отношение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6" name="AutoShape 8"/>
              <p:cNvSpPr>
                <a:spLocks noChangeArrowheads="1"/>
              </p:cNvSpPr>
              <p:nvPr/>
            </p:nvSpPr>
            <p:spPr bwMode="auto">
              <a:xfrm>
                <a:off x="5871" y="2958"/>
                <a:ext cx="2190" cy="1628"/>
              </a:xfrm>
              <a:prstGeom prst="roundRect">
                <a:avLst>
                  <a:gd name="adj" fmla="val 16667"/>
                </a:avLst>
              </a:prstGeom>
              <a:solidFill>
                <a:srgbClr val="EAF1DD"/>
              </a:solidFill>
              <a:ln w="9525">
                <a:solidFill>
                  <a:srgbClr val="FFFFFF"/>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56000"/>
                  </a:lnSpc>
                  <a:spcBef>
                    <a:spcPct val="0"/>
                  </a:spcBef>
                  <a:spcAft>
                    <a:spcPts val="1000"/>
                  </a:spcAft>
                  <a:buClrTx/>
                  <a:buSzTx/>
                  <a:buFontTx/>
                  <a:buNone/>
                  <a:tabLst/>
                </a:pPr>
                <a:r>
                  <a:rPr kumimoji="0" lang="ru-RU" sz="1550" b="0" i="0" u="none" strike="noStrike" cap="none" normalizeH="0" baseline="0" dirty="0" smtClean="0">
                    <a:ln>
                      <a:noFill/>
                    </a:ln>
                    <a:solidFill>
                      <a:schemeClr val="tx1"/>
                    </a:solidFill>
                    <a:effectLst/>
                    <a:latin typeface="Calibri" pitchFamily="34" charset="0"/>
                    <a:cs typeface="Arial" pitchFamily="34" charset="0"/>
                  </a:rPr>
                  <a:t>Отношение к науке, которое характеризуется интересом к науке и технологиям, пониманием ценности научного изучения вопросов</a:t>
                </a:r>
                <a:r>
                  <a:rPr kumimoji="0" lang="ru-RU" sz="1550" b="0" i="0" u="none" strike="noStrike" cap="none" normalizeH="0" baseline="0" dirty="0" smtClean="0">
                    <a:ln>
                      <a:noFill/>
                    </a:ln>
                    <a:solidFill>
                      <a:schemeClr val="tx1"/>
                    </a:solidFill>
                    <a:effectLst/>
                    <a:latin typeface="Times New Roman" pitchFamily="18" charset="0"/>
                    <a:cs typeface="Arial" pitchFamily="34" charset="0"/>
                  </a:rPr>
                  <a:t>,</a:t>
                </a:r>
                <a:r>
                  <a:rPr kumimoji="0" lang="ru-RU" sz="1550" b="0" i="0" u="none" strike="noStrike" cap="none" normalizeH="0" baseline="0" dirty="0" smtClean="0">
                    <a:ln>
                      <a:noFill/>
                    </a:ln>
                    <a:solidFill>
                      <a:schemeClr val="tx1"/>
                    </a:solidFill>
                    <a:effectLst/>
                    <a:latin typeface="Calibri" pitchFamily="34" charset="0"/>
                    <a:cs typeface="Arial" pitchFamily="34" charset="0"/>
                  </a:rPr>
                  <a:t> там, где это необходимо, и осведомленностью о проблемах окружающей среды, а также осознанием важности их решения.</a:t>
                </a:r>
                <a:endParaRPr kumimoji="0" lang="ru-RU" sz="155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7" name="AutoShape 9"/>
              <p:cNvSpPr>
                <a:spLocks noChangeArrowheads="1"/>
              </p:cNvSpPr>
              <p:nvPr/>
            </p:nvSpPr>
            <p:spPr bwMode="auto">
              <a:xfrm>
                <a:off x="8291" y="2456"/>
                <a:ext cx="2584" cy="2276"/>
              </a:xfrm>
              <a:prstGeom prst="roundRect">
                <a:avLst>
                  <a:gd name="adj" fmla="val 16667"/>
                </a:avLst>
              </a:prstGeom>
              <a:solidFill>
                <a:srgbClr val="C2D69B"/>
              </a:solidFill>
              <a:ln w="9525">
                <a:solidFill>
                  <a:srgbClr val="C2D69B"/>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cs typeface="Arial" pitchFamily="34" charset="0"/>
                  </a:rPr>
                  <a:t>Знания</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8" name="AutoShape 10"/>
              <p:cNvSpPr>
                <a:spLocks noChangeArrowheads="1"/>
              </p:cNvSpPr>
              <p:nvPr/>
            </p:nvSpPr>
            <p:spPr bwMode="auto">
              <a:xfrm>
                <a:off x="8351" y="2947"/>
                <a:ext cx="2456" cy="1707"/>
              </a:xfrm>
              <a:prstGeom prst="roundRect">
                <a:avLst>
                  <a:gd name="adj" fmla="val 16667"/>
                </a:avLst>
              </a:prstGeom>
              <a:solidFill>
                <a:srgbClr val="EAF1DD"/>
              </a:solidFill>
              <a:ln w="9525">
                <a:solidFill>
                  <a:srgbClr val="FFFFFF"/>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56000"/>
                  </a:lnSpc>
                  <a:spcBef>
                    <a:spcPct val="0"/>
                  </a:spcBef>
                  <a:spcAft>
                    <a:spcPts val="1000"/>
                  </a:spcAft>
                  <a:buClrTx/>
                  <a:buSzTx/>
                  <a:buFontTx/>
                  <a:buNone/>
                  <a:tabLst/>
                </a:pPr>
                <a:r>
                  <a:rPr kumimoji="0" lang="ru-RU" sz="1550" b="0" i="0" u="none" strike="noStrike" cap="none" normalizeH="0" baseline="0" dirty="0" smtClean="0">
                    <a:ln>
                      <a:noFill/>
                    </a:ln>
                    <a:solidFill>
                      <a:schemeClr val="tx1"/>
                    </a:solidFill>
                    <a:effectLst/>
                    <a:latin typeface="Calibri" pitchFamily="34" charset="0"/>
                    <a:cs typeface="Arial" pitchFamily="34" charset="0"/>
                  </a:rPr>
                  <a:t>Понимание основных фактов, идей и теорий, образующих фундамент научного знания. Такое знание включает в себя знание о природе и технологиях (знание содержания), знание о методах получения научных знаний (знание процедур), понимание обоснованности этих процедур и их использования (методологическое знание).</a:t>
                </a:r>
                <a:endParaRPr kumimoji="0" lang="ru-RU" sz="155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9" name="Text Box 11"/>
              <p:cNvSpPr txBox="1">
                <a:spLocks noChangeArrowheads="1"/>
              </p:cNvSpPr>
              <p:nvPr/>
            </p:nvSpPr>
            <p:spPr bwMode="auto">
              <a:xfrm>
                <a:off x="3030" y="792"/>
                <a:ext cx="3129" cy="7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cs typeface="Arial" pitchFamily="34" charset="0"/>
                  </a:rPr>
                  <a:t>От учащихся требуется продемонстрировать компетенции в определенном контексте</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60" name="Text Box 12"/>
              <p:cNvSpPr txBox="1">
                <a:spLocks noChangeArrowheads="1"/>
              </p:cNvSpPr>
              <p:nvPr/>
            </p:nvSpPr>
            <p:spPr bwMode="auto">
              <a:xfrm>
                <a:off x="6207" y="1383"/>
                <a:ext cx="2739" cy="6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cs typeface="Arial" pitchFamily="34" charset="0"/>
                  </a:rPr>
                  <a:t>Знания и отношение определяют результаты учащихся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4" name="Номер слайда 23"/>
          <p:cNvSpPr>
            <a:spLocks noGrp="1"/>
          </p:cNvSpPr>
          <p:nvPr>
            <p:ph type="sldNum" sz="quarter" idx="12"/>
          </p:nvPr>
        </p:nvSpPr>
        <p:spPr/>
        <p:txBody>
          <a:bodyPr/>
          <a:lstStyle/>
          <a:p>
            <a:fld id="{D2BAD091-9B88-4E15-8364-95918717355E}" type="slidenum">
              <a:rPr lang="ru-RU" smtClean="0"/>
              <a:pPr/>
              <a:t>26</a:t>
            </a:fld>
            <a:endParaRPr lang="ru-RU"/>
          </a:p>
        </p:txBody>
      </p:sp>
      <p:sp>
        <p:nvSpPr>
          <p:cNvPr id="25" name="Прямоугольник 24"/>
          <p:cNvSpPr/>
          <p:nvPr/>
        </p:nvSpPr>
        <p:spPr>
          <a:xfrm>
            <a:off x="9083697" y="796112"/>
            <a:ext cx="2571768" cy="2071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Ориентир и понимание модели компонента функциональной грамотности</a:t>
            </a:r>
            <a:endParaRPr lang="ru-RU" dirty="0"/>
          </a:p>
        </p:txBody>
      </p:sp>
    </p:spTree>
    <p:extLst>
      <p:ext uri="{BB962C8B-B14F-4D97-AF65-F5344CB8AC3E}">
        <p14:creationId xmlns="" xmlns:p14="http://schemas.microsoft.com/office/powerpoint/2010/main" val="2331626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3050" y="1671691"/>
            <a:ext cx="10494751" cy="2323460"/>
          </a:xfrm>
          <a:prstGeom prst="rect">
            <a:avLst/>
          </a:prstGeom>
          <a:solidFill>
            <a:srgbClr val="F1F1F1"/>
          </a:solidFill>
          <a:ln w="9525">
            <a:solidFill>
              <a:srgbClr val="7E7E7E"/>
            </a:solidFill>
          </a:ln>
        </p:spPr>
        <p:txBody>
          <a:bodyPr vert="horz" wrap="square" lIns="0" tIns="30229" rIns="0" bIns="0" rtlCol="0">
            <a:spAutoFit/>
          </a:bodyPr>
          <a:lstStyle/>
          <a:p>
            <a:pPr marL="108823" marR="292461">
              <a:lnSpc>
                <a:spcPct val="100200"/>
              </a:lnSpc>
              <a:spcBef>
                <a:spcPts val="238"/>
              </a:spcBef>
            </a:pPr>
            <a:r>
              <a:rPr sz="2900" b="1" spc="-12" dirty="0">
                <a:latin typeface="Calibri"/>
                <a:cs typeface="Calibri"/>
              </a:rPr>
              <a:t>Инструментарий </a:t>
            </a:r>
            <a:r>
              <a:rPr sz="2900" b="1" spc="-6" dirty="0">
                <a:latin typeface="Calibri"/>
                <a:cs typeface="Calibri"/>
              </a:rPr>
              <a:t>PISA</a:t>
            </a:r>
            <a:r>
              <a:rPr sz="2900" spc="-6" dirty="0">
                <a:latin typeface="Calibri"/>
                <a:cs typeface="Calibri"/>
              </a:rPr>
              <a:t>: </a:t>
            </a:r>
            <a:r>
              <a:rPr sz="2400" dirty="0">
                <a:latin typeface="Calibri"/>
                <a:cs typeface="Calibri"/>
              </a:rPr>
              <a:t>не </a:t>
            </a:r>
            <a:r>
              <a:rPr sz="2400" spc="-6" dirty="0">
                <a:latin typeface="Calibri"/>
                <a:cs typeface="Calibri"/>
              </a:rPr>
              <a:t>типичные </a:t>
            </a:r>
            <a:r>
              <a:rPr sz="2400" dirty="0">
                <a:latin typeface="Calibri"/>
                <a:cs typeface="Calibri"/>
              </a:rPr>
              <a:t>учебные задачи по </a:t>
            </a:r>
            <a:r>
              <a:rPr sz="2400" spc="-6" dirty="0">
                <a:latin typeface="Calibri"/>
                <a:cs typeface="Calibri"/>
              </a:rPr>
              <a:t>физике,  химии или </a:t>
            </a:r>
            <a:r>
              <a:rPr sz="2400" spc="-12" dirty="0">
                <a:latin typeface="Calibri"/>
                <a:cs typeface="Calibri"/>
              </a:rPr>
              <a:t>математике, </a:t>
            </a:r>
            <a:r>
              <a:rPr sz="2400" spc="-6" dirty="0">
                <a:latin typeface="Calibri"/>
                <a:cs typeface="Calibri"/>
              </a:rPr>
              <a:t>характерные для российской </a:t>
            </a:r>
            <a:r>
              <a:rPr sz="2400" spc="-18" dirty="0">
                <a:latin typeface="Calibri"/>
                <a:cs typeface="Calibri"/>
              </a:rPr>
              <a:t>школы, </a:t>
            </a:r>
            <a:r>
              <a:rPr sz="2400" dirty="0">
                <a:latin typeface="Calibri"/>
                <a:cs typeface="Calibri"/>
              </a:rPr>
              <a:t>а </a:t>
            </a:r>
            <a:r>
              <a:rPr sz="2400" spc="-12" dirty="0">
                <a:latin typeface="Calibri"/>
                <a:cs typeface="Calibri"/>
              </a:rPr>
              <a:t>близкие  </a:t>
            </a:r>
            <a:r>
              <a:rPr sz="2400" dirty="0">
                <a:latin typeface="Calibri"/>
                <a:cs typeface="Calibri"/>
              </a:rPr>
              <a:t>к </a:t>
            </a:r>
            <a:r>
              <a:rPr sz="2400" spc="-6" dirty="0">
                <a:latin typeface="Calibri"/>
                <a:cs typeface="Calibri"/>
              </a:rPr>
              <a:t>реальным </a:t>
            </a:r>
            <a:r>
              <a:rPr sz="2400" spc="-12" dirty="0">
                <a:latin typeface="Calibri"/>
                <a:cs typeface="Calibri"/>
              </a:rPr>
              <a:t>проблемные </a:t>
            </a:r>
            <a:r>
              <a:rPr sz="2400" dirty="0">
                <a:latin typeface="Calibri"/>
                <a:cs typeface="Calibri"/>
              </a:rPr>
              <a:t>ситуации, </a:t>
            </a:r>
            <a:r>
              <a:rPr sz="2400" spc="-6" dirty="0">
                <a:latin typeface="Calibri"/>
                <a:cs typeface="Calibri"/>
              </a:rPr>
              <a:t>связанные </a:t>
            </a:r>
            <a:r>
              <a:rPr sz="2400" dirty="0">
                <a:latin typeface="Calibri"/>
                <a:cs typeface="Calibri"/>
              </a:rPr>
              <a:t>с </a:t>
            </a:r>
            <a:r>
              <a:rPr sz="2400" spc="-6" dirty="0">
                <a:latin typeface="Calibri"/>
                <a:cs typeface="Calibri"/>
              </a:rPr>
              <a:t>разнообразными  </a:t>
            </a:r>
            <a:r>
              <a:rPr sz="2400" dirty="0">
                <a:latin typeface="Calibri"/>
                <a:cs typeface="Calibri"/>
              </a:rPr>
              <a:t>аспектами </a:t>
            </a:r>
            <a:r>
              <a:rPr sz="2400" spc="-12" dirty="0">
                <a:latin typeface="Calibri"/>
                <a:cs typeface="Calibri"/>
              </a:rPr>
              <a:t>окружающей </a:t>
            </a:r>
            <a:r>
              <a:rPr sz="2400" dirty="0">
                <a:latin typeface="Calibri"/>
                <a:cs typeface="Calibri"/>
              </a:rPr>
              <a:t>жизни и </a:t>
            </a:r>
            <a:r>
              <a:rPr sz="2400" spc="-6" dirty="0">
                <a:latin typeface="Calibri"/>
                <a:cs typeface="Calibri"/>
              </a:rPr>
              <a:t>требующие для своего решения </a:t>
            </a:r>
            <a:r>
              <a:rPr sz="2400" dirty="0">
                <a:latin typeface="Calibri"/>
                <a:cs typeface="Calibri"/>
              </a:rPr>
              <a:t>не  </a:t>
            </a:r>
            <a:r>
              <a:rPr sz="2400" spc="-24" dirty="0">
                <a:latin typeface="Calibri"/>
                <a:cs typeface="Calibri"/>
              </a:rPr>
              <a:t>только </a:t>
            </a:r>
            <a:r>
              <a:rPr sz="2400" dirty="0">
                <a:latin typeface="Calibri"/>
                <a:cs typeface="Calibri"/>
              </a:rPr>
              <a:t>знания </a:t>
            </a:r>
            <a:r>
              <a:rPr sz="2400" spc="-6" dirty="0">
                <a:latin typeface="Calibri"/>
                <a:cs typeface="Calibri"/>
              </a:rPr>
              <a:t>основных </a:t>
            </a:r>
            <a:r>
              <a:rPr sz="2400" dirty="0">
                <a:latin typeface="Calibri"/>
                <a:cs typeface="Calibri"/>
              </a:rPr>
              <a:t>учебных </a:t>
            </a:r>
            <a:r>
              <a:rPr sz="2400" spc="-12" dirty="0">
                <a:latin typeface="Calibri"/>
                <a:cs typeface="Calibri"/>
              </a:rPr>
              <a:t>предметов, </a:t>
            </a:r>
            <a:r>
              <a:rPr sz="2400" dirty="0">
                <a:latin typeface="Calibri"/>
                <a:cs typeface="Calibri"/>
              </a:rPr>
              <a:t>но и </a:t>
            </a:r>
            <a:r>
              <a:rPr sz="2400" b="1" dirty="0">
                <a:solidFill>
                  <a:schemeClr val="accent4">
                    <a:lumMod val="75000"/>
                  </a:schemeClr>
                </a:solidFill>
                <a:latin typeface="Calibri"/>
                <a:cs typeface="Calibri"/>
              </a:rPr>
              <a:t>сформированности  </a:t>
            </a:r>
            <a:r>
              <a:rPr sz="2400" b="1" spc="-6" dirty="0">
                <a:solidFill>
                  <a:schemeClr val="accent4">
                    <a:lumMod val="75000"/>
                  </a:schemeClr>
                </a:solidFill>
                <a:latin typeface="Calibri"/>
                <a:cs typeface="Calibri"/>
              </a:rPr>
              <a:t>общеучебных </a:t>
            </a:r>
            <a:r>
              <a:rPr sz="2400" b="1" dirty="0">
                <a:solidFill>
                  <a:schemeClr val="accent4">
                    <a:lumMod val="75000"/>
                  </a:schemeClr>
                </a:solidFill>
                <a:latin typeface="Calibri"/>
                <a:cs typeface="Calibri"/>
              </a:rPr>
              <a:t>и </a:t>
            </a:r>
            <a:r>
              <a:rPr sz="2400" b="1" spc="-6" dirty="0">
                <a:solidFill>
                  <a:schemeClr val="accent4">
                    <a:lumMod val="75000"/>
                  </a:schemeClr>
                </a:solidFill>
                <a:latin typeface="Calibri"/>
                <a:cs typeface="Calibri"/>
              </a:rPr>
              <a:t>интеллектуальных</a:t>
            </a:r>
            <a:r>
              <a:rPr sz="2400" b="1" spc="-24" dirty="0">
                <a:solidFill>
                  <a:schemeClr val="accent4">
                    <a:lumMod val="75000"/>
                  </a:schemeClr>
                </a:solidFill>
                <a:latin typeface="Calibri"/>
                <a:cs typeface="Calibri"/>
              </a:rPr>
              <a:t> </a:t>
            </a:r>
            <a:r>
              <a:rPr sz="2400" b="1" spc="-6" dirty="0">
                <a:solidFill>
                  <a:schemeClr val="accent4">
                    <a:lumMod val="75000"/>
                  </a:schemeClr>
                </a:solidFill>
                <a:latin typeface="Calibri"/>
                <a:cs typeface="Calibri"/>
              </a:rPr>
              <a:t>умений</a:t>
            </a:r>
            <a:endParaRPr sz="2400" b="1" dirty="0">
              <a:solidFill>
                <a:schemeClr val="accent4">
                  <a:lumMod val="75000"/>
                </a:schemeClr>
              </a:solidFill>
              <a:latin typeface="Calibri"/>
              <a:cs typeface="Calibri"/>
            </a:endParaRPr>
          </a:p>
        </p:txBody>
      </p:sp>
      <p:sp>
        <p:nvSpPr>
          <p:cNvPr id="3" name="object 3"/>
          <p:cNvSpPr txBox="1">
            <a:spLocks noGrp="1"/>
          </p:cNvSpPr>
          <p:nvPr>
            <p:ph type="title"/>
          </p:nvPr>
        </p:nvSpPr>
        <p:spPr>
          <a:xfrm>
            <a:off x="3511533" y="240010"/>
            <a:ext cx="7929618" cy="1338701"/>
          </a:xfrm>
          <a:prstGeom prst="rect">
            <a:avLst/>
          </a:prstGeom>
        </p:spPr>
        <p:txBody>
          <a:bodyPr vert="horz" wrap="square" lIns="0" tIns="15114" rIns="0" bIns="0" rtlCol="0">
            <a:spAutoFit/>
          </a:bodyPr>
          <a:lstStyle/>
          <a:p>
            <a:pPr marL="792743" marR="6046" indent="-778385">
              <a:spcBef>
                <a:spcPts val="119"/>
              </a:spcBef>
            </a:pPr>
            <a:r>
              <a:rPr sz="4300" spc="-6" dirty="0"/>
              <a:t>Какие </a:t>
            </a:r>
            <a:r>
              <a:rPr sz="4300" dirty="0"/>
              <a:t>задания</a:t>
            </a:r>
            <a:r>
              <a:rPr sz="4300" spc="-95" dirty="0"/>
              <a:t> </a:t>
            </a:r>
            <a:r>
              <a:rPr sz="4300" spc="-12" dirty="0"/>
              <a:t>используются  </a:t>
            </a:r>
            <a:r>
              <a:rPr sz="4300" dirty="0"/>
              <a:t>в </a:t>
            </a:r>
            <a:r>
              <a:rPr sz="4300" spc="-12" dirty="0"/>
              <a:t>исследованиях</a:t>
            </a:r>
            <a:r>
              <a:rPr sz="4300" spc="-95" dirty="0"/>
              <a:t> </a:t>
            </a:r>
            <a:r>
              <a:rPr sz="4300" spc="-48" dirty="0"/>
              <a:t>PISA?</a:t>
            </a:r>
            <a:endParaRPr sz="4300" dirty="0"/>
          </a:p>
        </p:txBody>
      </p:sp>
      <p:pic>
        <p:nvPicPr>
          <p:cNvPr id="4" name="object 4"/>
          <p:cNvPicPr/>
          <p:nvPr/>
        </p:nvPicPr>
        <p:blipFill>
          <a:blip r:embed="rId2" cstate="print"/>
          <a:stretch>
            <a:fillRect/>
          </a:stretch>
        </p:blipFill>
        <p:spPr>
          <a:xfrm>
            <a:off x="6435461" y="3980215"/>
            <a:ext cx="4610925" cy="2595101"/>
          </a:xfrm>
          <a:prstGeom prst="rect">
            <a:avLst/>
          </a:prstGeom>
        </p:spPr>
      </p:pic>
      <p:sp>
        <p:nvSpPr>
          <p:cNvPr id="5" name="object 5"/>
          <p:cNvSpPr txBox="1"/>
          <p:nvPr/>
        </p:nvSpPr>
        <p:spPr>
          <a:xfrm>
            <a:off x="792056" y="4139384"/>
            <a:ext cx="5346383" cy="1144624"/>
          </a:xfrm>
          <a:prstGeom prst="rect">
            <a:avLst/>
          </a:prstGeom>
          <a:solidFill>
            <a:srgbClr val="F1F1F1"/>
          </a:solidFill>
          <a:ln w="9525">
            <a:solidFill>
              <a:srgbClr val="7E7E7E"/>
            </a:solidFill>
          </a:ln>
        </p:spPr>
        <p:txBody>
          <a:bodyPr vert="horz" wrap="square" lIns="0" tIns="36274" rIns="0" bIns="0" rtlCol="0">
            <a:spAutoFit/>
          </a:bodyPr>
          <a:lstStyle/>
          <a:p>
            <a:pPr marL="108823">
              <a:spcBef>
                <a:spcPts val="286"/>
              </a:spcBef>
            </a:pPr>
            <a:r>
              <a:rPr sz="2400" spc="-6" dirty="0">
                <a:latin typeface="Calibri"/>
                <a:cs typeface="Calibri"/>
              </a:rPr>
              <a:t>От учащихся</a:t>
            </a:r>
            <a:r>
              <a:rPr sz="2400" spc="-24" dirty="0">
                <a:latin typeface="Calibri"/>
                <a:cs typeface="Calibri"/>
              </a:rPr>
              <a:t> </a:t>
            </a:r>
            <a:r>
              <a:rPr sz="2400" spc="-12" dirty="0">
                <a:latin typeface="Calibri"/>
                <a:cs typeface="Calibri"/>
              </a:rPr>
              <a:t>требуется</a:t>
            </a:r>
            <a:endParaRPr sz="2400" dirty="0">
              <a:latin typeface="Calibri"/>
              <a:cs typeface="Calibri"/>
            </a:endParaRPr>
          </a:p>
          <a:p>
            <a:pPr marL="108823"/>
            <a:r>
              <a:rPr sz="2400" spc="-12" dirty="0">
                <a:latin typeface="Calibri"/>
                <a:cs typeface="Calibri"/>
              </a:rPr>
              <a:t>продемонстрировать</a:t>
            </a:r>
            <a:r>
              <a:rPr sz="2400" spc="-48" dirty="0">
                <a:latin typeface="Calibri"/>
                <a:cs typeface="Calibri"/>
              </a:rPr>
              <a:t> </a:t>
            </a:r>
            <a:r>
              <a:rPr sz="2400" b="1" spc="-6" dirty="0">
                <a:solidFill>
                  <a:srgbClr val="C00000"/>
                </a:solidFill>
                <a:latin typeface="Calibri"/>
                <a:cs typeface="Calibri"/>
              </a:rPr>
              <a:t>компетенции</a:t>
            </a:r>
            <a:endParaRPr sz="2400" dirty="0">
              <a:latin typeface="Calibri"/>
              <a:cs typeface="Calibri"/>
            </a:endParaRPr>
          </a:p>
          <a:p>
            <a:pPr marL="108823"/>
            <a:r>
              <a:rPr sz="2400" dirty="0">
                <a:latin typeface="Calibri"/>
                <a:cs typeface="Calibri"/>
              </a:rPr>
              <a:t>в </a:t>
            </a:r>
            <a:r>
              <a:rPr sz="2400" spc="-12" dirty="0">
                <a:latin typeface="Calibri"/>
                <a:cs typeface="Calibri"/>
              </a:rPr>
              <a:t>определенном</a:t>
            </a:r>
            <a:r>
              <a:rPr sz="2400" spc="-24" dirty="0">
                <a:latin typeface="Calibri"/>
                <a:cs typeface="Calibri"/>
              </a:rPr>
              <a:t> </a:t>
            </a:r>
            <a:r>
              <a:rPr sz="2400" b="1" spc="-12" dirty="0">
                <a:solidFill>
                  <a:srgbClr val="C00000"/>
                </a:solidFill>
                <a:latin typeface="Calibri"/>
                <a:cs typeface="Calibri"/>
              </a:rPr>
              <a:t>контексте</a:t>
            </a:r>
            <a:endParaRPr sz="2400" dirty="0">
              <a:latin typeface="Calibri"/>
              <a:cs typeface="Calibri"/>
            </a:endParaRPr>
          </a:p>
        </p:txBody>
      </p:sp>
      <p:sp>
        <p:nvSpPr>
          <p:cNvPr id="7" name="object 7"/>
          <p:cNvSpPr txBox="1"/>
          <p:nvPr/>
        </p:nvSpPr>
        <p:spPr>
          <a:xfrm>
            <a:off x="11017507" y="6754054"/>
            <a:ext cx="199664" cy="384721"/>
          </a:xfrm>
          <a:prstGeom prst="rect">
            <a:avLst/>
          </a:prstGeom>
        </p:spPr>
        <p:txBody>
          <a:bodyPr vert="horz" wrap="square" lIns="0" tIns="0" rIns="0" bIns="0" rtlCol="0">
            <a:spAutoFit/>
          </a:bodyPr>
          <a:lstStyle/>
          <a:p>
            <a:pPr marL="45343">
              <a:lnSpc>
                <a:spcPts val="1476"/>
              </a:lnSpc>
            </a:pPr>
            <a:fld id="{81D60167-4931-47E6-BA6A-407CBD079E47}" type="slidenum">
              <a:rPr sz="1400" dirty="0">
                <a:solidFill>
                  <a:srgbClr val="888888"/>
                </a:solidFill>
                <a:latin typeface="Calibri"/>
                <a:cs typeface="Calibri"/>
              </a:rPr>
              <a:pPr marL="45343">
                <a:lnSpc>
                  <a:spcPts val="1476"/>
                </a:lnSpc>
              </a:pPr>
              <a:t>27</a:t>
            </a:fld>
            <a:endParaRPr sz="1400" dirty="0">
              <a:latin typeface="Calibri"/>
              <a:cs typeface="Calibri"/>
            </a:endParaRPr>
          </a:p>
        </p:txBody>
      </p:sp>
      <p:sp>
        <p:nvSpPr>
          <p:cNvPr id="6" name="object 6"/>
          <p:cNvSpPr txBox="1"/>
          <p:nvPr/>
        </p:nvSpPr>
        <p:spPr>
          <a:xfrm>
            <a:off x="792056" y="5413094"/>
            <a:ext cx="5346383" cy="775292"/>
          </a:xfrm>
          <a:prstGeom prst="rect">
            <a:avLst/>
          </a:prstGeom>
          <a:solidFill>
            <a:srgbClr val="F1F1F1"/>
          </a:solidFill>
          <a:ln w="9525">
            <a:solidFill>
              <a:srgbClr val="7E7E7E"/>
            </a:solidFill>
          </a:ln>
        </p:spPr>
        <p:txBody>
          <a:bodyPr vert="horz" wrap="square" lIns="0" tIns="36274" rIns="0" bIns="0" rtlCol="0">
            <a:spAutoFit/>
          </a:bodyPr>
          <a:lstStyle/>
          <a:p>
            <a:pPr marL="108823">
              <a:spcBef>
                <a:spcPts val="286"/>
              </a:spcBef>
            </a:pPr>
            <a:r>
              <a:rPr sz="2400" b="1" spc="-6" dirty="0">
                <a:solidFill>
                  <a:srgbClr val="C00000"/>
                </a:solidFill>
                <a:latin typeface="Calibri"/>
                <a:cs typeface="Calibri"/>
              </a:rPr>
              <a:t>Знания </a:t>
            </a:r>
            <a:r>
              <a:rPr sz="2400" dirty="0">
                <a:latin typeface="Calibri"/>
                <a:cs typeface="Calibri"/>
              </a:rPr>
              <a:t>и </a:t>
            </a:r>
            <a:r>
              <a:rPr sz="2400" b="1" dirty="0">
                <a:solidFill>
                  <a:srgbClr val="C00000"/>
                </a:solidFill>
                <a:latin typeface="Calibri"/>
                <a:cs typeface="Calibri"/>
              </a:rPr>
              <a:t>отношение</a:t>
            </a:r>
            <a:r>
              <a:rPr sz="2400" b="1" spc="-65" dirty="0">
                <a:solidFill>
                  <a:srgbClr val="C00000"/>
                </a:solidFill>
                <a:latin typeface="Calibri"/>
                <a:cs typeface="Calibri"/>
              </a:rPr>
              <a:t> </a:t>
            </a:r>
            <a:r>
              <a:rPr sz="2400" spc="-18" dirty="0">
                <a:latin typeface="Calibri"/>
                <a:cs typeface="Calibri"/>
              </a:rPr>
              <a:t>определяют</a:t>
            </a:r>
            <a:endParaRPr sz="2400" dirty="0">
              <a:latin typeface="Calibri"/>
              <a:cs typeface="Calibri"/>
            </a:endParaRPr>
          </a:p>
          <a:p>
            <a:pPr marL="108823">
              <a:spcBef>
                <a:spcPts val="6"/>
              </a:spcBef>
            </a:pPr>
            <a:r>
              <a:rPr sz="2400" spc="-24" dirty="0">
                <a:latin typeface="Calibri"/>
                <a:cs typeface="Calibri"/>
              </a:rPr>
              <a:t>результаты</a:t>
            </a:r>
            <a:r>
              <a:rPr sz="2400" spc="-30" dirty="0">
                <a:latin typeface="Calibri"/>
                <a:cs typeface="Calibri"/>
              </a:rPr>
              <a:t> </a:t>
            </a:r>
            <a:r>
              <a:rPr sz="2400" spc="-6" dirty="0">
                <a:latin typeface="Calibri"/>
                <a:cs typeface="Calibri"/>
              </a:rPr>
              <a:t>учащихся</a:t>
            </a:r>
            <a:endParaRPr sz="2400" dirty="0">
              <a:latin typeface="Calibri"/>
              <a:cs typeface="Calibri"/>
            </a:endParaRPr>
          </a:p>
        </p:txBody>
      </p:sp>
      <p:sp>
        <p:nvSpPr>
          <p:cNvPr id="8" name="Номер слайда 7"/>
          <p:cNvSpPr>
            <a:spLocks noGrp="1"/>
          </p:cNvSpPr>
          <p:nvPr>
            <p:ph type="sldNum" sz="quarter" idx="12"/>
          </p:nvPr>
        </p:nvSpPr>
        <p:spPr/>
        <p:txBody>
          <a:bodyPr/>
          <a:lstStyle/>
          <a:p>
            <a:fld id="{D2BAD091-9B88-4E15-8364-95918717355E}" type="slidenum">
              <a:rPr lang="ru-RU" smtClean="0"/>
              <a:pPr/>
              <a:t>27</a:t>
            </a:fld>
            <a:endParaRPr lang="ru-RU"/>
          </a:p>
        </p:txBody>
      </p:sp>
      <p:sp>
        <p:nvSpPr>
          <p:cNvPr id="9" name="Прямоугольник 8"/>
          <p:cNvSpPr/>
          <p:nvPr/>
        </p:nvSpPr>
        <p:spPr>
          <a:xfrm>
            <a:off x="225385" y="153170"/>
            <a:ext cx="3429024"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Ориентир на </a:t>
            </a:r>
            <a:r>
              <a:rPr lang="ru-RU" dirty="0" err="1" smtClean="0"/>
              <a:t>сформированность</a:t>
            </a:r>
            <a:r>
              <a:rPr lang="ru-RU" dirty="0" smtClean="0"/>
              <a:t>  </a:t>
            </a:r>
            <a:r>
              <a:rPr lang="ru-RU" dirty="0" err="1" smtClean="0"/>
              <a:t>общеучебных</a:t>
            </a:r>
            <a:r>
              <a:rPr lang="ru-RU" dirty="0" smtClean="0"/>
              <a:t> и интеллектуальных умений</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037" y="286909"/>
            <a:ext cx="7203771" cy="1135045"/>
          </a:xfrm>
        </p:spPr>
        <p:txBody>
          <a:bodyPr>
            <a:normAutofit fontScale="90000"/>
          </a:bodyPr>
          <a:lstStyle/>
          <a:p>
            <a:r>
              <a:rPr lang="ru-RU" dirty="0" smtClean="0">
                <a:solidFill>
                  <a:srgbClr val="C00000"/>
                </a:solidFill>
              </a:rPr>
              <a:t>Три группы умений (компетенций), характеризующих естественнонаучную грамотность </a:t>
            </a:r>
            <a:endParaRPr lang="en-US" dirty="0">
              <a:solidFill>
                <a:srgbClr val="C00000"/>
              </a:solidFill>
            </a:endParaRPr>
          </a:p>
        </p:txBody>
      </p:sp>
      <p:sp>
        <p:nvSpPr>
          <p:cNvPr id="3" name="Content Placeholder 2"/>
          <p:cNvSpPr>
            <a:spLocks noGrp="1"/>
          </p:cNvSpPr>
          <p:nvPr>
            <p:ph idx="1"/>
          </p:nvPr>
        </p:nvSpPr>
        <p:spPr/>
        <p:txBody>
          <a:bodyPr/>
          <a:lstStyle/>
          <a:p>
            <a:pPr lvl="0"/>
            <a:r>
              <a:rPr lang="ru-RU" dirty="0"/>
              <a:t>Объяснение или описание естественнонаучных явлений на основе имеющихся научных знаний, а также прогнозирование изменений.</a:t>
            </a:r>
          </a:p>
          <a:p>
            <a:pPr lvl="0"/>
            <a:r>
              <a:rPr lang="ru-RU" dirty="0"/>
              <a:t>Распознавание научных вопросов и применение методов естественнонаучного исследования.</a:t>
            </a:r>
          </a:p>
          <a:p>
            <a:r>
              <a:rPr lang="ru-RU" dirty="0"/>
              <a:t>Интерпретация данных и использование научных доказательств для получения выводов. </a:t>
            </a:r>
            <a:endParaRPr lang="en-US" dirty="0"/>
          </a:p>
        </p:txBody>
      </p:sp>
      <p:sp>
        <p:nvSpPr>
          <p:cNvPr id="4" name="Номер слайда 3"/>
          <p:cNvSpPr>
            <a:spLocks noGrp="1"/>
          </p:cNvSpPr>
          <p:nvPr>
            <p:ph type="sldNum" sz="quarter" idx="12"/>
          </p:nvPr>
        </p:nvSpPr>
        <p:spPr/>
        <p:txBody>
          <a:bodyPr/>
          <a:lstStyle/>
          <a:p>
            <a:fld id="{D2BAD091-9B88-4E15-8364-95918717355E}" type="slidenum">
              <a:rPr lang="ru-RU" smtClean="0"/>
              <a:pPr/>
              <a:t>28</a:t>
            </a:fld>
            <a:endParaRPr lang="ru-RU"/>
          </a:p>
        </p:txBody>
      </p:sp>
      <p:sp>
        <p:nvSpPr>
          <p:cNvPr id="5" name="Прямоугольник 4"/>
          <p:cNvSpPr/>
          <p:nvPr/>
        </p:nvSpPr>
        <p:spPr>
          <a:xfrm>
            <a:off x="225385" y="153170"/>
            <a:ext cx="3429024"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4.  Формирование   специальных компетенций</a:t>
            </a:r>
            <a:endParaRPr lang="ru-RU" dirty="0"/>
          </a:p>
        </p:txBody>
      </p:sp>
    </p:spTree>
    <p:extLst>
      <p:ext uri="{BB962C8B-B14F-4D97-AF65-F5344CB8AC3E}">
        <p14:creationId xmlns="" xmlns:p14="http://schemas.microsoft.com/office/powerpoint/2010/main" val="3267741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913" y="286909"/>
            <a:ext cx="7060895" cy="1135045"/>
          </a:xfrm>
        </p:spPr>
        <p:txBody>
          <a:bodyPr>
            <a:normAutofit/>
          </a:bodyPr>
          <a:lstStyle/>
          <a:p>
            <a:r>
              <a:rPr lang="ru-RU" dirty="0" smtClean="0"/>
              <a:t>Как формировать ЕНГ?</a:t>
            </a:r>
            <a:endParaRPr lang="en-US" dirty="0"/>
          </a:p>
        </p:txBody>
      </p:sp>
      <p:sp>
        <p:nvSpPr>
          <p:cNvPr id="3" name="Content Placeholder 2"/>
          <p:cNvSpPr>
            <a:spLocks noGrp="1"/>
          </p:cNvSpPr>
          <p:nvPr>
            <p:ph idx="1"/>
          </p:nvPr>
        </p:nvSpPr>
        <p:spPr>
          <a:xfrm>
            <a:off x="594043" y="2286050"/>
            <a:ext cx="10692765" cy="4113808"/>
          </a:xfrm>
        </p:spPr>
        <p:txBody>
          <a:bodyPr/>
          <a:lstStyle/>
          <a:p>
            <a:pPr marL="0" indent="0">
              <a:buNone/>
            </a:pPr>
            <a:r>
              <a:rPr lang="ru-RU" dirty="0" smtClean="0"/>
              <a:t>Использовать  задания нацеленные </a:t>
            </a:r>
            <a:r>
              <a:rPr lang="ru-RU" dirty="0"/>
              <a:t>на </a:t>
            </a:r>
            <a:r>
              <a:rPr lang="ru-RU" dirty="0" smtClean="0"/>
              <a:t> развитие </a:t>
            </a:r>
            <a:r>
              <a:rPr lang="ru-RU" dirty="0"/>
              <a:t>умений, </a:t>
            </a:r>
            <a:r>
              <a:rPr lang="ru-RU" dirty="0" smtClean="0"/>
              <a:t>характеризующих ЕНГ,  используя ситуации</a:t>
            </a:r>
            <a:r>
              <a:rPr lang="ru-RU" b="1" dirty="0" smtClean="0">
                <a:solidFill>
                  <a:srgbClr val="FF0000"/>
                </a:solidFill>
              </a:rPr>
              <a:t>, </a:t>
            </a:r>
            <a:r>
              <a:rPr lang="ru-RU" b="1" dirty="0">
                <a:solidFill>
                  <a:srgbClr val="FF0000"/>
                </a:solidFill>
              </a:rPr>
              <a:t>которые можно назвать жизненными, реальными или просто интересными </a:t>
            </a:r>
            <a:r>
              <a:rPr lang="ru-RU" b="1" dirty="0" smtClean="0">
                <a:solidFill>
                  <a:srgbClr val="FF0000"/>
                </a:solidFill>
              </a:rPr>
              <a:t>школьникам</a:t>
            </a:r>
            <a:r>
              <a:rPr lang="ru-RU" dirty="0" smtClean="0">
                <a:solidFill>
                  <a:srgbClr val="FF0000"/>
                </a:solidFill>
              </a:rPr>
              <a:t>. </a:t>
            </a:r>
            <a:endParaRPr lang="en-US" dirty="0">
              <a:solidFill>
                <a:srgbClr val="FF0000"/>
              </a:solidFill>
            </a:endParaRPr>
          </a:p>
        </p:txBody>
      </p:sp>
      <p:sp>
        <p:nvSpPr>
          <p:cNvPr id="4" name="Номер слайда 3"/>
          <p:cNvSpPr>
            <a:spLocks noGrp="1"/>
          </p:cNvSpPr>
          <p:nvPr>
            <p:ph type="sldNum" sz="quarter" idx="12"/>
          </p:nvPr>
        </p:nvSpPr>
        <p:spPr/>
        <p:txBody>
          <a:bodyPr/>
          <a:lstStyle/>
          <a:p>
            <a:fld id="{D2BAD091-9B88-4E15-8364-95918717355E}" type="slidenum">
              <a:rPr lang="ru-RU" smtClean="0"/>
              <a:pPr/>
              <a:t>29</a:t>
            </a:fld>
            <a:endParaRPr lang="ru-RU"/>
          </a:p>
        </p:txBody>
      </p:sp>
      <p:sp>
        <p:nvSpPr>
          <p:cNvPr id="5" name="Прямоугольник 4"/>
          <p:cNvSpPr/>
          <p:nvPr/>
        </p:nvSpPr>
        <p:spPr>
          <a:xfrm>
            <a:off x="439699" y="796112"/>
            <a:ext cx="3429024"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5.  Использовать задания, включая их в канву урока</a:t>
            </a:r>
            <a:endParaRPr lang="ru-RU" dirty="0"/>
          </a:p>
        </p:txBody>
      </p:sp>
    </p:spTree>
    <p:extLst>
      <p:ext uri="{BB962C8B-B14F-4D97-AF65-F5344CB8AC3E}">
        <p14:creationId xmlns="" xmlns:p14="http://schemas.microsoft.com/office/powerpoint/2010/main" val="3309302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трелка вправо 21"/>
          <p:cNvSpPr/>
          <p:nvPr/>
        </p:nvSpPr>
        <p:spPr>
          <a:xfrm>
            <a:off x="5220345" y="629866"/>
            <a:ext cx="6336705" cy="5993062"/>
          </a:xfrm>
          <a:prstGeom prst="rightArrow">
            <a:avLst>
              <a:gd name="adj1" fmla="val 100000"/>
              <a:gd name="adj2" fmla="val 0"/>
            </a:avLst>
          </a:prstGeom>
          <a:solidFill>
            <a:srgbClr val="045A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18" name="Стрелка вправо 17"/>
          <p:cNvSpPr/>
          <p:nvPr/>
        </p:nvSpPr>
        <p:spPr>
          <a:xfrm>
            <a:off x="3488158" y="2472071"/>
            <a:ext cx="2659085" cy="1843013"/>
          </a:xfrm>
          <a:prstGeom prst="rightArrow">
            <a:avLst>
              <a:gd name="adj1" fmla="val 100000"/>
              <a:gd name="adj2" fmla="val 45890"/>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23" name="TextBox 22"/>
          <p:cNvSpPr txBox="1"/>
          <p:nvPr/>
        </p:nvSpPr>
        <p:spPr>
          <a:xfrm>
            <a:off x="6314668" y="974393"/>
            <a:ext cx="5269360" cy="1895873"/>
          </a:xfrm>
          <a:prstGeom prst="rect">
            <a:avLst/>
          </a:prstGeom>
          <a:noFill/>
        </p:spPr>
        <p:txBody>
          <a:bodyPr wrap="square" lIns="121890" tIns="60945" rIns="121890" bIns="60945" rtlCol="0">
            <a:spAutoFit/>
          </a:bodyPr>
          <a:lstStyle/>
          <a:p>
            <a:pPr>
              <a:lnSpc>
                <a:spcPct val="80000"/>
              </a:lnSpc>
            </a:pPr>
            <a:r>
              <a:rPr lang="ru-RU" sz="2400" dirty="0" smtClean="0">
                <a:solidFill>
                  <a:schemeClr val="bg1"/>
                </a:solidFill>
              </a:rPr>
              <a:t>Приоритетной целью является формирование </a:t>
            </a:r>
            <a:r>
              <a:rPr lang="ru-RU" sz="2400" dirty="0" smtClean="0">
                <a:solidFill>
                  <a:srgbClr val="FFC000"/>
                </a:solidFill>
              </a:rPr>
              <a:t>функциональной грамотности  обучающихся </a:t>
            </a:r>
            <a:r>
              <a:rPr lang="ru-RU" sz="2400" dirty="0" smtClean="0">
                <a:solidFill>
                  <a:schemeClr val="bg1"/>
                </a:solidFill>
              </a:rPr>
              <a:t>в системе общего образования (</a:t>
            </a:r>
            <a:r>
              <a:rPr lang="en-US" sz="2400" dirty="0" smtClean="0">
                <a:solidFill>
                  <a:schemeClr val="bg1"/>
                </a:solidFill>
              </a:rPr>
              <a:t>PISA: </a:t>
            </a:r>
            <a:r>
              <a:rPr lang="ru-RU" sz="2400" dirty="0" smtClean="0">
                <a:solidFill>
                  <a:schemeClr val="bg1"/>
                </a:solidFill>
              </a:rPr>
              <a:t>математическая, естественнонаучная, читательская и др.) </a:t>
            </a:r>
            <a:endParaRPr lang="ru-RU" sz="2400" dirty="0">
              <a:solidFill>
                <a:schemeClr val="bg1"/>
              </a:solidFill>
              <a:latin typeface="Gotham Pro" pitchFamily="50" charset="0"/>
              <a:cs typeface="Gotham Pro" pitchFamily="50" charset="0"/>
            </a:endParaRPr>
          </a:p>
        </p:txBody>
      </p:sp>
      <p:sp>
        <p:nvSpPr>
          <p:cNvPr id="27" name="Стрелка вправо 26"/>
          <p:cNvSpPr/>
          <p:nvPr/>
        </p:nvSpPr>
        <p:spPr>
          <a:xfrm>
            <a:off x="611833" y="1974667"/>
            <a:ext cx="5253770" cy="3119695"/>
          </a:xfrm>
          <a:prstGeom prst="rightArrow">
            <a:avLst>
              <a:gd name="adj1" fmla="val 100000"/>
              <a:gd name="adj2" fmla="val 0"/>
            </a:avLst>
          </a:prstGeom>
          <a:solidFill>
            <a:srgbClr val="3D98AA"/>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ru-RU"/>
          </a:p>
        </p:txBody>
      </p:sp>
      <p:sp>
        <p:nvSpPr>
          <p:cNvPr id="28" name="TextBox 27"/>
          <p:cNvSpPr txBox="1"/>
          <p:nvPr/>
        </p:nvSpPr>
        <p:spPr>
          <a:xfrm>
            <a:off x="1016181" y="1977394"/>
            <a:ext cx="3988140" cy="2970014"/>
          </a:xfrm>
          <a:prstGeom prst="rect">
            <a:avLst/>
          </a:prstGeom>
          <a:noFill/>
        </p:spPr>
        <p:txBody>
          <a:bodyPr wrap="square" lIns="121890" tIns="60945" rIns="121890" bIns="60945" rtlCol="0">
            <a:spAutoFit/>
          </a:bodyPr>
          <a:lstStyle/>
          <a:p>
            <a:r>
              <a:rPr lang="ru-RU" sz="3700" b="1" cap="all" dirty="0" smtClean="0">
                <a:solidFill>
                  <a:schemeClr val="bg2">
                    <a:lumMod val="75000"/>
                  </a:schemeClr>
                </a:solidFill>
                <a:latin typeface="Gotham Pro Black" pitchFamily="50" charset="0"/>
                <a:cs typeface="Gotham Pro Black" pitchFamily="50" charset="0"/>
              </a:rPr>
              <a:t>Изменение </a:t>
            </a:r>
          </a:p>
          <a:p>
            <a:r>
              <a:rPr lang="ru-RU" sz="3700" b="1" cap="all" dirty="0" smtClean="0">
                <a:solidFill>
                  <a:schemeClr val="bg2">
                    <a:lumMod val="75000"/>
                  </a:schemeClr>
                </a:solidFill>
                <a:latin typeface="Gotham Pro Black" pitchFamily="50" charset="0"/>
                <a:cs typeface="Gotham Pro Black" pitchFamily="50" charset="0"/>
              </a:rPr>
              <a:t>запроса на </a:t>
            </a:r>
          </a:p>
          <a:p>
            <a:r>
              <a:rPr lang="ru-RU" sz="3700" b="1" cap="all" dirty="0" smtClean="0">
                <a:solidFill>
                  <a:schemeClr val="bg2">
                    <a:lumMod val="75000"/>
                  </a:schemeClr>
                </a:solidFill>
                <a:latin typeface="Gotham Pro Black" pitchFamily="50" charset="0"/>
                <a:cs typeface="Gotham Pro Black" pitchFamily="50" charset="0"/>
              </a:rPr>
              <a:t>Качество</a:t>
            </a:r>
          </a:p>
          <a:p>
            <a:r>
              <a:rPr lang="ru-RU" sz="3700" b="1" cap="all" dirty="0" smtClean="0">
                <a:solidFill>
                  <a:schemeClr val="bg2">
                    <a:lumMod val="75000"/>
                  </a:schemeClr>
                </a:solidFill>
                <a:latin typeface="Gotham Pro Black" pitchFamily="50" charset="0"/>
                <a:cs typeface="Gotham Pro Black" pitchFamily="50" charset="0"/>
              </a:rPr>
              <a:t>Общего </a:t>
            </a:r>
          </a:p>
          <a:p>
            <a:r>
              <a:rPr lang="ru-RU" sz="3700" b="1" cap="all" dirty="0" smtClean="0">
                <a:solidFill>
                  <a:schemeClr val="bg2">
                    <a:lumMod val="75000"/>
                  </a:schemeClr>
                </a:solidFill>
                <a:latin typeface="Gotham Pro Black" pitchFamily="50" charset="0"/>
                <a:cs typeface="Gotham Pro Black" pitchFamily="50" charset="0"/>
              </a:rPr>
              <a:t>образования</a:t>
            </a:r>
            <a:endParaRPr lang="ru-RU" sz="3700" b="1" cap="all" dirty="0">
              <a:solidFill>
                <a:schemeClr val="bg2">
                  <a:lumMod val="75000"/>
                </a:schemeClr>
              </a:solidFill>
              <a:latin typeface="Gotham Pro Black" pitchFamily="50" charset="0"/>
              <a:cs typeface="Gotham Pro Black" pitchFamily="50" charset="0"/>
            </a:endParaRPr>
          </a:p>
        </p:txBody>
      </p:sp>
      <p:sp>
        <p:nvSpPr>
          <p:cNvPr id="29" name="TextBox 28"/>
          <p:cNvSpPr txBox="1"/>
          <p:nvPr/>
        </p:nvSpPr>
        <p:spPr>
          <a:xfrm>
            <a:off x="6314667" y="3381595"/>
            <a:ext cx="5239382" cy="1895873"/>
          </a:xfrm>
          <a:prstGeom prst="rect">
            <a:avLst/>
          </a:prstGeom>
          <a:noFill/>
        </p:spPr>
        <p:txBody>
          <a:bodyPr wrap="square" lIns="121890" tIns="60945" rIns="121890" bIns="60945" rtlCol="0">
            <a:spAutoFit/>
          </a:bodyPr>
          <a:lstStyle/>
          <a:p>
            <a:pPr>
              <a:lnSpc>
                <a:spcPct val="80000"/>
              </a:lnSpc>
            </a:pPr>
            <a:r>
              <a:rPr lang="ru-RU" sz="2400" dirty="0" smtClean="0">
                <a:solidFill>
                  <a:schemeClr val="bg1"/>
                </a:solidFill>
              </a:rPr>
              <a:t>Создание поддерживающей </a:t>
            </a:r>
            <a:r>
              <a:rPr lang="ru-RU" sz="2400" dirty="0" smtClean="0">
                <a:solidFill>
                  <a:srgbClr val="FFC000"/>
                </a:solidFill>
              </a:rPr>
              <a:t>позитивной  образовательной среды</a:t>
            </a:r>
            <a:r>
              <a:rPr lang="ru-RU" sz="2400" dirty="0" smtClean="0">
                <a:solidFill>
                  <a:schemeClr val="bg1"/>
                </a:solidFill>
              </a:rPr>
              <a:t>  за счет изменения </a:t>
            </a:r>
            <a:r>
              <a:rPr lang="ru-RU" sz="2400" dirty="0" smtClean="0">
                <a:solidFill>
                  <a:schemeClr val="accent6">
                    <a:lumMod val="40000"/>
                    <a:lumOff val="60000"/>
                  </a:schemeClr>
                </a:solidFill>
              </a:rPr>
              <a:t>содержания</a:t>
            </a:r>
            <a:r>
              <a:rPr lang="ru-RU" sz="2400" dirty="0" smtClean="0">
                <a:solidFill>
                  <a:schemeClr val="bg1"/>
                </a:solidFill>
              </a:rPr>
              <a:t> образовательных программ для более полного учета интересов учащихся и требований 21 века </a:t>
            </a:r>
            <a:endParaRPr lang="ru-RU" sz="2400" dirty="0">
              <a:solidFill>
                <a:schemeClr val="bg1"/>
              </a:solidFill>
              <a:latin typeface="Gotham Pro" pitchFamily="50" charset="0"/>
              <a:cs typeface="Gotham Pro" pitchFamily="50" charset="0"/>
            </a:endParaRPr>
          </a:p>
        </p:txBody>
      </p:sp>
      <p:sp>
        <p:nvSpPr>
          <p:cNvPr id="8" name="Номер слайда 7"/>
          <p:cNvSpPr>
            <a:spLocks noGrp="1"/>
          </p:cNvSpPr>
          <p:nvPr>
            <p:ph type="sldNum" sz="quarter" idx="12"/>
          </p:nvPr>
        </p:nvSpPr>
        <p:spPr/>
        <p:txBody>
          <a:bodyPr/>
          <a:lstStyle/>
          <a:p>
            <a:fld id="{D2BAD091-9B88-4E15-8364-95918717355E}" type="slidenum">
              <a:rPr lang="ru-RU" smtClean="0"/>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061" y="231621"/>
            <a:ext cx="10690733" cy="553630"/>
          </a:xfrm>
        </p:spPr>
        <p:txBody>
          <a:bodyPr>
            <a:normAutofit fontScale="90000"/>
          </a:bodyPr>
          <a:lstStyle/>
          <a:p>
            <a:pPr algn="ctr"/>
            <a:r>
              <a:rPr lang="ru-RU" dirty="0" smtClean="0"/>
              <a:t>БАНК ОТКРЫТЫХ ЗАДАНИЙ</a:t>
            </a:r>
            <a:endParaRPr lang="ru-RU" dirty="0"/>
          </a:p>
        </p:txBody>
      </p:sp>
      <p:sp>
        <p:nvSpPr>
          <p:cNvPr id="3" name="Текст 2"/>
          <p:cNvSpPr>
            <a:spLocks noGrp="1"/>
          </p:cNvSpPr>
          <p:nvPr>
            <p:ph type="body" idx="1"/>
          </p:nvPr>
        </p:nvSpPr>
        <p:spPr>
          <a:xfrm>
            <a:off x="609275" y="993115"/>
            <a:ext cx="10681572" cy="5565570"/>
          </a:xfrm>
        </p:spPr>
        <p:txBody>
          <a:bodyPr>
            <a:normAutofit fontScale="85000" lnSpcReduction="10000"/>
          </a:bodyPr>
          <a:lstStyle/>
          <a:p>
            <a:pPr algn="ctr"/>
            <a:r>
              <a:rPr lang="ru-RU" i="1" dirty="0" smtClean="0">
                <a:solidFill>
                  <a:srgbClr val="FF0000"/>
                </a:solidFill>
              </a:rPr>
              <a:t>Что подготовлено к 2020/2021 учебному году</a:t>
            </a:r>
          </a:p>
          <a:p>
            <a:r>
              <a:rPr lang="ru-RU" dirty="0" smtClean="0"/>
              <a:t>Алгоритм представленных материалов:</a:t>
            </a:r>
          </a:p>
          <a:p>
            <a:pPr lvl="0">
              <a:buFont typeface="Wingdings" pitchFamily="2" charset="2"/>
              <a:buChar char="Ø"/>
            </a:pPr>
            <a:r>
              <a:rPr lang="ru-RU" sz="2400" dirty="0" smtClean="0"/>
              <a:t>список заданий и где они расположены;</a:t>
            </a:r>
          </a:p>
          <a:p>
            <a:pPr lvl="0">
              <a:buFont typeface="Wingdings" pitchFamily="2" charset="2"/>
              <a:buChar char="Ø"/>
            </a:pPr>
            <a:r>
              <a:rPr lang="ru-RU" sz="2400" dirty="0" smtClean="0"/>
              <a:t> задания;</a:t>
            </a:r>
          </a:p>
          <a:p>
            <a:pPr lvl="0">
              <a:buFont typeface="Wingdings" pitchFamily="2" charset="2"/>
              <a:buChar char="Ø"/>
            </a:pPr>
            <a:r>
              <a:rPr lang="ru-RU" sz="2400" dirty="0" smtClean="0"/>
              <a:t>характеристика заданий и система оценивания;</a:t>
            </a:r>
          </a:p>
          <a:p>
            <a:pPr lvl="0">
              <a:buFont typeface="Wingdings" pitchFamily="2" charset="2"/>
              <a:buChar char="Ø"/>
            </a:pPr>
            <a:r>
              <a:rPr lang="ru-RU" sz="2400" dirty="0" smtClean="0"/>
              <a:t>методический комментарий</a:t>
            </a:r>
          </a:p>
          <a:p>
            <a:endParaRPr lang="ru-RU" dirty="0" smtClean="0"/>
          </a:p>
          <a:p>
            <a:pPr algn="ctr"/>
            <a:r>
              <a:rPr lang="ru-RU" dirty="0" smtClean="0"/>
              <a:t>ИСРО   </a:t>
            </a:r>
            <a:r>
              <a:rPr lang="ru-RU" u="sng" dirty="0" smtClean="0">
                <a:hlinkClick r:id="rId2"/>
              </a:rPr>
              <a:t>http://skiv.instrao.ru/</a:t>
            </a:r>
            <a:endParaRPr lang="ru-RU" dirty="0" smtClean="0"/>
          </a:p>
          <a:p>
            <a:r>
              <a:rPr lang="ru-RU" dirty="0" smtClean="0"/>
              <a:t>Сетевой комплекс информационного взаимодействия субъектов РФ</a:t>
            </a:r>
          </a:p>
          <a:p>
            <a:pPr algn="ctr"/>
            <a:r>
              <a:rPr lang="ru-RU" dirty="0" smtClean="0"/>
              <a:t>Банк заданий</a:t>
            </a:r>
          </a:p>
          <a:p>
            <a:r>
              <a:rPr lang="ru-RU" u="sng" dirty="0" smtClean="0">
                <a:hlinkClick r:id="rId3"/>
              </a:rPr>
              <a:t>http://skiv.instrao.ru/bank-zadaniy/finansovaya-gramotnost/</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895" y="213982"/>
            <a:ext cx="9799797" cy="843261"/>
          </a:xfrm>
          <a:prstGeom prst="rect">
            <a:avLst/>
          </a:prstGeom>
        </p:spPr>
        <p:txBody>
          <a:bodyPr vert="horz" wrap="square" lIns="0" tIns="12692" rIns="0" bIns="0" rtlCol="0">
            <a:spAutoFit/>
          </a:bodyPr>
          <a:lstStyle/>
          <a:p>
            <a:pPr marL="12692" marR="5077">
              <a:spcBef>
                <a:spcPts val="100"/>
              </a:spcBef>
            </a:pPr>
            <a:r>
              <a:rPr sz="2700" b="0" spc="-5" dirty="0">
                <a:latin typeface="Calibri"/>
                <a:cs typeface="Calibri"/>
              </a:rPr>
              <a:t>СЕРИЯ </a:t>
            </a:r>
            <a:r>
              <a:rPr sz="2700" b="0" spc="-10" dirty="0">
                <a:latin typeface="Calibri"/>
                <a:cs typeface="Calibri"/>
              </a:rPr>
              <a:t>«ФУНКЦИОНАЛЬНАЯ </a:t>
            </a:r>
            <a:r>
              <a:rPr sz="2700" b="0" spc="-20" dirty="0">
                <a:latin typeface="Calibri"/>
                <a:cs typeface="Calibri"/>
              </a:rPr>
              <a:t>ГРАМОТНОСТЬ. </a:t>
            </a:r>
            <a:r>
              <a:rPr sz="2700" b="0" spc="-10" dirty="0">
                <a:latin typeface="Calibri"/>
                <a:cs typeface="Calibri"/>
              </a:rPr>
              <a:t>УЧИМСЯ </a:t>
            </a:r>
            <a:r>
              <a:rPr sz="2700" b="0" spc="-5" dirty="0">
                <a:latin typeface="Calibri"/>
                <a:cs typeface="Calibri"/>
              </a:rPr>
              <a:t>ДЛЯ </a:t>
            </a:r>
            <a:r>
              <a:rPr sz="2700" b="0" dirty="0">
                <a:latin typeface="Calibri"/>
                <a:cs typeface="Calibri"/>
              </a:rPr>
              <a:t>ЖИЗНИ»  </a:t>
            </a:r>
            <a:r>
              <a:rPr sz="2700" b="0" spc="-10" dirty="0">
                <a:latin typeface="Calibri"/>
                <a:cs typeface="Calibri"/>
              </a:rPr>
              <a:t>ПРОЕКТ </a:t>
            </a:r>
            <a:r>
              <a:rPr sz="2700" b="0" spc="-20" dirty="0">
                <a:latin typeface="Calibri"/>
                <a:cs typeface="Calibri"/>
              </a:rPr>
              <a:t>ИНСТИТУТА </a:t>
            </a:r>
            <a:r>
              <a:rPr sz="2700" b="0" spc="-35" dirty="0">
                <a:latin typeface="Calibri"/>
                <a:cs typeface="Calibri"/>
              </a:rPr>
              <a:t>СТРАТЕГИИ </a:t>
            </a:r>
            <a:r>
              <a:rPr sz="2700" b="0" spc="-20" dirty="0">
                <a:latin typeface="Calibri"/>
                <a:cs typeface="Calibri"/>
              </a:rPr>
              <a:t>РАЗВИТИЯ ОБРАЗОВАНИЯ</a:t>
            </a:r>
            <a:r>
              <a:rPr sz="2700" b="0" spc="100" dirty="0">
                <a:latin typeface="Calibri"/>
                <a:cs typeface="Calibri"/>
              </a:rPr>
              <a:t> </a:t>
            </a:r>
            <a:r>
              <a:rPr sz="2700" b="0" spc="-70" dirty="0">
                <a:latin typeface="Calibri"/>
                <a:cs typeface="Calibri"/>
              </a:rPr>
              <a:t>РАО</a:t>
            </a:r>
            <a:endParaRPr sz="2700" dirty="0">
              <a:latin typeface="Calibri"/>
              <a:cs typeface="Calibri"/>
            </a:endParaRPr>
          </a:p>
        </p:txBody>
      </p:sp>
      <p:grpSp>
        <p:nvGrpSpPr>
          <p:cNvPr id="3" name="object 3"/>
          <p:cNvGrpSpPr/>
          <p:nvPr/>
        </p:nvGrpSpPr>
        <p:grpSpPr>
          <a:xfrm>
            <a:off x="534640" y="1542789"/>
            <a:ext cx="1436872" cy="1307231"/>
            <a:chOff x="534923" y="1543811"/>
            <a:chExt cx="1437640" cy="1308100"/>
          </a:xfrm>
        </p:grpSpPr>
        <p:pic>
          <p:nvPicPr>
            <p:cNvPr id="4" name="object 4"/>
            <p:cNvPicPr/>
            <p:nvPr/>
          </p:nvPicPr>
          <p:blipFill>
            <a:blip r:embed="rId2" cstate="print"/>
            <a:stretch>
              <a:fillRect/>
            </a:stretch>
          </p:blipFill>
          <p:spPr>
            <a:xfrm>
              <a:off x="1103375" y="1815083"/>
              <a:ext cx="868680" cy="1036320"/>
            </a:xfrm>
            <a:prstGeom prst="rect">
              <a:avLst/>
            </a:prstGeom>
          </p:spPr>
        </p:pic>
        <p:pic>
          <p:nvPicPr>
            <p:cNvPr id="5" name="object 5"/>
            <p:cNvPicPr/>
            <p:nvPr/>
          </p:nvPicPr>
          <p:blipFill>
            <a:blip r:embed="rId3" cstate="print"/>
            <a:stretch>
              <a:fillRect/>
            </a:stretch>
          </p:blipFill>
          <p:spPr>
            <a:xfrm>
              <a:off x="534923" y="1543811"/>
              <a:ext cx="868680" cy="1036319"/>
            </a:xfrm>
            <a:prstGeom prst="rect">
              <a:avLst/>
            </a:prstGeom>
          </p:spPr>
        </p:pic>
      </p:grpSp>
      <p:pic>
        <p:nvPicPr>
          <p:cNvPr id="6" name="object 6"/>
          <p:cNvPicPr/>
          <p:nvPr/>
        </p:nvPicPr>
        <p:blipFill>
          <a:blip r:embed="rId4" cstate="print"/>
          <a:stretch>
            <a:fillRect/>
          </a:stretch>
        </p:blipFill>
        <p:spPr>
          <a:xfrm>
            <a:off x="8960906" y="1693566"/>
            <a:ext cx="868215" cy="1035631"/>
          </a:xfrm>
          <a:prstGeom prst="rect">
            <a:avLst/>
          </a:prstGeom>
        </p:spPr>
      </p:pic>
      <p:pic>
        <p:nvPicPr>
          <p:cNvPr id="7" name="object 7"/>
          <p:cNvPicPr/>
          <p:nvPr/>
        </p:nvPicPr>
        <p:blipFill>
          <a:blip r:embed="rId5" cstate="print"/>
          <a:stretch>
            <a:fillRect/>
          </a:stretch>
        </p:blipFill>
        <p:spPr>
          <a:xfrm>
            <a:off x="6287714" y="1606754"/>
            <a:ext cx="868215" cy="1037154"/>
          </a:xfrm>
          <a:prstGeom prst="rect">
            <a:avLst/>
          </a:prstGeom>
        </p:spPr>
      </p:pic>
      <p:pic>
        <p:nvPicPr>
          <p:cNvPr id="8" name="object 8"/>
          <p:cNvPicPr/>
          <p:nvPr/>
        </p:nvPicPr>
        <p:blipFill>
          <a:blip r:embed="rId6" cstate="print"/>
          <a:stretch>
            <a:fillRect/>
          </a:stretch>
        </p:blipFill>
        <p:spPr>
          <a:xfrm>
            <a:off x="7673813" y="1693566"/>
            <a:ext cx="868215" cy="1035631"/>
          </a:xfrm>
          <a:prstGeom prst="rect">
            <a:avLst/>
          </a:prstGeom>
        </p:spPr>
      </p:pic>
      <p:grpSp>
        <p:nvGrpSpPr>
          <p:cNvPr id="9" name="object 9"/>
          <p:cNvGrpSpPr/>
          <p:nvPr/>
        </p:nvGrpSpPr>
        <p:grpSpPr>
          <a:xfrm>
            <a:off x="2630542" y="1643306"/>
            <a:ext cx="1375945" cy="1206333"/>
            <a:chOff x="2631948" y="1644395"/>
            <a:chExt cx="1376680" cy="1207135"/>
          </a:xfrm>
        </p:grpSpPr>
        <p:pic>
          <p:nvPicPr>
            <p:cNvPr id="10" name="object 10"/>
            <p:cNvPicPr/>
            <p:nvPr/>
          </p:nvPicPr>
          <p:blipFill>
            <a:blip r:embed="rId7" cstate="print"/>
            <a:stretch>
              <a:fillRect/>
            </a:stretch>
          </p:blipFill>
          <p:spPr>
            <a:xfrm>
              <a:off x="3139440" y="1815083"/>
              <a:ext cx="868680" cy="1036320"/>
            </a:xfrm>
            <a:prstGeom prst="rect">
              <a:avLst/>
            </a:prstGeom>
          </p:spPr>
        </p:pic>
        <p:pic>
          <p:nvPicPr>
            <p:cNvPr id="11" name="object 11"/>
            <p:cNvPicPr/>
            <p:nvPr/>
          </p:nvPicPr>
          <p:blipFill>
            <a:blip r:embed="rId8" cstate="print"/>
            <a:stretch>
              <a:fillRect/>
            </a:stretch>
          </p:blipFill>
          <p:spPr>
            <a:xfrm>
              <a:off x="2631948" y="1644395"/>
              <a:ext cx="868679" cy="1037843"/>
            </a:xfrm>
            <a:prstGeom prst="rect">
              <a:avLst/>
            </a:prstGeom>
          </p:spPr>
        </p:pic>
      </p:grpSp>
      <p:pic>
        <p:nvPicPr>
          <p:cNvPr id="12" name="object 12"/>
          <p:cNvPicPr/>
          <p:nvPr/>
        </p:nvPicPr>
        <p:blipFill>
          <a:blip r:embed="rId9" cstate="print"/>
          <a:stretch>
            <a:fillRect/>
          </a:stretch>
        </p:blipFill>
        <p:spPr>
          <a:xfrm>
            <a:off x="4662472" y="1693566"/>
            <a:ext cx="868216" cy="1035631"/>
          </a:xfrm>
          <a:prstGeom prst="rect">
            <a:avLst/>
          </a:prstGeom>
        </p:spPr>
      </p:pic>
      <p:sp>
        <p:nvSpPr>
          <p:cNvPr id="13" name="object 13"/>
          <p:cNvSpPr txBox="1"/>
          <p:nvPr/>
        </p:nvSpPr>
        <p:spPr>
          <a:xfrm>
            <a:off x="610594" y="2935815"/>
            <a:ext cx="974204" cy="363915"/>
          </a:xfrm>
          <a:prstGeom prst="rect">
            <a:avLst/>
          </a:prstGeom>
        </p:spPr>
        <p:txBody>
          <a:bodyPr vert="horz" wrap="square" lIns="0" tIns="50135" rIns="0" bIns="0" rtlCol="0">
            <a:spAutoFit/>
          </a:bodyPr>
          <a:lstStyle/>
          <a:p>
            <a:pPr marL="42519" marR="5077" indent="-30462">
              <a:lnSpc>
                <a:spcPts val="1249"/>
              </a:lnSpc>
              <a:spcBef>
                <a:spcPts val="395"/>
              </a:spcBef>
            </a:pPr>
            <a:r>
              <a:rPr sz="1300" b="1" spc="-15" dirty="0">
                <a:latin typeface="Calibri"/>
                <a:cs typeface="Calibri"/>
              </a:rPr>
              <a:t>Ч</a:t>
            </a:r>
            <a:r>
              <a:rPr sz="1300" b="1" spc="-5" dirty="0">
                <a:latin typeface="Calibri"/>
                <a:cs typeface="Calibri"/>
              </a:rPr>
              <a:t>ит</a:t>
            </a:r>
            <a:r>
              <a:rPr sz="1300" b="1" spc="-15" dirty="0">
                <a:latin typeface="Calibri"/>
                <a:cs typeface="Calibri"/>
              </a:rPr>
              <a:t>а</a:t>
            </a:r>
            <a:r>
              <a:rPr sz="1300" b="1" spc="-20" dirty="0">
                <a:latin typeface="Calibri"/>
                <a:cs typeface="Calibri"/>
              </a:rPr>
              <a:t>т</a:t>
            </a:r>
            <a:r>
              <a:rPr sz="1300" b="1" spc="-35" dirty="0">
                <a:latin typeface="Calibri"/>
                <a:cs typeface="Calibri"/>
              </a:rPr>
              <a:t>е</a:t>
            </a:r>
            <a:r>
              <a:rPr sz="1300" b="1" spc="-5" dirty="0">
                <a:latin typeface="Calibri"/>
                <a:cs typeface="Calibri"/>
              </a:rPr>
              <a:t>ль</a:t>
            </a:r>
            <a:r>
              <a:rPr sz="1300" b="1" spc="-10" dirty="0">
                <a:latin typeface="Calibri"/>
                <a:cs typeface="Calibri"/>
              </a:rPr>
              <a:t>с</a:t>
            </a:r>
            <a:r>
              <a:rPr sz="1300" b="1" spc="-25" dirty="0">
                <a:latin typeface="Calibri"/>
                <a:cs typeface="Calibri"/>
              </a:rPr>
              <a:t>к</a:t>
            </a:r>
            <a:r>
              <a:rPr sz="1300" b="1" spc="-10" dirty="0">
                <a:latin typeface="Calibri"/>
                <a:cs typeface="Calibri"/>
              </a:rPr>
              <a:t>а</a:t>
            </a:r>
            <a:r>
              <a:rPr sz="1300" b="1" spc="-5" dirty="0">
                <a:latin typeface="Calibri"/>
                <a:cs typeface="Calibri"/>
              </a:rPr>
              <a:t>я  </a:t>
            </a:r>
            <a:r>
              <a:rPr sz="1300" b="1" spc="-10" dirty="0">
                <a:latin typeface="Calibri"/>
                <a:cs typeface="Calibri"/>
              </a:rPr>
              <a:t>грамотность</a:t>
            </a:r>
            <a:endParaRPr sz="1300">
              <a:latin typeface="Calibri"/>
              <a:cs typeface="Calibri"/>
            </a:endParaRPr>
          </a:p>
        </p:txBody>
      </p:sp>
      <p:sp>
        <p:nvSpPr>
          <p:cNvPr id="14" name="object 14"/>
          <p:cNvSpPr txBox="1"/>
          <p:nvPr/>
        </p:nvSpPr>
        <p:spPr>
          <a:xfrm>
            <a:off x="2699469" y="2926120"/>
            <a:ext cx="1222991" cy="371008"/>
          </a:xfrm>
          <a:prstGeom prst="rect">
            <a:avLst/>
          </a:prstGeom>
        </p:spPr>
        <p:txBody>
          <a:bodyPr vert="horz" wrap="square" lIns="0" tIns="12058" rIns="0" bIns="0" rtlCol="0">
            <a:spAutoFit/>
          </a:bodyPr>
          <a:lstStyle/>
          <a:p>
            <a:pPr algn="ctr">
              <a:lnSpc>
                <a:spcPts val="1404"/>
              </a:lnSpc>
              <a:spcBef>
                <a:spcPts val="95"/>
              </a:spcBef>
            </a:pPr>
            <a:r>
              <a:rPr sz="1300" b="1" spc="-10" dirty="0">
                <a:latin typeface="Calibri"/>
                <a:cs typeface="Calibri"/>
              </a:rPr>
              <a:t>Математическая</a:t>
            </a:r>
            <a:endParaRPr sz="1300">
              <a:latin typeface="Calibri"/>
              <a:cs typeface="Calibri"/>
            </a:endParaRPr>
          </a:p>
          <a:p>
            <a:pPr algn="ctr">
              <a:lnSpc>
                <a:spcPts val="1404"/>
              </a:lnSpc>
            </a:pPr>
            <a:r>
              <a:rPr sz="1300" b="1" spc="-10" dirty="0">
                <a:latin typeface="Calibri"/>
                <a:cs typeface="Calibri"/>
              </a:rPr>
              <a:t>грамотность</a:t>
            </a:r>
            <a:endParaRPr sz="1300">
              <a:latin typeface="Calibri"/>
              <a:cs typeface="Calibri"/>
            </a:endParaRPr>
          </a:p>
        </p:txBody>
      </p:sp>
      <p:sp>
        <p:nvSpPr>
          <p:cNvPr id="15" name="object 15"/>
          <p:cNvSpPr txBox="1"/>
          <p:nvPr/>
        </p:nvSpPr>
        <p:spPr>
          <a:xfrm>
            <a:off x="4545313" y="2926120"/>
            <a:ext cx="1207125" cy="371008"/>
          </a:xfrm>
          <a:prstGeom prst="rect">
            <a:avLst/>
          </a:prstGeom>
        </p:spPr>
        <p:txBody>
          <a:bodyPr vert="horz" wrap="square" lIns="0" tIns="12058" rIns="0" bIns="0" rtlCol="0">
            <a:spAutoFit/>
          </a:bodyPr>
          <a:lstStyle/>
          <a:p>
            <a:pPr marL="12692">
              <a:lnSpc>
                <a:spcPts val="1404"/>
              </a:lnSpc>
              <a:spcBef>
                <a:spcPts val="95"/>
              </a:spcBef>
            </a:pPr>
            <a:r>
              <a:rPr sz="1300" b="1" spc="-10" dirty="0">
                <a:latin typeface="Calibri"/>
                <a:cs typeface="Calibri"/>
              </a:rPr>
              <a:t>Естественнонауч</a:t>
            </a:r>
            <a:endParaRPr sz="1300">
              <a:latin typeface="Calibri"/>
              <a:cs typeface="Calibri"/>
            </a:endParaRPr>
          </a:p>
          <a:p>
            <a:pPr marL="12692">
              <a:lnSpc>
                <a:spcPts val="1404"/>
              </a:lnSpc>
            </a:pPr>
            <a:r>
              <a:rPr sz="1300" b="1" spc="-10" dirty="0">
                <a:latin typeface="Calibri"/>
                <a:cs typeface="Calibri"/>
              </a:rPr>
              <a:t>ная</a:t>
            </a:r>
            <a:r>
              <a:rPr sz="1300" b="1" spc="-25" dirty="0">
                <a:latin typeface="Calibri"/>
                <a:cs typeface="Calibri"/>
              </a:rPr>
              <a:t> </a:t>
            </a:r>
            <a:r>
              <a:rPr sz="1300" b="1" spc="-10" dirty="0">
                <a:latin typeface="Calibri"/>
                <a:cs typeface="Calibri"/>
              </a:rPr>
              <a:t>грамотность</a:t>
            </a:r>
            <a:endParaRPr sz="1300">
              <a:latin typeface="Calibri"/>
              <a:cs typeface="Calibri"/>
            </a:endParaRPr>
          </a:p>
        </p:txBody>
      </p:sp>
      <p:sp>
        <p:nvSpPr>
          <p:cNvPr id="16" name="object 16"/>
          <p:cNvSpPr txBox="1"/>
          <p:nvPr/>
        </p:nvSpPr>
        <p:spPr>
          <a:xfrm>
            <a:off x="6263471" y="2927262"/>
            <a:ext cx="914546" cy="371008"/>
          </a:xfrm>
          <a:prstGeom prst="rect">
            <a:avLst/>
          </a:prstGeom>
        </p:spPr>
        <p:txBody>
          <a:bodyPr vert="horz" wrap="square" lIns="0" tIns="12058" rIns="0" bIns="0" rtlCol="0">
            <a:spAutoFit/>
          </a:bodyPr>
          <a:lstStyle/>
          <a:p>
            <a:pPr marL="20308">
              <a:lnSpc>
                <a:spcPts val="1404"/>
              </a:lnSpc>
              <a:spcBef>
                <a:spcPts val="95"/>
              </a:spcBef>
            </a:pPr>
            <a:r>
              <a:rPr sz="1300" b="1" spc="-10" dirty="0">
                <a:latin typeface="Calibri"/>
                <a:cs typeface="Calibri"/>
              </a:rPr>
              <a:t>Финансовая</a:t>
            </a:r>
            <a:endParaRPr sz="1300">
              <a:latin typeface="Calibri"/>
              <a:cs typeface="Calibri"/>
            </a:endParaRPr>
          </a:p>
          <a:p>
            <a:pPr marL="12692">
              <a:lnSpc>
                <a:spcPts val="1404"/>
              </a:lnSpc>
            </a:pPr>
            <a:r>
              <a:rPr sz="1300" b="1" spc="-10" dirty="0">
                <a:latin typeface="Calibri"/>
                <a:cs typeface="Calibri"/>
              </a:rPr>
              <a:t>грамотность</a:t>
            </a:r>
            <a:endParaRPr sz="1300">
              <a:latin typeface="Calibri"/>
              <a:cs typeface="Calibri"/>
            </a:endParaRPr>
          </a:p>
        </p:txBody>
      </p:sp>
      <p:sp>
        <p:nvSpPr>
          <p:cNvPr id="17" name="object 17"/>
          <p:cNvSpPr txBox="1"/>
          <p:nvPr/>
        </p:nvSpPr>
        <p:spPr>
          <a:xfrm>
            <a:off x="7613902" y="2905355"/>
            <a:ext cx="990705" cy="375969"/>
          </a:xfrm>
          <a:prstGeom prst="rect">
            <a:avLst/>
          </a:prstGeom>
        </p:spPr>
        <p:txBody>
          <a:bodyPr vert="horz" wrap="square" lIns="0" tIns="51404" rIns="0" bIns="0" rtlCol="0">
            <a:spAutoFit/>
          </a:bodyPr>
          <a:lstStyle/>
          <a:p>
            <a:pPr marL="12692" marR="5077" indent="53308">
              <a:lnSpc>
                <a:spcPct val="80000"/>
              </a:lnSpc>
              <a:spcBef>
                <a:spcPts val="405"/>
              </a:spcBef>
            </a:pPr>
            <a:r>
              <a:rPr sz="1300" b="1" spc="-20" dirty="0">
                <a:latin typeface="Calibri"/>
                <a:cs typeface="Calibri"/>
              </a:rPr>
              <a:t>Глобальные  </a:t>
            </a:r>
            <a:r>
              <a:rPr sz="1300" b="1" spc="-35" dirty="0">
                <a:latin typeface="Calibri"/>
                <a:cs typeface="Calibri"/>
              </a:rPr>
              <a:t>к</a:t>
            </a:r>
            <a:r>
              <a:rPr sz="1300" b="1" spc="-5" dirty="0">
                <a:latin typeface="Calibri"/>
                <a:cs typeface="Calibri"/>
              </a:rPr>
              <a:t>омпе</a:t>
            </a:r>
            <a:r>
              <a:rPr sz="1300" b="1" spc="-20" dirty="0">
                <a:latin typeface="Calibri"/>
                <a:cs typeface="Calibri"/>
              </a:rPr>
              <a:t>т</a:t>
            </a:r>
            <a:r>
              <a:rPr sz="1300" b="1" spc="-10" dirty="0">
                <a:latin typeface="Calibri"/>
                <a:cs typeface="Calibri"/>
              </a:rPr>
              <a:t>ен</a:t>
            </a:r>
            <a:r>
              <a:rPr sz="1300" b="1" spc="-5" dirty="0">
                <a:latin typeface="Calibri"/>
                <a:cs typeface="Calibri"/>
              </a:rPr>
              <a:t>ции</a:t>
            </a:r>
            <a:endParaRPr sz="1300">
              <a:latin typeface="Calibri"/>
              <a:cs typeface="Calibri"/>
            </a:endParaRPr>
          </a:p>
        </p:txBody>
      </p:sp>
      <p:sp>
        <p:nvSpPr>
          <p:cNvPr id="18" name="object 18"/>
          <p:cNvSpPr txBox="1"/>
          <p:nvPr/>
        </p:nvSpPr>
        <p:spPr>
          <a:xfrm>
            <a:off x="9011297" y="2888853"/>
            <a:ext cx="866312" cy="363915"/>
          </a:xfrm>
          <a:prstGeom prst="rect">
            <a:avLst/>
          </a:prstGeom>
        </p:spPr>
        <p:txBody>
          <a:bodyPr vert="horz" wrap="square" lIns="0" tIns="50135" rIns="0" bIns="0" rtlCol="0">
            <a:spAutoFit/>
          </a:bodyPr>
          <a:lstStyle/>
          <a:p>
            <a:pPr marL="36808" marR="5077" indent="-24750">
              <a:lnSpc>
                <a:spcPts val="1249"/>
              </a:lnSpc>
              <a:spcBef>
                <a:spcPts val="395"/>
              </a:spcBef>
            </a:pPr>
            <a:r>
              <a:rPr sz="1300" b="1" spc="-5" dirty="0">
                <a:latin typeface="Calibri"/>
                <a:cs typeface="Calibri"/>
              </a:rPr>
              <a:t>Кре</a:t>
            </a:r>
            <a:r>
              <a:rPr sz="1300" b="1" spc="-15" dirty="0">
                <a:latin typeface="Calibri"/>
                <a:cs typeface="Calibri"/>
              </a:rPr>
              <a:t>а</a:t>
            </a:r>
            <a:r>
              <a:rPr sz="1300" b="1" spc="-5" dirty="0">
                <a:latin typeface="Calibri"/>
                <a:cs typeface="Calibri"/>
              </a:rPr>
              <a:t>ти</a:t>
            </a:r>
            <a:r>
              <a:rPr sz="1300" b="1" spc="-15" dirty="0">
                <a:latin typeface="Calibri"/>
                <a:cs typeface="Calibri"/>
              </a:rPr>
              <a:t>в</a:t>
            </a:r>
            <a:r>
              <a:rPr sz="1300" b="1" spc="-10" dirty="0">
                <a:latin typeface="Calibri"/>
                <a:cs typeface="Calibri"/>
              </a:rPr>
              <a:t>ное  мышление</a:t>
            </a:r>
            <a:endParaRPr sz="1300">
              <a:latin typeface="Calibri"/>
              <a:cs typeface="Calibri"/>
            </a:endParaRPr>
          </a:p>
        </p:txBody>
      </p:sp>
      <p:sp>
        <p:nvSpPr>
          <p:cNvPr id="19" name="object 19"/>
          <p:cNvSpPr txBox="1"/>
          <p:nvPr/>
        </p:nvSpPr>
        <p:spPr>
          <a:xfrm>
            <a:off x="298344" y="3589812"/>
            <a:ext cx="10943456" cy="3496583"/>
          </a:xfrm>
          <a:prstGeom prst="rect">
            <a:avLst/>
          </a:prstGeom>
        </p:spPr>
        <p:txBody>
          <a:bodyPr vert="horz" wrap="square" lIns="0" tIns="78693" rIns="0" bIns="0" rtlCol="0">
            <a:spAutoFit/>
          </a:bodyPr>
          <a:lstStyle/>
          <a:p>
            <a:pPr marL="280502" marR="729812" indent="-268444">
              <a:lnSpc>
                <a:spcPct val="80000"/>
              </a:lnSpc>
              <a:spcBef>
                <a:spcPts val="620"/>
              </a:spcBef>
              <a:buFont typeface="Arial"/>
              <a:buChar char="•"/>
              <a:tabLst>
                <a:tab pos="280502" algn="l"/>
                <a:tab pos="281136" algn="l"/>
              </a:tabLst>
            </a:pPr>
            <a:r>
              <a:rPr sz="2200" b="1" spc="-10" dirty="0">
                <a:solidFill>
                  <a:srgbClr val="294690"/>
                </a:solidFill>
                <a:latin typeface="Calibri"/>
                <a:cs typeface="Calibri"/>
              </a:rPr>
              <a:t>направлено </a:t>
            </a:r>
            <a:r>
              <a:rPr sz="2200" b="1" spc="-5" dirty="0">
                <a:solidFill>
                  <a:srgbClr val="294690"/>
                </a:solidFill>
                <a:latin typeface="Calibri"/>
                <a:cs typeface="Calibri"/>
              </a:rPr>
              <a:t>на формирование умения </a:t>
            </a:r>
            <a:r>
              <a:rPr sz="2200" b="1" spc="-10" dirty="0">
                <a:solidFill>
                  <a:srgbClr val="294690"/>
                </a:solidFill>
                <a:latin typeface="Calibri"/>
                <a:cs typeface="Calibri"/>
              </a:rPr>
              <a:t>применять </a:t>
            </a:r>
            <a:r>
              <a:rPr sz="2200" b="1" spc="-5" dirty="0">
                <a:solidFill>
                  <a:srgbClr val="294690"/>
                </a:solidFill>
                <a:latin typeface="Calibri"/>
                <a:cs typeface="Calibri"/>
              </a:rPr>
              <a:t>в жизни знания, </a:t>
            </a:r>
            <a:r>
              <a:rPr sz="2200" b="1" spc="-10" dirty="0">
                <a:solidFill>
                  <a:srgbClr val="294690"/>
                </a:solidFill>
                <a:latin typeface="Calibri"/>
                <a:cs typeface="Calibri"/>
              </a:rPr>
              <a:t>полученные </a:t>
            </a:r>
            <a:r>
              <a:rPr sz="2200" b="1" spc="-5" dirty="0">
                <a:solidFill>
                  <a:srgbClr val="294690"/>
                </a:solidFill>
                <a:latin typeface="Calibri"/>
                <a:cs typeface="Calibri"/>
              </a:rPr>
              <a:t>в  </a:t>
            </a:r>
            <a:r>
              <a:rPr sz="2200" b="1" spc="-20" dirty="0">
                <a:solidFill>
                  <a:srgbClr val="294690"/>
                </a:solidFill>
                <a:latin typeface="Calibri"/>
                <a:cs typeface="Calibri"/>
              </a:rPr>
              <a:t>школе</a:t>
            </a:r>
            <a:endParaRPr sz="2200" dirty="0">
              <a:latin typeface="Calibri"/>
              <a:cs typeface="Calibri"/>
            </a:endParaRPr>
          </a:p>
          <a:p>
            <a:pPr marL="280502" indent="-268444">
              <a:lnSpc>
                <a:spcPts val="2374"/>
              </a:lnSpc>
              <a:spcBef>
                <a:spcPts val="170"/>
              </a:spcBef>
              <a:buFont typeface="Arial"/>
              <a:buChar char="•"/>
              <a:tabLst>
                <a:tab pos="280502" algn="l"/>
                <a:tab pos="281136" algn="l"/>
              </a:tabLst>
            </a:pPr>
            <a:r>
              <a:rPr sz="2200" b="1" spc="-10" dirty="0">
                <a:solidFill>
                  <a:srgbClr val="294690"/>
                </a:solidFill>
                <a:latin typeface="Calibri"/>
                <a:cs typeface="Calibri"/>
              </a:rPr>
              <a:t>предлагает обучающие </a:t>
            </a:r>
            <a:r>
              <a:rPr sz="2200" b="1" spc="-5" dirty="0">
                <a:solidFill>
                  <a:srgbClr val="294690"/>
                </a:solidFill>
                <a:latin typeface="Calibri"/>
                <a:cs typeface="Calibri"/>
              </a:rPr>
              <a:t>и </a:t>
            </a:r>
            <a:r>
              <a:rPr sz="2200" b="1" spc="-10" dirty="0">
                <a:solidFill>
                  <a:srgbClr val="294690"/>
                </a:solidFill>
                <a:latin typeface="Calibri"/>
                <a:cs typeface="Calibri"/>
              </a:rPr>
              <a:t>тренировочные </a:t>
            </a:r>
            <a:r>
              <a:rPr sz="2200" b="1" spc="-5" dirty="0">
                <a:solidFill>
                  <a:srgbClr val="294690"/>
                </a:solidFill>
                <a:latin typeface="Calibri"/>
                <a:cs typeface="Calibri"/>
              </a:rPr>
              <a:t>задания, основанные на</a:t>
            </a:r>
            <a:r>
              <a:rPr sz="2200" b="1" spc="229" dirty="0">
                <a:solidFill>
                  <a:srgbClr val="294690"/>
                </a:solidFill>
                <a:latin typeface="Calibri"/>
                <a:cs typeface="Calibri"/>
              </a:rPr>
              <a:t> </a:t>
            </a:r>
            <a:r>
              <a:rPr sz="2200" b="1" spc="-5" dirty="0">
                <a:solidFill>
                  <a:srgbClr val="294690"/>
                </a:solidFill>
                <a:latin typeface="Calibri"/>
                <a:cs typeface="Calibri"/>
              </a:rPr>
              <a:t>реальных</a:t>
            </a:r>
            <a:endParaRPr sz="2200" dirty="0">
              <a:latin typeface="Calibri"/>
              <a:cs typeface="Calibri"/>
            </a:endParaRPr>
          </a:p>
          <a:p>
            <a:pPr marL="280502">
              <a:lnSpc>
                <a:spcPts val="2374"/>
              </a:lnSpc>
            </a:pPr>
            <a:r>
              <a:rPr sz="2200" b="1" spc="-5" dirty="0">
                <a:solidFill>
                  <a:srgbClr val="294690"/>
                </a:solidFill>
                <a:latin typeface="Calibri"/>
                <a:cs typeface="Calibri"/>
              </a:rPr>
              <a:t>жизненных</a:t>
            </a:r>
            <a:r>
              <a:rPr sz="2200" b="1" spc="15" dirty="0">
                <a:solidFill>
                  <a:srgbClr val="294690"/>
                </a:solidFill>
                <a:latin typeface="Calibri"/>
                <a:cs typeface="Calibri"/>
              </a:rPr>
              <a:t> </a:t>
            </a:r>
            <a:r>
              <a:rPr sz="2200" b="1" spc="-10" dirty="0">
                <a:solidFill>
                  <a:srgbClr val="294690"/>
                </a:solidFill>
                <a:latin typeface="Calibri"/>
                <a:cs typeface="Calibri"/>
              </a:rPr>
              <a:t>ситуациях</a:t>
            </a:r>
            <a:endParaRPr sz="2200" dirty="0">
              <a:latin typeface="Calibri"/>
              <a:cs typeface="Calibri"/>
            </a:endParaRPr>
          </a:p>
          <a:p>
            <a:pPr marL="280502" indent="-268444">
              <a:spcBef>
                <a:spcPts val="185"/>
              </a:spcBef>
              <a:buFont typeface="Arial"/>
              <a:buChar char="•"/>
              <a:tabLst>
                <a:tab pos="280502" algn="l"/>
                <a:tab pos="281136" algn="l"/>
              </a:tabLst>
            </a:pPr>
            <a:r>
              <a:rPr sz="2200" b="1" spc="-10" dirty="0">
                <a:solidFill>
                  <a:srgbClr val="294690"/>
                </a:solidFill>
                <a:latin typeface="Calibri"/>
                <a:cs typeface="Calibri"/>
              </a:rPr>
              <a:t>рассчитано </a:t>
            </a:r>
            <a:r>
              <a:rPr sz="2200" b="1" spc="-5" dirty="0">
                <a:solidFill>
                  <a:srgbClr val="294690"/>
                </a:solidFill>
                <a:latin typeface="Calibri"/>
                <a:cs typeface="Calibri"/>
              </a:rPr>
              <a:t>на </a:t>
            </a:r>
            <a:r>
              <a:rPr sz="2200" b="1" spc="-10" dirty="0">
                <a:solidFill>
                  <a:srgbClr val="294690"/>
                </a:solidFill>
                <a:latin typeface="Calibri"/>
                <a:cs typeface="Calibri"/>
              </a:rPr>
              <a:t>обучающихся </a:t>
            </a:r>
            <a:r>
              <a:rPr sz="2200" b="1" spc="-5" dirty="0">
                <a:solidFill>
                  <a:srgbClr val="294690"/>
                </a:solidFill>
                <a:latin typeface="Calibri"/>
                <a:cs typeface="Calibri"/>
              </a:rPr>
              <a:t>10—15</a:t>
            </a:r>
            <a:r>
              <a:rPr sz="2200" b="1" spc="120" dirty="0">
                <a:solidFill>
                  <a:srgbClr val="294690"/>
                </a:solidFill>
                <a:latin typeface="Calibri"/>
                <a:cs typeface="Calibri"/>
              </a:rPr>
              <a:t> </a:t>
            </a:r>
            <a:r>
              <a:rPr sz="2200" b="1" spc="-5" dirty="0">
                <a:solidFill>
                  <a:srgbClr val="294690"/>
                </a:solidFill>
                <a:latin typeface="Calibri"/>
                <a:cs typeface="Calibri"/>
              </a:rPr>
              <a:t>лет</a:t>
            </a:r>
            <a:endParaRPr sz="2200" dirty="0">
              <a:latin typeface="Calibri"/>
              <a:cs typeface="Calibri"/>
            </a:endParaRPr>
          </a:p>
          <a:p>
            <a:pPr marL="280502" marR="5077" indent="-268444">
              <a:lnSpc>
                <a:spcPts val="2109"/>
              </a:lnSpc>
              <a:spcBef>
                <a:spcPts val="680"/>
              </a:spcBef>
              <a:buFont typeface="Arial"/>
              <a:buChar char="•"/>
              <a:tabLst>
                <a:tab pos="280502" algn="l"/>
                <a:tab pos="281136" algn="l"/>
              </a:tabLst>
            </a:pPr>
            <a:r>
              <a:rPr sz="2200" b="1" spc="-20" dirty="0">
                <a:solidFill>
                  <a:srgbClr val="294690"/>
                </a:solidFill>
                <a:latin typeface="Calibri"/>
                <a:cs typeface="Calibri"/>
              </a:rPr>
              <a:t>содержит </a:t>
            </a:r>
            <a:r>
              <a:rPr sz="2200" b="1" spc="-5" dirty="0">
                <a:solidFill>
                  <a:srgbClr val="294690"/>
                </a:solidFill>
                <a:latin typeface="Calibri"/>
                <a:cs typeface="Calibri"/>
              </a:rPr>
              <a:t>развернутые описания </a:t>
            </a:r>
            <a:r>
              <a:rPr sz="2200" b="1" spc="-10" dirty="0">
                <a:solidFill>
                  <a:srgbClr val="294690"/>
                </a:solidFill>
                <a:latin typeface="Calibri"/>
                <a:cs typeface="Calibri"/>
              </a:rPr>
              <a:t>особенностей оценки </a:t>
            </a:r>
            <a:r>
              <a:rPr sz="2200" b="1" spc="-5" dirty="0">
                <a:solidFill>
                  <a:srgbClr val="294690"/>
                </a:solidFill>
                <a:latin typeface="Calibri"/>
                <a:cs typeface="Calibri"/>
              </a:rPr>
              <a:t>заданий и рекомендации по их  </a:t>
            </a:r>
            <a:r>
              <a:rPr sz="2200" b="1" spc="-10" dirty="0">
                <a:solidFill>
                  <a:srgbClr val="294690"/>
                </a:solidFill>
                <a:latin typeface="Calibri"/>
                <a:cs typeface="Calibri"/>
              </a:rPr>
              <a:t>использованию</a:t>
            </a:r>
            <a:endParaRPr sz="2200" dirty="0">
              <a:latin typeface="Calibri"/>
              <a:cs typeface="Calibri"/>
            </a:endParaRPr>
          </a:p>
          <a:p>
            <a:pPr marL="280502" indent="-268444">
              <a:spcBef>
                <a:spcPts val="185"/>
              </a:spcBef>
              <a:buFont typeface="Arial"/>
              <a:buChar char="•"/>
              <a:tabLst>
                <a:tab pos="280502" algn="l"/>
                <a:tab pos="281136" algn="l"/>
              </a:tabLst>
            </a:pPr>
            <a:r>
              <a:rPr sz="2200" b="1" spc="-20" dirty="0">
                <a:solidFill>
                  <a:srgbClr val="294690"/>
                </a:solidFill>
                <a:latin typeface="Calibri"/>
                <a:cs typeface="Calibri"/>
              </a:rPr>
              <a:t>содержит </a:t>
            </a:r>
            <a:r>
              <a:rPr sz="2200" b="1" spc="-15" dirty="0">
                <a:solidFill>
                  <a:srgbClr val="294690"/>
                </a:solidFill>
                <a:latin typeface="Calibri"/>
                <a:cs typeface="Calibri"/>
              </a:rPr>
              <a:t>комплекс </a:t>
            </a:r>
            <a:r>
              <a:rPr sz="2200" b="1" spc="-5" dirty="0">
                <a:solidFill>
                  <a:srgbClr val="294690"/>
                </a:solidFill>
                <a:latin typeface="Calibri"/>
                <a:cs typeface="Calibri"/>
              </a:rPr>
              <a:t>задач для </a:t>
            </a:r>
            <a:r>
              <a:rPr sz="2200" b="1" spc="-10" dirty="0">
                <a:solidFill>
                  <a:srgbClr val="294690"/>
                </a:solidFill>
                <a:latin typeface="Calibri"/>
                <a:cs typeface="Calibri"/>
              </a:rPr>
              <a:t>самостоятельного </a:t>
            </a:r>
            <a:r>
              <a:rPr sz="2200" b="1" spc="-5" dirty="0">
                <a:solidFill>
                  <a:srgbClr val="294690"/>
                </a:solidFill>
                <a:latin typeface="Calibri"/>
                <a:cs typeface="Calibri"/>
              </a:rPr>
              <a:t>или </a:t>
            </a:r>
            <a:r>
              <a:rPr sz="2200" b="1" spc="-15" dirty="0">
                <a:solidFill>
                  <a:srgbClr val="294690"/>
                </a:solidFill>
                <a:latin typeface="Calibri"/>
                <a:cs typeface="Calibri"/>
              </a:rPr>
              <a:t>коллективного</a:t>
            </a:r>
            <a:r>
              <a:rPr sz="2200" b="1" spc="270" dirty="0">
                <a:solidFill>
                  <a:srgbClr val="294690"/>
                </a:solidFill>
                <a:latin typeface="Calibri"/>
                <a:cs typeface="Calibri"/>
              </a:rPr>
              <a:t> </a:t>
            </a:r>
            <a:r>
              <a:rPr sz="2200" b="1" spc="-10" dirty="0">
                <a:solidFill>
                  <a:srgbClr val="294690"/>
                </a:solidFill>
                <a:latin typeface="Calibri"/>
                <a:cs typeface="Calibri"/>
              </a:rPr>
              <a:t>выполнения</a:t>
            </a:r>
            <a:endParaRPr sz="2200" dirty="0">
              <a:latin typeface="Calibri"/>
              <a:cs typeface="Calibri"/>
            </a:endParaRPr>
          </a:p>
          <a:p>
            <a:pPr marL="280502" indent="-268444">
              <a:lnSpc>
                <a:spcPts val="2459"/>
              </a:lnSpc>
              <a:spcBef>
                <a:spcPts val="185"/>
              </a:spcBef>
              <a:buFont typeface="Arial"/>
              <a:buChar char="•"/>
              <a:tabLst>
                <a:tab pos="280502" algn="l"/>
                <a:tab pos="281136" algn="l"/>
              </a:tabLst>
            </a:pPr>
            <a:r>
              <a:rPr sz="2200" b="1" spc="-15" dirty="0">
                <a:solidFill>
                  <a:srgbClr val="294690"/>
                </a:solidFill>
                <a:latin typeface="Calibri"/>
                <a:cs typeface="Calibri"/>
              </a:rPr>
              <a:t>приводятся </a:t>
            </a:r>
            <a:r>
              <a:rPr sz="2200" b="1" spc="-10" dirty="0">
                <a:solidFill>
                  <a:srgbClr val="294690"/>
                </a:solidFill>
                <a:latin typeface="Calibri"/>
                <a:cs typeface="Calibri"/>
              </a:rPr>
              <a:t>комментарии, </a:t>
            </a:r>
            <a:r>
              <a:rPr sz="2200" b="1" spc="-15" dirty="0">
                <a:solidFill>
                  <a:srgbClr val="294690"/>
                </a:solidFill>
                <a:latin typeface="Calibri"/>
                <a:cs typeface="Calibri"/>
              </a:rPr>
              <a:t>предполагаемые </a:t>
            </a:r>
            <a:r>
              <a:rPr sz="2200" b="1" spc="-10" dirty="0">
                <a:solidFill>
                  <a:srgbClr val="294690"/>
                </a:solidFill>
                <a:latin typeface="Calibri"/>
                <a:cs typeface="Calibri"/>
              </a:rPr>
              <a:t>ответы </a:t>
            </a:r>
            <a:r>
              <a:rPr sz="2200" b="1" spc="-5" dirty="0">
                <a:solidFill>
                  <a:srgbClr val="294690"/>
                </a:solidFill>
                <a:latin typeface="Calibri"/>
                <a:cs typeface="Calibri"/>
              </a:rPr>
              <a:t>и </a:t>
            </a:r>
            <a:r>
              <a:rPr sz="2200" b="1" spc="-10" dirty="0">
                <a:solidFill>
                  <a:srgbClr val="294690"/>
                </a:solidFill>
                <a:latin typeface="Calibri"/>
                <a:cs typeface="Calibri"/>
              </a:rPr>
              <a:t>критерии</a:t>
            </a:r>
            <a:r>
              <a:rPr sz="2200" b="1" spc="215" dirty="0">
                <a:solidFill>
                  <a:srgbClr val="294690"/>
                </a:solidFill>
                <a:latin typeface="Calibri"/>
                <a:cs typeface="Calibri"/>
              </a:rPr>
              <a:t> </a:t>
            </a:r>
            <a:r>
              <a:rPr sz="2200" b="1" spc="-10" dirty="0">
                <a:solidFill>
                  <a:srgbClr val="294690"/>
                </a:solidFill>
                <a:latin typeface="Calibri"/>
                <a:cs typeface="Calibri"/>
              </a:rPr>
              <a:t>оценивания</a:t>
            </a:r>
            <a:endParaRPr sz="2200" dirty="0">
              <a:latin typeface="Calibri"/>
              <a:cs typeface="Calibri"/>
            </a:endParaRPr>
          </a:p>
          <a:p>
            <a:pPr marL="5459627">
              <a:lnSpc>
                <a:spcPts val="1979"/>
              </a:lnSpc>
            </a:pPr>
            <a:r>
              <a:rPr sz="1800" dirty="0">
                <a:latin typeface="Calibri"/>
                <a:cs typeface="Calibri"/>
              </a:rPr>
              <a:t>© </a:t>
            </a:r>
            <a:r>
              <a:rPr sz="1800" spc="-25" dirty="0">
                <a:latin typeface="Calibri"/>
                <a:cs typeface="Calibri"/>
              </a:rPr>
              <a:t>АО</a:t>
            </a:r>
            <a:r>
              <a:rPr sz="1800" spc="-5" dirty="0">
                <a:latin typeface="Calibri"/>
                <a:cs typeface="Calibri"/>
              </a:rPr>
              <a:t> </a:t>
            </a:r>
            <a:r>
              <a:rPr sz="1800" spc="-10" dirty="0">
                <a:latin typeface="Calibri"/>
                <a:cs typeface="Calibri"/>
              </a:rPr>
              <a:t>«Издательство</a:t>
            </a:r>
            <a:endParaRPr sz="1800" dirty="0">
              <a:latin typeface="Calibri"/>
              <a:cs typeface="Calibri"/>
            </a:endParaRPr>
          </a:p>
          <a:p>
            <a:pPr marL="5459627"/>
            <a:r>
              <a:rPr sz="1800" spc="-5" dirty="0">
                <a:latin typeface="Calibri"/>
                <a:cs typeface="Calibri"/>
              </a:rPr>
              <a:t>«Просвещение»,</a:t>
            </a:r>
            <a:r>
              <a:rPr sz="1800" spc="30" dirty="0">
                <a:latin typeface="Calibri"/>
                <a:cs typeface="Calibri"/>
              </a:rPr>
              <a:t> </a:t>
            </a:r>
            <a:r>
              <a:rPr sz="1800" dirty="0">
                <a:latin typeface="Calibri"/>
                <a:cs typeface="Calibri"/>
              </a:rPr>
              <a:t>2020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847" y="286910"/>
            <a:ext cx="7560962" cy="775005"/>
          </a:xfrm>
        </p:spPr>
        <p:txBody>
          <a:bodyPr>
            <a:normAutofit fontScale="90000"/>
          </a:bodyPr>
          <a:lstStyle/>
          <a:p>
            <a:r>
              <a:rPr lang="ru-RU" dirty="0">
                <a:solidFill>
                  <a:schemeClr val="accent2"/>
                </a:solidFill>
              </a:rPr>
              <a:t>ПОЗНАВАТЕЛЬНЫЕ УРОВНИ</a:t>
            </a:r>
            <a:r>
              <a:rPr lang="ru-RU" dirty="0"/>
              <a:t/>
            </a:r>
            <a:br>
              <a:rPr lang="ru-RU" dirty="0"/>
            </a:br>
            <a:endParaRPr lang="en-US" dirty="0"/>
          </a:p>
        </p:txBody>
      </p:sp>
      <p:sp>
        <p:nvSpPr>
          <p:cNvPr id="3" name="Content Placeholder 2"/>
          <p:cNvSpPr>
            <a:spLocks noGrp="1"/>
          </p:cNvSpPr>
          <p:nvPr>
            <p:ph idx="1"/>
          </p:nvPr>
        </p:nvSpPr>
        <p:spPr>
          <a:xfrm>
            <a:off x="594043" y="1133922"/>
            <a:ext cx="10963006" cy="5688631"/>
          </a:xfrm>
        </p:spPr>
        <p:txBody>
          <a:bodyPr>
            <a:normAutofit fontScale="62500" lnSpcReduction="20000"/>
          </a:bodyPr>
          <a:lstStyle/>
          <a:p>
            <a:pPr marL="0" lvl="0" indent="0">
              <a:buNone/>
            </a:pPr>
            <a:r>
              <a:rPr lang="ru-RU" dirty="0"/>
              <a:t>Трудность любого вопроса – это сочетание его собственной интеллектуальной сложности (т.е. сложности требуемых мыслительных процедур) и объема знаний и умений, необходимых для выполнения задания</a:t>
            </a:r>
            <a:r>
              <a:rPr lang="ru-RU" dirty="0" smtClean="0"/>
              <a:t>.</a:t>
            </a:r>
          </a:p>
          <a:p>
            <a:pPr marL="0" lvl="0" indent="0">
              <a:buNone/>
            </a:pPr>
            <a:r>
              <a:rPr lang="ru-RU" dirty="0" smtClean="0"/>
              <a:t> </a:t>
            </a:r>
            <a:r>
              <a:rPr lang="ru-RU" dirty="0"/>
              <a:t>Выделяются следующие познавательные уровни: </a:t>
            </a:r>
            <a:endParaRPr lang="en-US" dirty="0" smtClean="0"/>
          </a:p>
          <a:p>
            <a:pPr lvl="0"/>
            <a:r>
              <a:rPr lang="ru-RU" b="1" dirty="0" smtClean="0">
                <a:solidFill>
                  <a:schemeClr val="accent2"/>
                </a:solidFill>
              </a:rPr>
              <a:t>Низкий</a:t>
            </a:r>
            <a:r>
              <a:rPr lang="en-GB" b="1" dirty="0" smtClean="0">
                <a:solidFill>
                  <a:schemeClr val="accent2"/>
                </a:solidFill>
              </a:rPr>
              <a:t> </a:t>
            </a:r>
            <a:endParaRPr lang="ru-RU" dirty="0">
              <a:solidFill>
                <a:schemeClr val="accent2"/>
              </a:solidFill>
            </a:endParaRPr>
          </a:p>
          <a:p>
            <a:pPr marL="0" indent="0">
              <a:buNone/>
            </a:pPr>
            <a:r>
              <a:rPr lang="ru-RU" dirty="0" smtClean="0"/>
              <a:t>Выполнять </a:t>
            </a:r>
            <a:r>
              <a:rPr lang="ru-RU" dirty="0"/>
              <a:t>одношаговую процедуру, например, распознавать факты, термины, принципы или понятия, или найти единственную точку, содержащую информацию, на графике или в таблице. </a:t>
            </a:r>
          </a:p>
          <a:p>
            <a:pPr lvl="0"/>
            <a:r>
              <a:rPr lang="ru-RU" b="1" dirty="0">
                <a:solidFill>
                  <a:schemeClr val="accent2"/>
                </a:solidFill>
              </a:rPr>
              <a:t>Средний</a:t>
            </a:r>
            <a:endParaRPr lang="ru-RU" dirty="0">
              <a:solidFill>
                <a:schemeClr val="accent2"/>
              </a:solidFill>
            </a:endParaRPr>
          </a:p>
          <a:p>
            <a:pPr marL="0" indent="0">
              <a:buNone/>
            </a:pPr>
            <a:r>
              <a:rPr lang="ru-RU" dirty="0"/>
              <a:t>Использовать и применять понятийное знание для описания или объяснение явлений, выбирать соответствующие процедуры, предполагающие два шага или более, интерпретировать или использовать простые наборы данных в виде таблиц или графиков.</a:t>
            </a:r>
          </a:p>
          <a:p>
            <a:pPr lvl="0"/>
            <a:r>
              <a:rPr lang="ru-RU" b="1" dirty="0">
                <a:solidFill>
                  <a:schemeClr val="accent2"/>
                </a:solidFill>
              </a:rPr>
              <a:t>Высокий</a:t>
            </a:r>
            <a:r>
              <a:rPr lang="en-GB" b="1" dirty="0"/>
              <a:t> </a:t>
            </a:r>
            <a:endParaRPr lang="ru-RU" dirty="0"/>
          </a:p>
          <a:p>
            <a:pPr marL="0" indent="0">
              <a:buNone/>
            </a:pPr>
            <a:r>
              <a:rPr lang="ru-RU" dirty="0"/>
              <a:t>Анализировать сложную информацию или данные, обобщать или оценивать доказательства, обосновывать, формулировать выводы, учитывая разные источники информации, разрабатывать план или последовательность шагов, ведущих к решению проблемы. </a:t>
            </a:r>
          </a:p>
          <a:p>
            <a:endParaRPr lang="en-US" dirty="0"/>
          </a:p>
        </p:txBody>
      </p:sp>
      <p:sp>
        <p:nvSpPr>
          <p:cNvPr id="4" name="Номер слайда 3"/>
          <p:cNvSpPr>
            <a:spLocks noGrp="1"/>
          </p:cNvSpPr>
          <p:nvPr>
            <p:ph type="sldNum" sz="quarter" idx="12"/>
          </p:nvPr>
        </p:nvSpPr>
        <p:spPr/>
        <p:txBody>
          <a:bodyPr/>
          <a:lstStyle/>
          <a:p>
            <a:fld id="{D2BAD091-9B88-4E15-8364-95918717355E}" type="slidenum">
              <a:rPr lang="ru-RU" smtClean="0"/>
              <a:pPr/>
              <a:t>32</a:t>
            </a:fld>
            <a:endParaRPr lang="ru-RU"/>
          </a:p>
        </p:txBody>
      </p:sp>
      <p:sp>
        <p:nvSpPr>
          <p:cNvPr id="5" name="Прямоугольник 4"/>
          <p:cNvSpPr/>
          <p:nvPr/>
        </p:nvSpPr>
        <p:spPr>
          <a:xfrm>
            <a:off x="225385" y="153170"/>
            <a:ext cx="321471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6.  Подбирая задания, определять их уровень</a:t>
            </a:r>
            <a:endParaRPr lang="ru-RU" dirty="0"/>
          </a:p>
        </p:txBody>
      </p:sp>
    </p:spTree>
    <p:extLst>
      <p:ext uri="{BB962C8B-B14F-4D97-AF65-F5344CB8AC3E}">
        <p14:creationId xmlns="" xmlns:p14="http://schemas.microsoft.com/office/powerpoint/2010/main" val="699253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64676" y="1061914"/>
            <a:ext cx="11516174" cy="5775956"/>
            <a:chOff x="142875" y="1204912"/>
            <a:chExt cx="8863330" cy="5528945"/>
          </a:xfrm>
        </p:grpSpPr>
        <p:pic>
          <p:nvPicPr>
            <p:cNvPr id="3" name="object 3"/>
            <p:cNvPicPr/>
            <p:nvPr/>
          </p:nvPicPr>
          <p:blipFill>
            <a:blip r:embed="rId2" cstate="print"/>
            <a:stretch>
              <a:fillRect/>
            </a:stretch>
          </p:blipFill>
          <p:spPr>
            <a:xfrm>
              <a:off x="244389" y="1276692"/>
              <a:ext cx="4932920" cy="3932504"/>
            </a:xfrm>
            <a:prstGeom prst="rect">
              <a:avLst/>
            </a:prstGeom>
          </p:spPr>
        </p:pic>
        <p:sp>
          <p:nvSpPr>
            <p:cNvPr id="4" name="object 4"/>
            <p:cNvSpPr/>
            <p:nvPr/>
          </p:nvSpPr>
          <p:spPr>
            <a:xfrm>
              <a:off x="147637" y="1214500"/>
              <a:ext cx="5114925" cy="4057015"/>
            </a:xfrm>
            <a:custGeom>
              <a:avLst/>
              <a:gdLst/>
              <a:ahLst/>
              <a:cxnLst/>
              <a:rect l="l" t="t" r="r" b="b"/>
              <a:pathLst>
                <a:path w="5114925" h="4057015">
                  <a:moveTo>
                    <a:pt x="0" y="4057015"/>
                  </a:moveTo>
                  <a:lnTo>
                    <a:pt x="5114925" y="4057015"/>
                  </a:lnTo>
                  <a:lnTo>
                    <a:pt x="5114925" y="0"/>
                  </a:lnTo>
                  <a:lnTo>
                    <a:pt x="0" y="0"/>
                  </a:lnTo>
                  <a:lnTo>
                    <a:pt x="0" y="4057015"/>
                  </a:lnTo>
                  <a:close/>
                </a:path>
              </a:pathLst>
            </a:custGeom>
            <a:ln w="9525">
              <a:solidFill>
                <a:srgbClr val="A6A6A6"/>
              </a:solidFill>
            </a:ln>
          </p:spPr>
          <p:txBody>
            <a:bodyPr wrap="square" lIns="0" tIns="0" rIns="0" bIns="0" rtlCol="0"/>
            <a:lstStyle/>
            <a:p>
              <a:endParaRPr/>
            </a:p>
          </p:txBody>
        </p:sp>
        <p:sp>
          <p:nvSpPr>
            <p:cNvPr id="5" name="object 5"/>
            <p:cNvSpPr/>
            <p:nvPr/>
          </p:nvSpPr>
          <p:spPr>
            <a:xfrm>
              <a:off x="5181600" y="1219200"/>
              <a:ext cx="3810000" cy="2893060"/>
            </a:xfrm>
            <a:custGeom>
              <a:avLst/>
              <a:gdLst/>
              <a:ahLst/>
              <a:cxnLst/>
              <a:rect l="l" t="t" r="r" b="b"/>
              <a:pathLst>
                <a:path w="3810000" h="2893060">
                  <a:moveTo>
                    <a:pt x="3810000" y="0"/>
                  </a:moveTo>
                  <a:lnTo>
                    <a:pt x="0" y="0"/>
                  </a:lnTo>
                  <a:lnTo>
                    <a:pt x="0" y="2893060"/>
                  </a:lnTo>
                  <a:lnTo>
                    <a:pt x="3810000" y="2893060"/>
                  </a:lnTo>
                  <a:lnTo>
                    <a:pt x="3810000" y="0"/>
                  </a:lnTo>
                  <a:close/>
                </a:path>
              </a:pathLst>
            </a:custGeom>
            <a:solidFill>
              <a:srgbClr val="FFFFFF"/>
            </a:solidFill>
          </p:spPr>
          <p:txBody>
            <a:bodyPr wrap="square" lIns="0" tIns="0" rIns="0" bIns="0" rtlCol="0"/>
            <a:lstStyle/>
            <a:p>
              <a:endParaRPr/>
            </a:p>
          </p:txBody>
        </p:sp>
        <p:sp>
          <p:nvSpPr>
            <p:cNvPr id="6" name="object 6"/>
            <p:cNvSpPr/>
            <p:nvPr/>
          </p:nvSpPr>
          <p:spPr>
            <a:xfrm>
              <a:off x="228600" y="1219200"/>
              <a:ext cx="8763000" cy="5500370"/>
            </a:xfrm>
            <a:custGeom>
              <a:avLst/>
              <a:gdLst/>
              <a:ahLst/>
              <a:cxnLst/>
              <a:rect l="l" t="t" r="r" b="b"/>
              <a:pathLst>
                <a:path w="8763000" h="5500370">
                  <a:moveTo>
                    <a:pt x="4953000" y="2893060"/>
                  </a:moveTo>
                  <a:lnTo>
                    <a:pt x="8763000" y="2893060"/>
                  </a:lnTo>
                  <a:lnTo>
                    <a:pt x="8763000" y="0"/>
                  </a:lnTo>
                  <a:lnTo>
                    <a:pt x="4953000" y="0"/>
                  </a:lnTo>
                  <a:lnTo>
                    <a:pt x="4953000" y="2893060"/>
                  </a:lnTo>
                  <a:close/>
                </a:path>
                <a:path w="8763000" h="5500370">
                  <a:moveTo>
                    <a:pt x="0" y="5499798"/>
                  </a:moveTo>
                  <a:lnTo>
                    <a:pt x="8382000" y="5499798"/>
                  </a:lnTo>
                  <a:lnTo>
                    <a:pt x="8382000" y="4114863"/>
                  </a:lnTo>
                  <a:lnTo>
                    <a:pt x="0" y="4114863"/>
                  </a:lnTo>
                  <a:lnTo>
                    <a:pt x="0" y="5499798"/>
                  </a:lnTo>
                  <a:close/>
                </a:path>
                <a:path w="8763000" h="5500370">
                  <a:moveTo>
                    <a:pt x="4648200" y="4217543"/>
                  </a:moveTo>
                  <a:lnTo>
                    <a:pt x="8686800" y="4217543"/>
                  </a:lnTo>
                  <a:lnTo>
                    <a:pt x="8686800" y="3047987"/>
                  </a:lnTo>
                  <a:lnTo>
                    <a:pt x="4648200" y="3047987"/>
                  </a:lnTo>
                  <a:lnTo>
                    <a:pt x="4648200" y="4217543"/>
                  </a:lnTo>
                  <a:close/>
                </a:path>
              </a:pathLst>
            </a:custGeom>
            <a:ln w="28575">
              <a:solidFill>
                <a:srgbClr val="A6A6A6"/>
              </a:solidFill>
            </a:ln>
          </p:spPr>
          <p:txBody>
            <a:bodyPr wrap="square" lIns="0" tIns="0" rIns="0" bIns="0" rtlCol="0"/>
            <a:lstStyle/>
            <a:p>
              <a:endParaRPr/>
            </a:p>
          </p:txBody>
        </p:sp>
      </p:grpSp>
      <p:sp>
        <p:nvSpPr>
          <p:cNvPr id="7" name="object 7"/>
          <p:cNvSpPr txBox="1">
            <a:spLocks noGrp="1"/>
          </p:cNvSpPr>
          <p:nvPr>
            <p:ph type="title"/>
          </p:nvPr>
        </p:nvSpPr>
        <p:spPr>
          <a:xfrm>
            <a:off x="1901431" y="18027"/>
            <a:ext cx="7976671" cy="1184813"/>
          </a:xfrm>
          <a:prstGeom prst="rect">
            <a:avLst/>
          </a:prstGeom>
        </p:spPr>
        <p:txBody>
          <a:bodyPr vert="horz" wrap="square" lIns="0" tIns="15114" rIns="0" bIns="0" rtlCol="0">
            <a:spAutoFit/>
          </a:bodyPr>
          <a:lstStyle/>
          <a:p>
            <a:pPr marL="2267">
              <a:spcBef>
                <a:spcPts val="119"/>
              </a:spcBef>
            </a:pPr>
            <a:r>
              <a:rPr sz="3800" spc="-6" dirty="0"/>
              <a:t>Пример </a:t>
            </a:r>
            <a:r>
              <a:rPr sz="3800" dirty="0"/>
              <a:t>задания</a:t>
            </a:r>
            <a:r>
              <a:rPr sz="3800" spc="-18" dirty="0"/>
              <a:t> PISA</a:t>
            </a:r>
            <a:endParaRPr sz="3800" dirty="0"/>
          </a:p>
          <a:p>
            <a:pPr>
              <a:spcBef>
                <a:spcPts val="6"/>
              </a:spcBef>
            </a:pPr>
            <a:r>
              <a:rPr sz="3800" spc="-6" dirty="0"/>
              <a:t>(естественнонаучная</a:t>
            </a:r>
            <a:r>
              <a:rPr sz="3800" spc="-42" dirty="0"/>
              <a:t> </a:t>
            </a:r>
            <a:r>
              <a:rPr sz="3800" spc="-6" dirty="0"/>
              <a:t>грамотность)</a:t>
            </a:r>
            <a:endParaRPr sz="3800" dirty="0"/>
          </a:p>
        </p:txBody>
      </p:sp>
      <p:sp>
        <p:nvSpPr>
          <p:cNvPr id="8" name="object 8"/>
          <p:cNvSpPr txBox="1"/>
          <p:nvPr/>
        </p:nvSpPr>
        <p:spPr>
          <a:xfrm>
            <a:off x="6992375" y="1133922"/>
            <a:ext cx="4888475" cy="5002005"/>
          </a:xfrm>
          <a:prstGeom prst="rect">
            <a:avLst/>
          </a:prstGeom>
        </p:spPr>
        <p:txBody>
          <a:bodyPr vert="horz" wrap="square" lIns="0" tIns="15870" rIns="0" bIns="0" rtlCol="0">
            <a:spAutoFit/>
          </a:bodyPr>
          <a:lstStyle/>
          <a:p>
            <a:pPr marL="377857">
              <a:spcBef>
                <a:spcPts val="125"/>
              </a:spcBef>
            </a:pPr>
            <a:r>
              <a:rPr sz="1700" b="1" dirty="0">
                <a:latin typeface="Calibri"/>
                <a:cs typeface="Calibri"/>
              </a:rPr>
              <a:t>Вопрос</a:t>
            </a:r>
            <a:r>
              <a:rPr sz="1700" b="1" spc="-36" dirty="0">
                <a:latin typeface="Calibri"/>
                <a:cs typeface="Calibri"/>
              </a:rPr>
              <a:t> </a:t>
            </a:r>
            <a:r>
              <a:rPr sz="1700" b="1" spc="-6" dirty="0">
                <a:latin typeface="Calibri"/>
                <a:cs typeface="Calibri"/>
              </a:rPr>
              <a:t>1.2</a:t>
            </a:r>
            <a:endParaRPr sz="1700" dirty="0">
              <a:latin typeface="Calibri"/>
              <a:cs typeface="Calibri"/>
            </a:endParaRPr>
          </a:p>
          <a:p>
            <a:pPr marL="377857"/>
            <a:r>
              <a:rPr sz="1700" spc="-12" dirty="0">
                <a:latin typeface="Calibri"/>
                <a:cs typeface="Calibri"/>
              </a:rPr>
              <a:t>Очистка воды </a:t>
            </a:r>
            <a:r>
              <a:rPr sz="1700" spc="-6" dirty="0">
                <a:latin typeface="Calibri"/>
                <a:cs typeface="Calibri"/>
              </a:rPr>
              <a:t>часто </a:t>
            </a:r>
            <a:r>
              <a:rPr sz="1700" spc="-12" dirty="0">
                <a:latin typeface="Calibri"/>
                <a:cs typeface="Calibri"/>
              </a:rPr>
              <a:t>осуществляется</a:t>
            </a:r>
            <a:r>
              <a:rPr sz="1700" spc="-18" dirty="0">
                <a:latin typeface="Calibri"/>
                <a:cs typeface="Calibri"/>
              </a:rPr>
              <a:t> </a:t>
            </a:r>
            <a:r>
              <a:rPr sz="1700" dirty="0">
                <a:latin typeface="Calibri"/>
                <a:cs typeface="Calibri"/>
              </a:rPr>
              <a:t>в</a:t>
            </a:r>
          </a:p>
          <a:p>
            <a:pPr marL="377857"/>
            <a:r>
              <a:rPr sz="1700" spc="-12" dirty="0">
                <a:latin typeface="Calibri"/>
                <a:cs typeface="Calibri"/>
              </a:rPr>
              <a:t>несколько </a:t>
            </a:r>
            <a:r>
              <a:rPr sz="1700" dirty="0">
                <a:latin typeface="Calibri"/>
                <a:cs typeface="Calibri"/>
              </a:rPr>
              <a:t>этапов, </a:t>
            </a:r>
            <a:r>
              <a:rPr sz="1700" spc="-6" dirty="0">
                <a:latin typeface="Calibri"/>
                <a:cs typeface="Calibri"/>
              </a:rPr>
              <a:t>включающих</a:t>
            </a:r>
            <a:r>
              <a:rPr sz="1700" spc="-24" dirty="0">
                <a:latin typeface="Calibri"/>
                <a:cs typeface="Calibri"/>
              </a:rPr>
              <a:t> </a:t>
            </a:r>
            <a:r>
              <a:rPr sz="1700" dirty="0">
                <a:latin typeface="Calibri"/>
                <a:cs typeface="Calibri"/>
              </a:rPr>
              <a:t>в</a:t>
            </a:r>
          </a:p>
          <a:p>
            <a:pPr marL="377857" marR="179860"/>
            <a:r>
              <a:rPr sz="1700" spc="-6" dirty="0">
                <a:latin typeface="Calibri"/>
                <a:cs typeface="Calibri"/>
              </a:rPr>
              <a:t>себя различные способы. Процесс очистки,  показанный </a:t>
            </a:r>
            <a:r>
              <a:rPr sz="1700" dirty="0">
                <a:latin typeface="Calibri"/>
                <a:cs typeface="Calibri"/>
              </a:rPr>
              <a:t>на </a:t>
            </a:r>
            <a:r>
              <a:rPr sz="1700" spc="-6" dirty="0">
                <a:latin typeface="Calibri"/>
                <a:cs typeface="Calibri"/>
              </a:rPr>
              <a:t>рисунке, </a:t>
            </a:r>
            <a:r>
              <a:rPr sz="1700" dirty="0">
                <a:latin typeface="Calibri"/>
                <a:cs typeface="Calibri"/>
              </a:rPr>
              <a:t>включает в</a:t>
            </a:r>
            <a:r>
              <a:rPr sz="1700" spc="-48" dirty="0">
                <a:latin typeface="Calibri"/>
                <a:cs typeface="Calibri"/>
              </a:rPr>
              <a:t> </a:t>
            </a:r>
            <a:r>
              <a:rPr sz="1700" spc="-6" dirty="0">
                <a:latin typeface="Calibri"/>
                <a:cs typeface="Calibri"/>
              </a:rPr>
              <a:t>себя</a:t>
            </a:r>
            <a:endParaRPr sz="1700" dirty="0">
              <a:latin typeface="Calibri"/>
              <a:cs typeface="Calibri"/>
            </a:endParaRPr>
          </a:p>
          <a:p>
            <a:pPr marL="377857" marR="74816"/>
            <a:r>
              <a:rPr sz="1700" dirty="0">
                <a:latin typeface="Calibri"/>
                <a:cs typeface="Calibri"/>
              </a:rPr>
              <a:t>четыре </a:t>
            </a:r>
            <a:r>
              <a:rPr sz="1700" spc="-6" dirty="0">
                <a:latin typeface="Calibri"/>
                <a:cs typeface="Calibri"/>
              </a:rPr>
              <a:t>этапа (пронумерованные </a:t>
            </a:r>
            <a:r>
              <a:rPr sz="1700" dirty="0">
                <a:latin typeface="Calibri"/>
                <a:cs typeface="Calibri"/>
              </a:rPr>
              <a:t>1-4). </a:t>
            </a:r>
            <a:r>
              <a:rPr sz="1700" spc="-6" dirty="0">
                <a:latin typeface="Calibri"/>
                <a:cs typeface="Calibri"/>
              </a:rPr>
              <a:t>На  втором этапе </a:t>
            </a:r>
            <a:r>
              <a:rPr sz="1700" spc="-12" dirty="0">
                <a:latin typeface="Calibri"/>
                <a:cs typeface="Calibri"/>
              </a:rPr>
              <a:t>вода </a:t>
            </a:r>
            <a:r>
              <a:rPr sz="1700" spc="-6" dirty="0">
                <a:latin typeface="Calibri"/>
                <a:cs typeface="Calibri"/>
              </a:rPr>
              <a:t>собирается </a:t>
            </a:r>
            <a:r>
              <a:rPr sz="1700" dirty="0">
                <a:latin typeface="Calibri"/>
                <a:cs typeface="Calibri"/>
              </a:rPr>
              <a:t>в </a:t>
            </a:r>
            <a:r>
              <a:rPr sz="1700" spc="-12" dirty="0">
                <a:latin typeface="Calibri"/>
                <a:cs typeface="Calibri"/>
              </a:rPr>
              <a:t>отстойнике.  </a:t>
            </a:r>
            <a:r>
              <a:rPr sz="1700" dirty="0">
                <a:latin typeface="Calibri"/>
                <a:cs typeface="Calibri"/>
              </a:rPr>
              <a:t>Каким </a:t>
            </a:r>
            <a:r>
              <a:rPr sz="1700" spc="-6" dirty="0">
                <a:latin typeface="Calibri"/>
                <a:cs typeface="Calibri"/>
              </a:rPr>
              <a:t>образом </a:t>
            </a:r>
            <a:r>
              <a:rPr sz="1700" spc="-12" dirty="0">
                <a:latin typeface="Calibri"/>
                <a:cs typeface="Calibri"/>
              </a:rPr>
              <a:t>происходит очистка воды </a:t>
            </a:r>
            <a:r>
              <a:rPr sz="1700" dirty="0">
                <a:latin typeface="Calibri"/>
                <a:cs typeface="Calibri"/>
              </a:rPr>
              <a:t>на  </a:t>
            </a:r>
            <a:r>
              <a:rPr sz="1700" spc="-12" dirty="0">
                <a:latin typeface="Calibri"/>
                <a:cs typeface="Calibri"/>
              </a:rPr>
              <a:t>этом</a:t>
            </a:r>
            <a:r>
              <a:rPr sz="1700" spc="-30" dirty="0">
                <a:latin typeface="Calibri"/>
                <a:cs typeface="Calibri"/>
              </a:rPr>
              <a:t> </a:t>
            </a:r>
            <a:r>
              <a:rPr sz="1700" spc="-6" dirty="0">
                <a:latin typeface="Calibri"/>
                <a:cs typeface="Calibri"/>
              </a:rPr>
              <a:t>этапе?</a:t>
            </a:r>
            <a:endParaRPr sz="1700" dirty="0">
              <a:latin typeface="Calibri"/>
              <a:cs typeface="Calibri"/>
            </a:endParaRPr>
          </a:p>
          <a:p>
            <a:pPr marL="612128" indent="-235027">
              <a:buAutoNum type="alphaUcParenR"/>
              <a:tabLst>
                <a:tab pos="612882" algn="l"/>
              </a:tabLst>
            </a:pPr>
            <a:r>
              <a:rPr sz="1700" spc="-6" dirty="0">
                <a:latin typeface="Calibri"/>
                <a:cs typeface="Calibri"/>
              </a:rPr>
              <a:t>Бактерии, </a:t>
            </a:r>
            <a:r>
              <a:rPr sz="1700" spc="-12" dirty="0">
                <a:latin typeface="Calibri"/>
                <a:cs typeface="Calibri"/>
              </a:rPr>
              <a:t>находящиеся </a:t>
            </a:r>
            <a:r>
              <a:rPr sz="1700" dirty="0">
                <a:latin typeface="Calibri"/>
                <a:cs typeface="Calibri"/>
              </a:rPr>
              <a:t>в </a:t>
            </a:r>
            <a:r>
              <a:rPr sz="1700" spc="-12" dirty="0">
                <a:latin typeface="Calibri"/>
                <a:cs typeface="Calibri"/>
              </a:rPr>
              <a:t>воде,</a:t>
            </a:r>
            <a:r>
              <a:rPr sz="1700" spc="-18" dirty="0">
                <a:latin typeface="Calibri"/>
                <a:cs typeface="Calibri"/>
              </a:rPr>
              <a:t> </a:t>
            </a:r>
            <a:r>
              <a:rPr sz="1700" spc="-12" dirty="0">
                <a:latin typeface="Calibri"/>
                <a:cs typeface="Calibri"/>
              </a:rPr>
              <a:t>погибают.</a:t>
            </a:r>
            <a:endParaRPr sz="1700" dirty="0">
              <a:latin typeface="Calibri"/>
              <a:cs typeface="Calibri"/>
            </a:endParaRPr>
          </a:p>
          <a:p>
            <a:pPr marL="603815" indent="-226714">
              <a:buAutoNum type="alphaUcParenR"/>
              <a:tabLst>
                <a:tab pos="604571" algn="l"/>
              </a:tabLst>
            </a:pPr>
            <a:r>
              <a:rPr sz="1700" dirty="0">
                <a:latin typeface="Calibri"/>
                <a:cs typeface="Calibri"/>
              </a:rPr>
              <a:t>В </a:t>
            </a:r>
            <a:r>
              <a:rPr sz="1700" spc="-18" dirty="0">
                <a:latin typeface="Calibri"/>
                <a:cs typeface="Calibri"/>
              </a:rPr>
              <a:t>воду </a:t>
            </a:r>
            <a:r>
              <a:rPr sz="1700" spc="-12" dirty="0">
                <a:latin typeface="Calibri"/>
                <a:cs typeface="Calibri"/>
              </a:rPr>
              <a:t>добавляют</a:t>
            </a:r>
            <a:r>
              <a:rPr sz="1700" dirty="0">
                <a:latin typeface="Calibri"/>
                <a:cs typeface="Calibri"/>
              </a:rPr>
              <a:t> </a:t>
            </a:r>
            <a:r>
              <a:rPr sz="1700" spc="-12" dirty="0">
                <a:latin typeface="Calibri"/>
                <a:cs typeface="Calibri"/>
              </a:rPr>
              <a:t>кислород.</a:t>
            </a:r>
            <a:endParaRPr sz="1700" dirty="0">
              <a:latin typeface="Calibri"/>
              <a:cs typeface="Calibri"/>
            </a:endParaRPr>
          </a:p>
          <a:p>
            <a:pPr marL="602304" indent="-225203">
              <a:buAutoNum type="alphaUcParenR"/>
              <a:tabLst>
                <a:tab pos="603059" algn="l"/>
              </a:tabLst>
            </a:pPr>
            <a:r>
              <a:rPr sz="1700" spc="-24" dirty="0">
                <a:latin typeface="Calibri"/>
                <a:cs typeface="Calibri"/>
              </a:rPr>
              <a:t>Гравий </a:t>
            </a:r>
            <a:r>
              <a:rPr sz="1700" dirty="0">
                <a:latin typeface="Calibri"/>
                <a:cs typeface="Calibri"/>
              </a:rPr>
              <a:t>и </a:t>
            </a:r>
            <a:r>
              <a:rPr sz="1700" spc="-6" dirty="0">
                <a:latin typeface="Calibri"/>
                <a:cs typeface="Calibri"/>
              </a:rPr>
              <a:t>песок </a:t>
            </a:r>
            <a:r>
              <a:rPr sz="1700" spc="-12" dirty="0">
                <a:latin typeface="Calibri"/>
                <a:cs typeface="Calibri"/>
              </a:rPr>
              <a:t>оседают </a:t>
            </a:r>
            <a:r>
              <a:rPr sz="1700" dirty="0">
                <a:latin typeface="Calibri"/>
                <a:cs typeface="Calibri"/>
              </a:rPr>
              <a:t>на</a:t>
            </a:r>
            <a:r>
              <a:rPr sz="1700" spc="30" dirty="0">
                <a:latin typeface="Calibri"/>
                <a:cs typeface="Calibri"/>
              </a:rPr>
              <a:t> </a:t>
            </a:r>
            <a:r>
              <a:rPr sz="1700" spc="-6" dirty="0">
                <a:latin typeface="Calibri"/>
                <a:cs typeface="Calibri"/>
              </a:rPr>
              <a:t>дно.</a:t>
            </a:r>
            <a:endParaRPr sz="1700" dirty="0">
              <a:latin typeface="Calibri"/>
              <a:cs typeface="Calibri"/>
            </a:endParaRPr>
          </a:p>
          <a:p>
            <a:pPr marL="618929" indent="-241828">
              <a:buAutoNum type="alphaUcParenR"/>
              <a:tabLst>
                <a:tab pos="619685" algn="l"/>
              </a:tabLst>
            </a:pPr>
            <a:r>
              <a:rPr sz="1700" spc="-24" dirty="0">
                <a:latin typeface="Calibri"/>
                <a:cs typeface="Calibri"/>
              </a:rPr>
              <a:t>Токсичные </a:t>
            </a:r>
            <a:r>
              <a:rPr sz="1700" spc="-6" dirty="0">
                <a:latin typeface="Calibri"/>
                <a:cs typeface="Calibri"/>
              </a:rPr>
              <a:t>вещества</a:t>
            </a:r>
            <a:r>
              <a:rPr sz="1700" spc="24" dirty="0">
                <a:latin typeface="Calibri"/>
                <a:cs typeface="Calibri"/>
              </a:rPr>
              <a:t> </a:t>
            </a:r>
            <a:r>
              <a:rPr sz="1700" spc="-12" dirty="0">
                <a:latin typeface="Calibri"/>
                <a:cs typeface="Calibri"/>
              </a:rPr>
              <a:t>растворяются.</a:t>
            </a:r>
            <a:endParaRPr sz="1700" dirty="0">
              <a:latin typeface="Calibri"/>
              <a:cs typeface="Calibri"/>
            </a:endParaRPr>
          </a:p>
          <a:p>
            <a:pPr>
              <a:spcBef>
                <a:spcPts val="36"/>
              </a:spcBef>
            </a:pPr>
            <a:endParaRPr dirty="0">
              <a:latin typeface="Calibri"/>
              <a:cs typeface="Calibri"/>
            </a:endParaRPr>
          </a:p>
          <a:p>
            <a:pPr marL="15114"/>
            <a:r>
              <a:rPr sz="1700" b="1" dirty="0">
                <a:latin typeface="Calibri"/>
                <a:cs typeface="Calibri"/>
              </a:rPr>
              <a:t>Вопрос</a:t>
            </a:r>
            <a:r>
              <a:rPr sz="1700" b="1" spc="-36" dirty="0">
                <a:latin typeface="Calibri"/>
                <a:cs typeface="Calibri"/>
              </a:rPr>
              <a:t> </a:t>
            </a:r>
            <a:r>
              <a:rPr sz="1700" b="1" spc="-6" dirty="0">
                <a:latin typeface="Calibri"/>
                <a:cs typeface="Calibri"/>
              </a:rPr>
              <a:t>1.3</a:t>
            </a:r>
            <a:endParaRPr sz="1700" dirty="0">
              <a:latin typeface="Calibri"/>
              <a:cs typeface="Calibri"/>
            </a:endParaRPr>
          </a:p>
          <a:p>
            <a:pPr marL="15114" marR="582654"/>
            <a:r>
              <a:rPr sz="1700" spc="-6" dirty="0">
                <a:latin typeface="Calibri"/>
                <a:cs typeface="Calibri"/>
              </a:rPr>
              <a:t>На четвертом этапе </a:t>
            </a:r>
            <a:r>
              <a:rPr sz="1700" spc="-12" dirty="0">
                <a:latin typeface="Calibri"/>
                <a:cs typeface="Calibri"/>
              </a:rPr>
              <a:t>процесса </a:t>
            </a:r>
            <a:r>
              <a:rPr sz="1700" spc="-6" dirty="0">
                <a:latin typeface="Calibri"/>
                <a:cs typeface="Calibri"/>
              </a:rPr>
              <a:t>очистки </a:t>
            </a:r>
            <a:r>
              <a:rPr sz="1700" spc="-12" dirty="0">
                <a:latin typeface="Calibri"/>
                <a:cs typeface="Calibri"/>
              </a:rPr>
              <a:t>вода  хлорируется.</a:t>
            </a:r>
            <a:endParaRPr sz="1700" dirty="0">
              <a:latin typeface="Calibri"/>
              <a:cs typeface="Calibri"/>
            </a:endParaRPr>
          </a:p>
          <a:p>
            <a:pPr marL="15114"/>
            <a:r>
              <a:rPr sz="1700" spc="-6" dirty="0">
                <a:latin typeface="Calibri"/>
                <a:cs typeface="Calibri"/>
              </a:rPr>
              <a:t>Зачем </a:t>
            </a:r>
            <a:r>
              <a:rPr sz="1700" dirty="0">
                <a:latin typeface="Calibri"/>
                <a:cs typeface="Calibri"/>
              </a:rPr>
              <a:t>в </a:t>
            </a:r>
            <a:r>
              <a:rPr sz="1700" spc="-18" dirty="0">
                <a:latin typeface="Calibri"/>
                <a:cs typeface="Calibri"/>
              </a:rPr>
              <a:t>воду </a:t>
            </a:r>
            <a:r>
              <a:rPr sz="1700" spc="-12" dirty="0">
                <a:latin typeface="Calibri"/>
                <a:cs typeface="Calibri"/>
              </a:rPr>
              <a:t>добавляют</a:t>
            </a:r>
            <a:r>
              <a:rPr sz="1700" spc="24" dirty="0">
                <a:latin typeface="Calibri"/>
                <a:cs typeface="Calibri"/>
              </a:rPr>
              <a:t> </a:t>
            </a:r>
            <a:r>
              <a:rPr sz="1700" dirty="0">
                <a:latin typeface="Calibri"/>
                <a:cs typeface="Calibri"/>
              </a:rPr>
              <a:t>хлор?</a:t>
            </a:r>
          </a:p>
          <a:p>
            <a:pPr marL="15114"/>
            <a:r>
              <a:rPr sz="1700" spc="-12" dirty="0">
                <a:latin typeface="Calibri"/>
                <a:cs typeface="Calibri"/>
              </a:rPr>
              <a:t>....................................................................................</a:t>
            </a:r>
            <a:endParaRPr sz="1700" dirty="0">
              <a:latin typeface="Calibri"/>
              <a:cs typeface="Calibri"/>
            </a:endParaRPr>
          </a:p>
        </p:txBody>
      </p:sp>
      <p:sp>
        <p:nvSpPr>
          <p:cNvPr id="9" name="object 9"/>
          <p:cNvSpPr txBox="1"/>
          <p:nvPr/>
        </p:nvSpPr>
        <p:spPr>
          <a:xfrm>
            <a:off x="107777" y="5670426"/>
            <a:ext cx="11773074" cy="1584922"/>
          </a:xfrm>
          <a:prstGeom prst="rect">
            <a:avLst/>
          </a:prstGeom>
        </p:spPr>
        <p:txBody>
          <a:bodyPr vert="horz" wrap="square" lIns="0" tIns="15114" rIns="0" bIns="0" rtlCol="0">
            <a:spAutoFit/>
          </a:bodyPr>
          <a:lstStyle/>
          <a:p>
            <a:pPr marL="60457">
              <a:spcBef>
                <a:spcPts val="119"/>
              </a:spcBef>
            </a:pPr>
            <a:r>
              <a:rPr sz="1700" b="1" dirty="0">
                <a:latin typeface="Calibri"/>
                <a:cs typeface="Calibri"/>
              </a:rPr>
              <a:t>Вопрос</a:t>
            </a:r>
            <a:r>
              <a:rPr sz="1700" b="1" spc="-36" dirty="0">
                <a:latin typeface="Calibri"/>
                <a:cs typeface="Calibri"/>
              </a:rPr>
              <a:t> </a:t>
            </a:r>
            <a:r>
              <a:rPr sz="1700" b="1" spc="-6" dirty="0">
                <a:latin typeface="Calibri"/>
                <a:cs typeface="Calibri"/>
              </a:rPr>
              <a:t>1.4</a:t>
            </a:r>
            <a:endParaRPr sz="1700" dirty="0">
              <a:latin typeface="Calibri"/>
              <a:cs typeface="Calibri"/>
            </a:endParaRPr>
          </a:p>
          <a:p>
            <a:pPr marL="60457" marR="194974">
              <a:spcBef>
                <a:spcPts val="6"/>
              </a:spcBef>
            </a:pPr>
            <a:r>
              <a:rPr sz="1700" spc="-12" dirty="0">
                <a:latin typeface="Calibri"/>
                <a:cs typeface="Calibri"/>
              </a:rPr>
              <a:t>Предположим, </a:t>
            </a:r>
            <a:r>
              <a:rPr sz="1700" spc="-6" dirty="0">
                <a:latin typeface="Calibri"/>
                <a:cs typeface="Calibri"/>
              </a:rPr>
              <a:t>что </a:t>
            </a:r>
            <a:r>
              <a:rPr sz="1700" spc="-18" dirty="0">
                <a:latin typeface="Calibri"/>
                <a:cs typeface="Calibri"/>
              </a:rPr>
              <a:t>сотрудники </a:t>
            </a:r>
            <a:r>
              <a:rPr sz="1700" spc="-12" dirty="0">
                <a:latin typeface="Calibri"/>
                <a:cs typeface="Calibri"/>
              </a:rPr>
              <a:t>водоочистительных </a:t>
            </a:r>
            <a:r>
              <a:rPr sz="1700" spc="-6" dirty="0">
                <a:latin typeface="Calibri"/>
                <a:cs typeface="Calibri"/>
              </a:rPr>
              <a:t>сооружений, ответственные за </a:t>
            </a:r>
            <a:r>
              <a:rPr sz="1700" spc="-12" dirty="0">
                <a:latin typeface="Calibri"/>
                <a:cs typeface="Calibri"/>
              </a:rPr>
              <a:t>контроль </a:t>
            </a:r>
            <a:r>
              <a:rPr sz="1700" spc="-6" dirty="0">
                <a:latin typeface="Calibri"/>
                <a:cs typeface="Calibri"/>
              </a:rPr>
              <a:t>качества </a:t>
            </a:r>
            <a:r>
              <a:rPr sz="1700" spc="-12" dirty="0">
                <a:latin typeface="Calibri"/>
                <a:cs typeface="Calibri"/>
              </a:rPr>
              <a:t>воды,  </a:t>
            </a:r>
            <a:r>
              <a:rPr sz="1700" dirty="0">
                <a:latin typeface="Calibri"/>
                <a:cs typeface="Calibri"/>
              </a:rPr>
              <a:t>при </a:t>
            </a:r>
            <a:r>
              <a:rPr sz="1700" spc="-6" dirty="0">
                <a:latin typeface="Calibri"/>
                <a:cs typeface="Calibri"/>
              </a:rPr>
              <a:t>сборе очередной пробы обнаружили </a:t>
            </a:r>
            <a:r>
              <a:rPr sz="1700" dirty="0">
                <a:latin typeface="Calibri"/>
                <a:cs typeface="Calibri"/>
              </a:rPr>
              <a:t>в </a:t>
            </a:r>
            <a:r>
              <a:rPr sz="1700" spc="-18" dirty="0">
                <a:latin typeface="Calibri"/>
                <a:cs typeface="Calibri"/>
              </a:rPr>
              <a:t>воде </a:t>
            </a:r>
            <a:r>
              <a:rPr sz="1700" spc="-6" dirty="0">
                <a:latin typeface="Calibri"/>
                <a:cs typeface="Calibri"/>
              </a:rPr>
              <a:t>какие-то опасные бактерии </a:t>
            </a:r>
            <a:r>
              <a:rPr sz="1700" b="1" i="1" dirty="0">
                <a:latin typeface="Calibri"/>
                <a:cs typeface="Calibri"/>
              </a:rPr>
              <a:t>после того,</a:t>
            </a:r>
            <a:r>
              <a:rPr sz="1700" b="1" i="1" spc="6" dirty="0">
                <a:latin typeface="Calibri"/>
                <a:cs typeface="Calibri"/>
              </a:rPr>
              <a:t> </a:t>
            </a:r>
            <a:r>
              <a:rPr sz="1700" b="1" i="1" spc="-12" dirty="0">
                <a:latin typeface="Calibri"/>
                <a:cs typeface="Calibri"/>
              </a:rPr>
              <a:t>как</a:t>
            </a:r>
            <a:endParaRPr sz="1700" dirty="0">
              <a:latin typeface="Calibri"/>
              <a:cs typeface="Calibri"/>
            </a:endParaRPr>
          </a:p>
          <a:p>
            <a:pPr marL="60457"/>
            <a:r>
              <a:rPr sz="1700" b="1" i="1" spc="-6" dirty="0">
                <a:latin typeface="Calibri"/>
                <a:cs typeface="Calibri"/>
              </a:rPr>
              <a:t>очистительный </a:t>
            </a:r>
            <a:r>
              <a:rPr sz="1700" spc="-12" dirty="0">
                <a:latin typeface="Calibri"/>
                <a:cs typeface="Calibri"/>
              </a:rPr>
              <a:t>процесс </a:t>
            </a:r>
            <a:r>
              <a:rPr sz="1700" spc="-6" dirty="0">
                <a:latin typeface="Calibri"/>
                <a:cs typeface="Calibri"/>
              </a:rPr>
              <a:t>уже </a:t>
            </a:r>
            <a:r>
              <a:rPr sz="1700" dirty="0">
                <a:latin typeface="Calibri"/>
                <a:cs typeface="Calibri"/>
              </a:rPr>
              <a:t>был</a:t>
            </a:r>
            <a:r>
              <a:rPr sz="1700" spc="-60" dirty="0">
                <a:latin typeface="Calibri"/>
                <a:cs typeface="Calibri"/>
              </a:rPr>
              <a:t> </a:t>
            </a:r>
            <a:r>
              <a:rPr sz="1700" spc="-6" dirty="0">
                <a:latin typeface="Calibri"/>
                <a:cs typeface="Calibri"/>
              </a:rPr>
              <a:t>завершен.</a:t>
            </a:r>
            <a:endParaRPr sz="1700" dirty="0">
              <a:latin typeface="Calibri"/>
              <a:cs typeface="Calibri"/>
            </a:endParaRPr>
          </a:p>
          <a:p>
            <a:pPr marL="60457"/>
            <a:r>
              <a:rPr sz="1700" spc="-6" dirty="0">
                <a:latin typeface="Calibri"/>
                <a:cs typeface="Calibri"/>
              </a:rPr>
              <a:t>Что </a:t>
            </a:r>
            <a:r>
              <a:rPr sz="1700" spc="-12" dirty="0">
                <a:latin typeface="Calibri"/>
                <a:cs typeface="Calibri"/>
              </a:rPr>
              <a:t>должны сделать </a:t>
            </a:r>
            <a:r>
              <a:rPr sz="1700" dirty="0">
                <a:latin typeface="Calibri"/>
                <a:cs typeface="Calibri"/>
              </a:rPr>
              <a:t>в </a:t>
            </a:r>
            <a:r>
              <a:rPr sz="1700" spc="-12" dirty="0">
                <a:latin typeface="Calibri"/>
                <a:cs typeface="Calibri"/>
              </a:rPr>
              <a:t>этом </a:t>
            </a:r>
            <a:r>
              <a:rPr sz="1700" spc="-6" dirty="0">
                <a:latin typeface="Calibri"/>
                <a:cs typeface="Calibri"/>
              </a:rPr>
              <a:t>случае </a:t>
            </a:r>
            <a:r>
              <a:rPr sz="1700" spc="-18" dirty="0">
                <a:latin typeface="Calibri"/>
                <a:cs typeface="Calibri"/>
              </a:rPr>
              <a:t>люди </a:t>
            </a:r>
            <a:r>
              <a:rPr sz="1700" dirty="0">
                <a:latin typeface="Calibri"/>
                <a:cs typeface="Calibri"/>
              </a:rPr>
              <a:t>у </a:t>
            </a:r>
            <a:r>
              <a:rPr sz="1700" spc="-6" dirty="0">
                <a:latin typeface="Calibri"/>
                <a:cs typeface="Calibri"/>
              </a:rPr>
              <a:t>себя </a:t>
            </a:r>
            <a:r>
              <a:rPr sz="1700" spc="-12" dirty="0">
                <a:latin typeface="Calibri"/>
                <a:cs typeface="Calibri"/>
              </a:rPr>
              <a:t>дома перед тем, как </a:t>
            </a:r>
            <a:r>
              <a:rPr sz="1700" dirty="0">
                <a:latin typeface="Calibri"/>
                <a:cs typeface="Calibri"/>
              </a:rPr>
              <a:t>пить </a:t>
            </a:r>
            <a:r>
              <a:rPr sz="1700" spc="-6" dirty="0">
                <a:latin typeface="Calibri"/>
                <a:cs typeface="Calibri"/>
              </a:rPr>
              <a:t>эту</a:t>
            </a:r>
            <a:r>
              <a:rPr sz="1700" spc="18" dirty="0">
                <a:latin typeface="Calibri"/>
                <a:cs typeface="Calibri"/>
              </a:rPr>
              <a:t> </a:t>
            </a:r>
            <a:r>
              <a:rPr sz="1700" spc="-12" dirty="0">
                <a:latin typeface="Calibri"/>
                <a:cs typeface="Calibri"/>
              </a:rPr>
              <a:t>воду?</a:t>
            </a:r>
            <a:endParaRPr sz="1700" dirty="0">
              <a:latin typeface="Calibri"/>
              <a:cs typeface="Calibri"/>
            </a:endParaRPr>
          </a:p>
          <a:p>
            <a:pPr marL="60457"/>
            <a:r>
              <a:rPr sz="1700" spc="-12" dirty="0">
                <a:latin typeface="Calibri"/>
                <a:cs typeface="Calibri"/>
              </a:rPr>
              <a:t>.......................................................................................................................................................................................</a:t>
            </a:r>
            <a:r>
              <a:rPr sz="1700" spc="333" dirty="0">
                <a:latin typeface="Calibri"/>
                <a:cs typeface="Calibri"/>
              </a:rPr>
              <a:t> </a:t>
            </a:r>
            <a:r>
              <a:rPr baseline="6944" dirty="0">
                <a:solidFill>
                  <a:srgbClr val="888888"/>
                </a:solidFill>
                <a:latin typeface="Calibri"/>
                <a:cs typeface="Calibri"/>
              </a:rPr>
              <a:t>9</a:t>
            </a:r>
            <a:endParaRPr baseline="6944" dirty="0">
              <a:latin typeface="Calibri"/>
              <a:cs typeface="Calibri"/>
            </a:endParaRPr>
          </a:p>
        </p:txBody>
      </p:sp>
      <p:sp>
        <p:nvSpPr>
          <p:cNvPr id="10" name="Номер слайда 9"/>
          <p:cNvSpPr>
            <a:spLocks noGrp="1"/>
          </p:cNvSpPr>
          <p:nvPr>
            <p:ph type="sldNum" sz="quarter" idx="12"/>
          </p:nvPr>
        </p:nvSpPr>
        <p:spPr/>
        <p:txBody>
          <a:bodyPr/>
          <a:lstStyle/>
          <a:p>
            <a:fld id="{D2BAD091-9B88-4E15-8364-95918717355E}" type="slidenum">
              <a:rPr lang="ru-RU" smtClean="0"/>
              <a:pPr/>
              <a:t>33</a:t>
            </a:fld>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solidFill>
                  <a:schemeClr val="accent2"/>
                </a:solidFill>
              </a:rPr>
              <a:t>Учителю необходимо подобрать задания</a:t>
            </a:r>
            <a:endParaRPr lang="ru-RU" dirty="0">
              <a:solidFill>
                <a:schemeClr val="accent2"/>
              </a:solidFill>
            </a:endParaRPr>
          </a:p>
        </p:txBody>
      </p:sp>
      <p:sp>
        <p:nvSpPr>
          <p:cNvPr id="7" name="Содержимое 6"/>
          <p:cNvSpPr>
            <a:spLocks noGrp="1"/>
          </p:cNvSpPr>
          <p:nvPr>
            <p:ph idx="1"/>
          </p:nvPr>
        </p:nvSpPr>
        <p:spPr/>
        <p:txBody>
          <a:bodyPr/>
          <a:lstStyle/>
          <a:p>
            <a:r>
              <a:rPr lang="ru-RU" dirty="0" smtClean="0"/>
              <a:t>Стартовые задания (стартовая диагностика ФГ)</a:t>
            </a:r>
          </a:p>
          <a:p>
            <a:endParaRPr lang="ru-RU" dirty="0" smtClean="0"/>
          </a:p>
          <a:p>
            <a:r>
              <a:rPr lang="ru-RU" dirty="0" smtClean="0"/>
              <a:t>Обучающие задания (тренировка и понимание особенностей выполнения)</a:t>
            </a:r>
          </a:p>
          <a:p>
            <a:endParaRPr lang="ru-RU" dirty="0" smtClean="0"/>
          </a:p>
          <a:p>
            <a:r>
              <a:rPr lang="ru-RU" dirty="0" smtClean="0"/>
              <a:t>Итоговые задания (итоговая диагностика ФГ)</a:t>
            </a:r>
            <a:endParaRPr lang="ru-RU" dirty="0"/>
          </a:p>
        </p:txBody>
      </p:sp>
      <p:sp>
        <p:nvSpPr>
          <p:cNvPr id="8" name="Выгнутая влево стрелка 7"/>
          <p:cNvSpPr/>
          <p:nvPr/>
        </p:nvSpPr>
        <p:spPr>
          <a:xfrm>
            <a:off x="395809" y="773882"/>
            <a:ext cx="576064" cy="10801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Номер слайда 8"/>
          <p:cNvSpPr>
            <a:spLocks noGrp="1"/>
          </p:cNvSpPr>
          <p:nvPr>
            <p:ph type="sldNum" sz="quarter" idx="12"/>
          </p:nvPr>
        </p:nvSpPr>
        <p:spPr/>
        <p:txBody>
          <a:bodyPr/>
          <a:lstStyle/>
          <a:p>
            <a:fld id="{D2BAD091-9B88-4E15-8364-95918717355E}" type="slidenum">
              <a:rPr lang="ru-RU" smtClean="0"/>
              <a:pPr/>
              <a:t>34</a:t>
            </a:fld>
            <a:endParaRPr lang="ru-RU"/>
          </a:p>
        </p:txBody>
      </p:sp>
      <p:sp>
        <p:nvSpPr>
          <p:cNvPr id="10" name="Прямоугольник 9"/>
          <p:cNvSpPr/>
          <p:nvPr/>
        </p:nvSpPr>
        <p:spPr>
          <a:xfrm>
            <a:off x="654013" y="5939648"/>
            <a:ext cx="321471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7.  Подбирая задания, определять их назначение</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gray">
          <a:xfrm>
            <a:off x="2151857" y="238815"/>
            <a:ext cx="7541555" cy="1091242"/>
          </a:xfrm>
          <a:prstGeom prst="roundRect">
            <a:avLst>
              <a:gd name="adj" fmla="val 49106"/>
            </a:avLst>
          </a:prstGeom>
          <a:solidFill>
            <a:schemeClr val="accent6">
              <a:lumMod val="40000"/>
              <a:lumOff val="60000"/>
            </a:schemeClr>
          </a:solidFill>
          <a:ln w="28575">
            <a:solidFill>
              <a:schemeClr val="accent1"/>
            </a:solidFill>
            <a:round/>
            <a:headEnd/>
            <a:tailEnd/>
          </a:ln>
          <a:effectLst>
            <a:outerShdw dist="107763" dir="2700000" algn="ctr" rotWithShape="0">
              <a:schemeClr val="bg2">
                <a:alpha val="50000"/>
              </a:schemeClr>
            </a:outerShdw>
          </a:effectLst>
        </p:spPr>
        <p:txBody>
          <a:bodyPr wrap="none" anchor="ctr"/>
          <a:lstStyle/>
          <a:p>
            <a:pPr algn="ctr">
              <a:lnSpc>
                <a:spcPct val="90000"/>
              </a:lnSpc>
              <a:defRPr/>
            </a:pPr>
            <a:r>
              <a:rPr lang="ru-RU" altLang="ru-RU" sz="3200" b="1" dirty="0" smtClean="0">
                <a:solidFill>
                  <a:schemeClr val="tx2"/>
                </a:solidFill>
                <a:latin typeface="Arial" charset="0"/>
              </a:rPr>
              <a:t>Важнейшая </a:t>
            </a:r>
            <a:r>
              <a:rPr lang="ru-RU" altLang="ru-RU" sz="3200" b="1" dirty="0">
                <a:solidFill>
                  <a:schemeClr val="tx2"/>
                </a:solidFill>
                <a:latin typeface="Arial" charset="0"/>
              </a:rPr>
              <a:t>деятельность ученика</a:t>
            </a:r>
          </a:p>
        </p:txBody>
      </p:sp>
      <p:sp>
        <p:nvSpPr>
          <p:cNvPr id="30723" name="Скругленный прямоугольник 7"/>
          <p:cNvSpPr>
            <a:spLocks noChangeArrowheads="1"/>
          </p:cNvSpPr>
          <p:nvPr/>
        </p:nvSpPr>
        <p:spPr bwMode="auto">
          <a:xfrm>
            <a:off x="251794" y="1691592"/>
            <a:ext cx="3934350" cy="2069712"/>
          </a:xfrm>
          <a:prstGeom prst="roundRect">
            <a:avLst>
              <a:gd name="adj" fmla="val 16667"/>
            </a:avLst>
          </a:prstGeom>
          <a:solidFill>
            <a:schemeClr val="tx2">
              <a:lumMod val="60000"/>
              <a:lumOff val="40000"/>
            </a:schemeClr>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defRPr/>
            </a:pPr>
            <a:r>
              <a:rPr lang="ru-RU" altLang="ru-RU" b="1" dirty="0">
                <a:solidFill>
                  <a:schemeClr val="bg2"/>
                </a:solidFill>
              </a:rPr>
              <a:t>Учебная</a:t>
            </a:r>
          </a:p>
          <a:p>
            <a:pPr algn="ctr">
              <a:lnSpc>
                <a:spcPct val="80000"/>
              </a:lnSpc>
              <a:defRPr/>
            </a:pPr>
            <a:r>
              <a:rPr lang="ru-RU" altLang="ru-RU" b="1" dirty="0" smtClean="0">
                <a:solidFill>
                  <a:schemeClr val="bg2"/>
                </a:solidFill>
              </a:rPr>
              <a:t>самостоятельность</a:t>
            </a:r>
            <a:endParaRPr lang="ru-RU" altLang="ru-RU" b="1" dirty="0">
              <a:solidFill>
                <a:schemeClr val="bg2"/>
              </a:solidFill>
            </a:endParaRPr>
          </a:p>
        </p:txBody>
      </p:sp>
      <p:sp>
        <p:nvSpPr>
          <p:cNvPr id="16388" name="Скругленный прямоугольник 20"/>
          <p:cNvSpPr>
            <a:spLocks noChangeArrowheads="1"/>
          </p:cNvSpPr>
          <p:nvPr/>
        </p:nvSpPr>
        <p:spPr bwMode="auto">
          <a:xfrm>
            <a:off x="4268134" y="2094589"/>
            <a:ext cx="5963629" cy="1106168"/>
          </a:xfrm>
          <a:prstGeom prst="roundRect">
            <a:avLst>
              <a:gd name="adj" fmla="val 16667"/>
            </a:avLst>
          </a:prstGeom>
          <a:solidFill>
            <a:schemeClr val="accent2"/>
          </a:solidFill>
          <a:ln w="9525" algn="ctr">
            <a:solidFill>
              <a:schemeClr val="tx1"/>
            </a:solidFill>
            <a:round/>
            <a:headEnd/>
            <a:tailEnd/>
          </a:ln>
        </p:spPr>
        <p:txBody>
          <a:bodyPr wrap="none" lIns="90000" tIns="46800" rIns="90000" bIns="46800"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lnSpc>
                <a:spcPct val="90000"/>
              </a:lnSpc>
            </a:pPr>
            <a:r>
              <a:rPr lang="ru-RU" altLang="ru-RU" b="1" i="1">
                <a:solidFill>
                  <a:schemeClr val="bg2"/>
                </a:solidFill>
                <a:cs typeface="Arial" panose="020B0604020202020204" pitchFamily="34" charset="0"/>
              </a:rPr>
              <a:t>Поисковая активность,</a:t>
            </a:r>
          </a:p>
          <a:p>
            <a:pPr algn="ctr">
              <a:lnSpc>
                <a:spcPct val="90000"/>
              </a:lnSpc>
            </a:pPr>
            <a:r>
              <a:rPr lang="ru-RU" altLang="ru-RU" b="1" i="1">
                <a:solidFill>
                  <a:schemeClr val="bg2"/>
                </a:solidFill>
                <a:cs typeface="Arial" panose="020B0604020202020204" pitchFamily="34" charset="0"/>
              </a:rPr>
              <a:t>учебная проектная и исследо-</a:t>
            </a:r>
          </a:p>
          <a:p>
            <a:pPr algn="ctr">
              <a:lnSpc>
                <a:spcPct val="90000"/>
              </a:lnSpc>
            </a:pPr>
            <a:r>
              <a:rPr lang="ru-RU" altLang="ru-RU" b="1" i="1">
                <a:solidFill>
                  <a:schemeClr val="bg2"/>
                </a:solidFill>
                <a:cs typeface="Arial" panose="020B0604020202020204" pitchFamily="34" charset="0"/>
              </a:rPr>
              <a:t>вательская деятельность</a:t>
            </a:r>
          </a:p>
        </p:txBody>
      </p:sp>
      <p:sp>
        <p:nvSpPr>
          <p:cNvPr id="16389" name="Скругленный прямоугольник 11"/>
          <p:cNvSpPr>
            <a:spLocks noChangeArrowheads="1"/>
          </p:cNvSpPr>
          <p:nvPr/>
        </p:nvSpPr>
        <p:spPr bwMode="auto">
          <a:xfrm>
            <a:off x="4268134" y="1484289"/>
            <a:ext cx="5963629" cy="489234"/>
          </a:xfrm>
          <a:prstGeom prst="roundRect">
            <a:avLst>
              <a:gd name="adj" fmla="val 16667"/>
            </a:avLst>
          </a:prstGeom>
          <a:solidFill>
            <a:schemeClr val="accent2"/>
          </a:solidFill>
          <a:ln w="9525" algn="ctr">
            <a:solidFill>
              <a:schemeClr val="tx1"/>
            </a:solidFill>
            <a:round/>
            <a:headEnd/>
            <a:tailEnd/>
          </a:ln>
        </p:spPr>
        <p:txBody>
          <a:bodyPr wrap="none" lIns="90000" tIns="46800" rIns="90000" bIns="46800"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ru-RU" altLang="ru-RU" b="1" i="1">
                <a:solidFill>
                  <a:schemeClr val="bg2"/>
                </a:solidFill>
                <a:cs typeface="Arial" panose="020B0604020202020204" pitchFamily="34" charset="0"/>
              </a:rPr>
              <a:t>Позиционное сотрудничество</a:t>
            </a:r>
          </a:p>
        </p:txBody>
      </p:sp>
      <p:sp>
        <p:nvSpPr>
          <p:cNvPr id="16390" name="Скругленный прямоугольник 13"/>
          <p:cNvSpPr>
            <a:spLocks noChangeArrowheads="1"/>
          </p:cNvSpPr>
          <p:nvPr/>
        </p:nvSpPr>
        <p:spPr bwMode="auto">
          <a:xfrm>
            <a:off x="4291340" y="3346700"/>
            <a:ext cx="5963630" cy="489235"/>
          </a:xfrm>
          <a:prstGeom prst="roundRect">
            <a:avLst>
              <a:gd name="adj" fmla="val 16667"/>
            </a:avLst>
          </a:prstGeom>
          <a:solidFill>
            <a:schemeClr val="accent2"/>
          </a:solidFill>
          <a:ln w="9525" algn="ctr">
            <a:solidFill>
              <a:schemeClr val="tx1"/>
            </a:solidFill>
            <a:round/>
            <a:headEnd/>
            <a:tailEnd/>
          </a:ln>
        </p:spPr>
        <p:txBody>
          <a:bodyPr wrap="none" lIns="90000" tIns="46800" rIns="90000" bIns="46800"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ru-RU" altLang="ru-RU" b="1" i="1">
                <a:solidFill>
                  <a:schemeClr val="bg2"/>
                </a:solidFill>
                <a:cs typeface="Arial" panose="020B0604020202020204" pitchFamily="34" charset="0"/>
              </a:rPr>
              <a:t>Оценочная самостоятельность</a:t>
            </a:r>
          </a:p>
        </p:txBody>
      </p:sp>
      <p:sp>
        <p:nvSpPr>
          <p:cNvPr id="30727" name="Скругленный прямоугольник 14"/>
          <p:cNvSpPr>
            <a:spLocks noChangeArrowheads="1"/>
          </p:cNvSpPr>
          <p:nvPr/>
        </p:nvSpPr>
        <p:spPr bwMode="auto">
          <a:xfrm>
            <a:off x="395810" y="4250539"/>
            <a:ext cx="3790334" cy="2631917"/>
          </a:xfrm>
          <a:prstGeom prst="roundRect">
            <a:avLst>
              <a:gd name="adj" fmla="val 16667"/>
            </a:avLst>
          </a:prstGeom>
          <a:solidFill>
            <a:schemeClr val="tx2">
              <a:lumMod val="60000"/>
              <a:lumOff val="40000"/>
            </a:schemeClr>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defRPr/>
            </a:pPr>
            <a:r>
              <a:rPr lang="ru-RU" altLang="ru-RU" b="1" dirty="0">
                <a:solidFill>
                  <a:schemeClr val="bg2"/>
                </a:solidFill>
              </a:rPr>
              <a:t>Целостный</a:t>
            </a:r>
          </a:p>
          <a:p>
            <a:pPr algn="ctr">
              <a:lnSpc>
                <a:spcPct val="80000"/>
              </a:lnSpc>
              <a:defRPr/>
            </a:pPr>
            <a:r>
              <a:rPr lang="ru-RU" altLang="ru-RU" b="1" dirty="0">
                <a:solidFill>
                  <a:schemeClr val="bg2"/>
                </a:solidFill>
              </a:rPr>
              <a:t>социально</a:t>
            </a:r>
          </a:p>
          <a:p>
            <a:pPr algn="ctr">
              <a:lnSpc>
                <a:spcPct val="80000"/>
              </a:lnSpc>
              <a:defRPr/>
            </a:pPr>
            <a:r>
              <a:rPr lang="ru-RU" altLang="ru-RU" b="1" dirty="0" err="1">
                <a:solidFill>
                  <a:schemeClr val="bg2"/>
                </a:solidFill>
              </a:rPr>
              <a:t>ориентиро</a:t>
            </a:r>
            <a:r>
              <a:rPr lang="ru-RU" altLang="ru-RU" b="1" dirty="0">
                <a:solidFill>
                  <a:schemeClr val="bg2"/>
                </a:solidFill>
              </a:rPr>
              <a:t>-</a:t>
            </a:r>
          </a:p>
          <a:p>
            <a:pPr algn="ctr">
              <a:lnSpc>
                <a:spcPct val="80000"/>
              </a:lnSpc>
              <a:defRPr/>
            </a:pPr>
            <a:r>
              <a:rPr lang="ru-RU" altLang="ru-RU" b="1" dirty="0">
                <a:solidFill>
                  <a:schemeClr val="bg2"/>
                </a:solidFill>
              </a:rPr>
              <a:t>ванный</a:t>
            </a:r>
          </a:p>
          <a:p>
            <a:pPr algn="ctr">
              <a:lnSpc>
                <a:spcPct val="80000"/>
              </a:lnSpc>
              <a:defRPr/>
            </a:pPr>
            <a:r>
              <a:rPr lang="ru-RU" altLang="ru-RU" b="1" dirty="0">
                <a:solidFill>
                  <a:schemeClr val="bg2"/>
                </a:solidFill>
              </a:rPr>
              <a:t>взгляд</a:t>
            </a:r>
          </a:p>
          <a:p>
            <a:pPr algn="ctr">
              <a:lnSpc>
                <a:spcPct val="80000"/>
              </a:lnSpc>
              <a:defRPr/>
            </a:pPr>
            <a:r>
              <a:rPr lang="ru-RU" altLang="ru-RU" sz="3200" b="1" dirty="0">
                <a:solidFill>
                  <a:schemeClr val="bg2"/>
                </a:solidFill>
              </a:rPr>
              <a:t>на мир</a:t>
            </a:r>
          </a:p>
        </p:txBody>
      </p:sp>
      <p:sp>
        <p:nvSpPr>
          <p:cNvPr id="30728" name="Скругленный прямоугольник 15"/>
          <p:cNvSpPr>
            <a:spLocks noChangeArrowheads="1"/>
          </p:cNvSpPr>
          <p:nvPr/>
        </p:nvSpPr>
        <p:spPr bwMode="auto">
          <a:xfrm>
            <a:off x="4291340" y="4325169"/>
            <a:ext cx="5963630" cy="940326"/>
          </a:xfrm>
          <a:prstGeom prst="roundRect">
            <a:avLst>
              <a:gd name="adj" fmla="val 16667"/>
            </a:avLst>
          </a:prstGeom>
          <a:solidFill>
            <a:schemeClr val="accent4"/>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defRPr/>
            </a:pPr>
            <a:r>
              <a:rPr lang="ru-RU" altLang="ru-RU" b="1" i="1" dirty="0">
                <a:solidFill>
                  <a:schemeClr val="bg2"/>
                </a:solidFill>
              </a:rPr>
              <a:t>Освоение систематических</a:t>
            </a:r>
          </a:p>
          <a:p>
            <a:pPr algn="ctr">
              <a:lnSpc>
                <a:spcPct val="80000"/>
              </a:lnSpc>
              <a:defRPr/>
            </a:pPr>
            <a:r>
              <a:rPr lang="ru-RU" altLang="ru-RU" b="1" i="1" dirty="0">
                <a:solidFill>
                  <a:schemeClr val="bg2"/>
                </a:solidFill>
              </a:rPr>
              <a:t>знаний, их интеграция и перенос</a:t>
            </a:r>
          </a:p>
        </p:txBody>
      </p:sp>
      <p:sp>
        <p:nvSpPr>
          <p:cNvPr id="30729" name="Скругленный прямоугольник 17"/>
          <p:cNvSpPr>
            <a:spLocks noChangeArrowheads="1"/>
          </p:cNvSpPr>
          <p:nvPr/>
        </p:nvSpPr>
        <p:spPr bwMode="auto">
          <a:xfrm>
            <a:off x="4291340" y="5437972"/>
            <a:ext cx="5963630" cy="1316788"/>
          </a:xfrm>
          <a:prstGeom prst="roundRect">
            <a:avLst>
              <a:gd name="adj" fmla="val 16667"/>
            </a:avLst>
          </a:prstGeom>
          <a:solidFill>
            <a:schemeClr val="accent4"/>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defRPr/>
            </a:pPr>
            <a:r>
              <a:rPr lang="ru-RU" altLang="ru-RU" b="1" i="1" dirty="0">
                <a:solidFill>
                  <a:schemeClr val="bg2"/>
                </a:solidFill>
              </a:rPr>
              <a:t>Приобретение ценностных</a:t>
            </a:r>
          </a:p>
          <a:p>
            <a:pPr algn="ctr">
              <a:lnSpc>
                <a:spcPct val="80000"/>
              </a:lnSpc>
              <a:defRPr/>
            </a:pPr>
            <a:r>
              <a:rPr lang="ru-RU" altLang="ru-RU" b="1" i="1" dirty="0">
                <a:solidFill>
                  <a:schemeClr val="bg2"/>
                </a:solidFill>
              </a:rPr>
              <a:t>установок, морально-</a:t>
            </a:r>
          </a:p>
          <a:p>
            <a:pPr algn="ctr">
              <a:lnSpc>
                <a:spcPct val="80000"/>
              </a:lnSpc>
              <a:defRPr/>
            </a:pPr>
            <a:r>
              <a:rPr lang="ru-RU" altLang="ru-RU" b="1" i="1" dirty="0">
                <a:solidFill>
                  <a:schemeClr val="bg2"/>
                </a:solidFill>
              </a:rPr>
              <a:t>нравственных ориентиров </a:t>
            </a:r>
          </a:p>
        </p:txBody>
      </p:sp>
      <p:sp>
        <p:nvSpPr>
          <p:cNvPr id="10" name="Стрелка вниз 9"/>
          <p:cNvSpPr/>
          <p:nvPr/>
        </p:nvSpPr>
        <p:spPr>
          <a:xfrm>
            <a:off x="2572639" y="3507566"/>
            <a:ext cx="700784" cy="902182"/>
          </a:xfrm>
          <a:prstGeom prst="down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Номер слайда 10"/>
          <p:cNvSpPr>
            <a:spLocks noGrp="1"/>
          </p:cNvSpPr>
          <p:nvPr>
            <p:ph type="sldNum" sz="quarter" idx="12"/>
          </p:nvPr>
        </p:nvSpPr>
        <p:spPr/>
        <p:txBody>
          <a:bodyPr/>
          <a:lstStyle/>
          <a:p>
            <a:fld id="{D2BAD091-9B88-4E15-8364-95918717355E}" type="slidenum">
              <a:rPr lang="ru-RU" smtClean="0"/>
              <a:pPr/>
              <a:t>35</a:t>
            </a:fld>
            <a:endParaRPr lang="ru-RU"/>
          </a:p>
        </p:txBody>
      </p:sp>
    </p:spTree>
    <p:extLst>
      <p:ext uri="{BB962C8B-B14F-4D97-AF65-F5344CB8AC3E}">
        <p14:creationId xmlns="" xmlns:p14="http://schemas.microsoft.com/office/powerpoint/2010/main" val="985495256"/>
      </p:ext>
    </p:extLst>
  </p:cSld>
  <p:clrMapOvr>
    <a:masterClrMapping/>
  </p:clrMapOvr>
  <p:transition advTm="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331913" y="2934122"/>
            <a:ext cx="9921342" cy="3397856"/>
          </a:xfrm>
        </p:spPr>
        <p:txBody>
          <a:bodyPr>
            <a:normAutofit/>
          </a:bodyPr>
          <a:lstStyle/>
          <a:p>
            <a:pPr algn="ctr"/>
            <a:r>
              <a:rPr lang="ru-RU" sz="6000" dirty="0" smtClean="0">
                <a:solidFill>
                  <a:schemeClr val="accent2"/>
                </a:solidFill>
              </a:rPr>
              <a:t>Успехов в работе!</a:t>
            </a:r>
            <a:endParaRPr lang="ru-RU" sz="6000" dirty="0">
              <a:solidFill>
                <a:schemeClr val="accent2"/>
              </a:solidFill>
            </a:endParaRPr>
          </a:p>
        </p:txBody>
      </p:sp>
      <p:pic>
        <p:nvPicPr>
          <p:cNvPr id="119812" name="Picture 4" descr="http://bibliotekatrg.ru/wp-content/uploads/2018/09/11f28646-5944-48ed-a794-05e43ec984a4-e1536306471133-700x372.jpg"/>
          <p:cNvPicPr>
            <a:picLocks noChangeAspect="1" noChangeArrowheads="1"/>
          </p:cNvPicPr>
          <p:nvPr/>
        </p:nvPicPr>
        <p:blipFill>
          <a:blip r:embed="rId2" cstate="print"/>
          <a:srcRect/>
          <a:stretch>
            <a:fillRect/>
          </a:stretch>
        </p:blipFill>
        <p:spPr bwMode="auto">
          <a:xfrm>
            <a:off x="1547937" y="629866"/>
            <a:ext cx="8755732" cy="4653046"/>
          </a:xfrm>
          <a:prstGeom prst="rect">
            <a:avLst/>
          </a:prstGeom>
          <a:noFill/>
        </p:spPr>
      </p:pic>
      <p:sp>
        <p:nvSpPr>
          <p:cNvPr id="6" name="Номер слайда 5"/>
          <p:cNvSpPr>
            <a:spLocks noGrp="1"/>
          </p:cNvSpPr>
          <p:nvPr>
            <p:ph type="sldNum" sz="quarter" idx="12"/>
          </p:nvPr>
        </p:nvSpPr>
        <p:spPr/>
        <p:txBody>
          <a:bodyPr/>
          <a:lstStyle/>
          <a:p>
            <a:fld id="{D2BAD091-9B88-4E15-8364-95918717355E}" type="slidenum">
              <a:rPr lang="ru-RU" smtClean="0"/>
              <a:pPr/>
              <a:t>36</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467818" y="341835"/>
            <a:ext cx="11366914" cy="1224136"/>
          </a:xfrm>
          <a:prstGeom prst="rect">
            <a:avLst/>
          </a:prstGeom>
        </p:spPr>
        <p:txBody>
          <a:bodyPr>
            <a:normAutofit/>
          </a:bodyPr>
          <a:lstStyle>
            <a:lvl1pPr defTabSz="1053388">
              <a:defRPr sz="5022"/>
            </a:lvl1pPr>
          </a:lstStyle>
          <a:p>
            <a:r>
              <a:rPr sz="3600" dirty="0" err="1">
                <a:solidFill>
                  <a:srgbClr val="C00000"/>
                </a:solidFill>
              </a:rPr>
              <a:t>Функциональная</a:t>
            </a:r>
            <a:r>
              <a:rPr sz="3600" dirty="0">
                <a:solidFill>
                  <a:srgbClr val="C00000"/>
                </a:solidFill>
              </a:rPr>
              <a:t> </a:t>
            </a:r>
            <a:r>
              <a:rPr sz="3600" dirty="0" err="1" smtClean="0">
                <a:solidFill>
                  <a:srgbClr val="C00000"/>
                </a:solidFill>
              </a:rPr>
              <a:t>грамотность</a:t>
            </a:r>
            <a:r>
              <a:rPr lang="ru-RU" sz="3600" dirty="0" smtClean="0">
                <a:solidFill>
                  <a:srgbClr val="C00000"/>
                </a:solidFill>
              </a:rPr>
              <a:t>  </a:t>
            </a:r>
            <a:r>
              <a:rPr lang="ru-RU" sz="3600" b="0" i="1" dirty="0" smtClean="0"/>
              <a:t>(определение 1)</a:t>
            </a:r>
            <a:endParaRPr sz="3600" b="0" i="1" dirty="0"/>
          </a:p>
        </p:txBody>
      </p:sp>
      <p:sp>
        <p:nvSpPr>
          <p:cNvPr id="248" name="Объект 2"/>
          <p:cNvSpPr txBox="1">
            <a:spLocks noGrp="1"/>
          </p:cNvSpPr>
          <p:nvPr>
            <p:ph type="body" idx="1"/>
          </p:nvPr>
        </p:nvSpPr>
        <p:spPr>
          <a:xfrm>
            <a:off x="594042" y="1781994"/>
            <a:ext cx="10692767" cy="5040559"/>
          </a:xfrm>
          <a:prstGeom prst="rect">
            <a:avLst/>
          </a:prstGeom>
        </p:spPr>
        <p:txBody>
          <a:bodyPr>
            <a:normAutofit fontScale="85000" lnSpcReduction="10000"/>
          </a:bodyPr>
          <a:lstStyle/>
          <a:p>
            <a:pPr marL="390525" indent="-28575">
              <a:buNone/>
            </a:pPr>
            <a:r>
              <a:rPr lang="ru-RU" sz="4000" b="1" dirty="0" smtClean="0"/>
              <a:t>Леонтьев А.А</a:t>
            </a:r>
            <a:r>
              <a:rPr lang="ru-RU" sz="4000" dirty="0" smtClean="0"/>
              <a:t>.: «Функционально грамотный человек — это человек, который способен использовать все постоянно приобретаемые </a:t>
            </a:r>
            <a:r>
              <a:rPr lang="ru-RU" sz="4000" dirty="0" smtClean="0">
                <a:solidFill>
                  <a:srgbClr val="FF0000"/>
                </a:solidFill>
              </a:rPr>
              <a:t>в течение жизни </a:t>
            </a:r>
            <a:r>
              <a:rPr lang="ru-RU" sz="4000" dirty="0" smtClean="0"/>
              <a:t>знания, умения и навыки </a:t>
            </a:r>
            <a:r>
              <a:rPr lang="ru-RU" sz="4000" dirty="0" smtClean="0">
                <a:solidFill>
                  <a:srgbClr val="FF0000"/>
                </a:solidFill>
              </a:rPr>
              <a:t>для решения максимально широкого диапазона жизненных задач в различных сферах человеческой деятельности, общения и социальных отношений</a:t>
            </a:r>
            <a:r>
              <a:rPr lang="ru-RU" sz="4000" dirty="0" smtClean="0"/>
              <a:t>» </a:t>
            </a:r>
            <a:r>
              <a:rPr lang="ru-RU" sz="4000" u="sng" dirty="0" smtClean="0">
                <a:hlinkClick r:id="rId3"/>
              </a:rPr>
              <a:t>[</a:t>
            </a:r>
            <a:r>
              <a:rPr lang="ru-RU" sz="4000" i="1" dirty="0" smtClean="0"/>
              <a:t>Образовательная система «Школа 2100». Педагогика здравого смысла / под ред. А. А. Леонтьева. М.: </a:t>
            </a:r>
            <a:r>
              <a:rPr lang="ru-RU" sz="4000" i="1" dirty="0" err="1" smtClean="0"/>
              <a:t>Баласс</a:t>
            </a:r>
            <a:r>
              <a:rPr lang="ru-RU" sz="4000" i="1" dirty="0" smtClean="0"/>
              <a:t>, 2003. С. 35.</a:t>
            </a:r>
            <a:r>
              <a:rPr lang="ru-RU" sz="4000" i="1" u="sng" dirty="0" smtClean="0">
                <a:hlinkClick r:id="rId3"/>
              </a:rPr>
              <a:t>]</a:t>
            </a:r>
            <a:r>
              <a:rPr lang="ru-RU" sz="4000" i="1" dirty="0" smtClean="0"/>
              <a:t>.</a:t>
            </a:r>
            <a:endParaRPr lang="ru-RU" sz="4000" i="1" dirty="0"/>
          </a:p>
        </p:txBody>
      </p:sp>
      <p:sp>
        <p:nvSpPr>
          <p:cNvPr id="5" name="Номер слайда 4"/>
          <p:cNvSpPr>
            <a:spLocks noGrp="1"/>
          </p:cNvSpPr>
          <p:nvPr>
            <p:ph type="sldNum" sz="quarter" idx="12"/>
          </p:nvPr>
        </p:nvSpPr>
        <p:spPr/>
        <p:txBody>
          <a:bodyPr/>
          <a:lstStyle/>
          <a:p>
            <a:fld id="{D2BAD091-9B88-4E15-8364-95918717355E}" type="slidenum">
              <a:rPr lang="ru-RU" smtClean="0"/>
              <a:pPr/>
              <a:t>4</a:t>
            </a:fld>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Заголовок 1"/>
          <p:cNvSpPr txBox="1">
            <a:spLocks noGrp="1"/>
          </p:cNvSpPr>
          <p:nvPr>
            <p:ph type="title"/>
          </p:nvPr>
        </p:nvSpPr>
        <p:spPr>
          <a:xfrm>
            <a:off x="467818" y="341835"/>
            <a:ext cx="11366914" cy="1224136"/>
          </a:xfrm>
          <a:prstGeom prst="rect">
            <a:avLst/>
          </a:prstGeom>
        </p:spPr>
        <p:txBody>
          <a:bodyPr>
            <a:normAutofit/>
          </a:bodyPr>
          <a:lstStyle>
            <a:lvl1pPr defTabSz="1053388">
              <a:defRPr sz="5022"/>
            </a:lvl1pPr>
          </a:lstStyle>
          <a:p>
            <a:r>
              <a:rPr sz="3600" dirty="0" err="1">
                <a:solidFill>
                  <a:srgbClr val="C00000"/>
                </a:solidFill>
              </a:rPr>
              <a:t>Функциональная</a:t>
            </a:r>
            <a:r>
              <a:rPr sz="3600" dirty="0">
                <a:solidFill>
                  <a:srgbClr val="C00000"/>
                </a:solidFill>
              </a:rPr>
              <a:t> </a:t>
            </a:r>
            <a:r>
              <a:rPr sz="3600" err="1" smtClean="0">
                <a:solidFill>
                  <a:srgbClr val="C00000"/>
                </a:solidFill>
              </a:rPr>
              <a:t>грамотность</a:t>
            </a:r>
            <a:r>
              <a:rPr lang="ru-RU" sz="3600" dirty="0" smtClean="0">
                <a:solidFill>
                  <a:srgbClr val="C00000"/>
                </a:solidFill>
              </a:rPr>
              <a:t> </a:t>
            </a:r>
            <a:r>
              <a:rPr lang="ru-RU" sz="3600" b="0" i="1" dirty="0" smtClean="0"/>
              <a:t> </a:t>
            </a:r>
            <a:endParaRPr sz="3600" b="0" i="1" dirty="0"/>
          </a:p>
        </p:txBody>
      </p:sp>
      <p:sp>
        <p:nvSpPr>
          <p:cNvPr id="248" name="Объект 2"/>
          <p:cNvSpPr txBox="1">
            <a:spLocks noGrp="1"/>
          </p:cNvSpPr>
          <p:nvPr>
            <p:ph type="body" idx="1"/>
          </p:nvPr>
        </p:nvSpPr>
        <p:spPr>
          <a:xfrm>
            <a:off x="594042" y="1421954"/>
            <a:ext cx="10692767" cy="5400599"/>
          </a:xfrm>
          <a:prstGeom prst="rect">
            <a:avLst/>
          </a:prstGeom>
        </p:spPr>
        <p:txBody>
          <a:bodyPr>
            <a:normAutofit/>
          </a:bodyPr>
          <a:lstStyle/>
          <a:p>
            <a:r>
              <a:rPr lang="ru-RU" dirty="0" smtClean="0"/>
              <a:t>Определение функциональной грамотности в</a:t>
            </a:r>
            <a:r>
              <a:rPr lang="ru-RU" b="1" dirty="0" smtClean="0"/>
              <a:t> исследовании </a:t>
            </a:r>
            <a:r>
              <a:rPr lang="en-US" b="1" dirty="0" smtClean="0"/>
              <a:t>PISA </a:t>
            </a:r>
            <a:r>
              <a:rPr lang="ru-RU" dirty="0" smtClean="0"/>
              <a:t>заложено в основном вопросе, на который отвечает исследование: «Обладают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a:t>
            </a:r>
            <a:r>
              <a:rPr lang="en-US" sz="2600" i="1" dirty="0" smtClean="0"/>
              <a:t>PISA 2018 Assessment and Analytical Framework. Paris</a:t>
            </a:r>
            <a:r>
              <a:rPr lang="ru-RU" sz="2600" i="1" dirty="0" smtClean="0"/>
              <a:t>: </a:t>
            </a:r>
            <a:r>
              <a:rPr lang="en-US" sz="2600" i="1" dirty="0" smtClean="0"/>
              <a:t>OECD Publishing</a:t>
            </a:r>
            <a:r>
              <a:rPr lang="ru-RU" sz="2600" i="1" dirty="0" smtClean="0"/>
              <a:t>, 2019. 308 </a:t>
            </a:r>
            <a:r>
              <a:rPr lang="en-US" sz="2600" i="1" dirty="0" smtClean="0"/>
              <a:t>p</a:t>
            </a:r>
            <a:r>
              <a:rPr lang="ru-RU" sz="2600" i="1" dirty="0" smtClean="0"/>
              <a:t>. </a:t>
            </a:r>
            <a:r>
              <a:rPr lang="ru-RU" dirty="0" smtClean="0"/>
              <a:t>]</a:t>
            </a:r>
          </a:p>
          <a:p>
            <a:endParaRPr lang="ru-RU" sz="4000" i="1" dirty="0"/>
          </a:p>
        </p:txBody>
      </p:sp>
      <p:sp>
        <p:nvSpPr>
          <p:cNvPr id="5" name="Номер слайда 4"/>
          <p:cNvSpPr>
            <a:spLocks noGrp="1"/>
          </p:cNvSpPr>
          <p:nvPr>
            <p:ph type="sldNum" sz="quarter" idx="12"/>
          </p:nvPr>
        </p:nvSpPr>
        <p:spPr/>
        <p:txBody>
          <a:bodyPr/>
          <a:lstStyle/>
          <a:p>
            <a:fld id="{D2BAD091-9B88-4E15-8364-95918717355E}" type="slidenum">
              <a:rPr lang="ru-RU" smtClean="0"/>
              <a:pPr/>
              <a:t>5</a:t>
            </a:fld>
            <a:endParaRPr lang="ru-RU"/>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95061" y="383920"/>
            <a:ext cx="10690733" cy="553630"/>
          </a:xfrm>
        </p:spPr>
        <p:txBody>
          <a:bodyPr/>
          <a:lstStyle/>
          <a:p>
            <a:pPr algn="ctr"/>
            <a:r>
              <a:rPr lang="ru-RU" dirty="0" smtClean="0"/>
              <a:t>РЕЗУЛЬТАТЫ </a:t>
            </a:r>
            <a:r>
              <a:rPr lang="en-US" dirty="0" smtClean="0"/>
              <a:t> PISA                      </a:t>
            </a:r>
            <a:endParaRPr lang="ru-RU" dirty="0"/>
          </a:p>
        </p:txBody>
      </p:sp>
      <p:graphicFrame>
        <p:nvGraphicFramePr>
          <p:cNvPr id="5" name="Таблица 4"/>
          <p:cNvGraphicFramePr>
            <a:graphicFrameLocks noGrp="1"/>
          </p:cNvGraphicFramePr>
          <p:nvPr/>
        </p:nvGraphicFramePr>
        <p:xfrm>
          <a:off x="990071" y="1450011"/>
          <a:ext cx="10281507" cy="5271159"/>
        </p:xfrm>
        <a:graphic>
          <a:graphicData uri="http://schemas.openxmlformats.org/drawingml/2006/table">
            <a:tbl>
              <a:tblPr firstRow="1" bandRow="1">
                <a:tableStyleId>{5C22544A-7EE6-4342-B048-85BDC9FD1C3A}</a:tableStyleId>
              </a:tblPr>
              <a:tblGrid>
                <a:gridCol w="2132461">
                  <a:extLst>
                    <a:ext uri="{9D8B030D-6E8A-4147-A177-3AD203B41FA5}">
                      <a16:colId xmlns:a16="http://schemas.microsoft.com/office/drawing/2014/main" xmlns="" val="20000"/>
                    </a:ext>
                  </a:extLst>
                </a:gridCol>
                <a:gridCol w="2369171">
                  <a:extLst>
                    <a:ext uri="{9D8B030D-6E8A-4147-A177-3AD203B41FA5}">
                      <a16:colId xmlns:a16="http://schemas.microsoft.com/office/drawing/2014/main" xmlns="" val="20001"/>
                    </a:ext>
                  </a:extLst>
                </a:gridCol>
                <a:gridCol w="1926625">
                  <a:extLst>
                    <a:ext uri="{9D8B030D-6E8A-4147-A177-3AD203B41FA5}">
                      <a16:colId xmlns:a16="http://schemas.microsoft.com/office/drawing/2014/main" xmlns="" val="20002"/>
                    </a:ext>
                  </a:extLst>
                </a:gridCol>
                <a:gridCol w="1926625">
                  <a:extLst>
                    <a:ext uri="{9D8B030D-6E8A-4147-A177-3AD203B41FA5}">
                      <a16:colId xmlns:a16="http://schemas.microsoft.com/office/drawing/2014/main" xmlns="" val="20003"/>
                    </a:ext>
                  </a:extLst>
                </a:gridCol>
                <a:gridCol w="1926625">
                  <a:extLst>
                    <a:ext uri="{9D8B030D-6E8A-4147-A177-3AD203B41FA5}">
                      <a16:colId xmlns:a16="http://schemas.microsoft.com/office/drawing/2014/main" xmlns="" val="20004"/>
                    </a:ext>
                  </a:extLst>
                </a:gridCol>
              </a:tblGrid>
              <a:tr h="1005171">
                <a:tc>
                  <a:txBody>
                    <a:bodyPr/>
                    <a:lstStyle/>
                    <a:p>
                      <a:pPr algn="ctr"/>
                      <a:r>
                        <a:rPr lang="ru-RU" sz="4000" dirty="0" smtClean="0"/>
                        <a:t>ФГ</a:t>
                      </a:r>
                      <a:endParaRPr lang="ru-RU" sz="4000" dirty="0"/>
                    </a:p>
                  </a:txBody>
                  <a:tcPr marL="91391" marR="91391" marT="45690" marB="45690"/>
                </a:tc>
                <a:tc gridSpan="2">
                  <a:txBody>
                    <a:bodyPr/>
                    <a:lstStyle/>
                    <a:p>
                      <a:pPr algn="ctr"/>
                      <a:r>
                        <a:rPr lang="ru-RU" sz="3200" dirty="0" smtClean="0"/>
                        <a:t>2015</a:t>
                      </a:r>
                      <a:endParaRPr lang="ru-RU" sz="3200" dirty="0"/>
                    </a:p>
                  </a:txBody>
                  <a:tcPr marL="91391" marR="91391" marT="45690" marB="45690"/>
                </a:tc>
                <a:tc hMerge="1">
                  <a:txBody>
                    <a:bodyPr/>
                    <a:lstStyle/>
                    <a:p>
                      <a:endParaRPr lang="ru-RU" dirty="0"/>
                    </a:p>
                  </a:txBody>
                  <a:tcPr/>
                </a:tc>
                <a:tc gridSpan="2">
                  <a:txBody>
                    <a:bodyPr/>
                    <a:lstStyle/>
                    <a:p>
                      <a:pPr algn="ctr"/>
                      <a:r>
                        <a:rPr lang="ru-RU" sz="3200" dirty="0" smtClean="0"/>
                        <a:t>2018</a:t>
                      </a:r>
                      <a:endParaRPr lang="ru-RU" sz="3200" dirty="0"/>
                    </a:p>
                  </a:txBody>
                  <a:tcPr marL="91391" marR="91391" marT="45690" marB="45690"/>
                </a:tc>
                <a:tc hMerge="1">
                  <a:txBody>
                    <a:bodyPr/>
                    <a:lstStyle/>
                    <a:p>
                      <a:endParaRPr lang="ru-RU" dirty="0"/>
                    </a:p>
                  </a:txBody>
                  <a:tcPr/>
                </a:tc>
                <a:extLst>
                  <a:ext uri="{0D108BD9-81ED-4DB2-BD59-A6C34878D82A}">
                    <a16:rowId xmlns:a16="http://schemas.microsoft.com/office/drawing/2014/main" xmlns="" val="10000"/>
                  </a:ext>
                </a:extLst>
              </a:tr>
              <a:tr h="822414">
                <a:tc>
                  <a:txBody>
                    <a:bodyPr/>
                    <a:lstStyle/>
                    <a:p>
                      <a:pPr algn="ctr"/>
                      <a:r>
                        <a:rPr lang="ru-RU" sz="3600" dirty="0" smtClean="0"/>
                        <a:t>Вид</a:t>
                      </a:r>
                      <a:endParaRPr lang="ru-RU" sz="3600" dirty="0"/>
                    </a:p>
                  </a:txBody>
                  <a:tcPr marL="91391" marR="91391" marT="45690" marB="45690"/>
                </a:tc>
                <a:tc>
                  <a:txBody>
                    <a:bodyPr/>
                    <a:lstStyle/>
                    <a:p>
                      <a:pPr algn="ctr"/>
                      <a:r>
                        <a:rPr lang="ru-RU" sz="2800" dirty="0" smtClean="0"/>
                        <a:t>место</a:t>
                      </a:r>
                      <a:endParaRPr lang="ru-RU" sz="2800" dirty="0"/>
                    </a:p>
                  </a:txBody>
                  <a:tcPr marL="91391" marR="91391" marT="45690" marB="45690"/>
                </a:tc>
                <a:tc>
                  <a:txBody>
                    <a:bodyPr/>
                    <a:lstStyle/>
                    <a:p>
                      <a:pPr algn="ctr"/>
                      <a:r>
                        <a:rPr lang="ru-RU" sz="2800" dirty="0" smtClean="0"/>
                        <a:t>баллы</a:t>
                      </a:r>
                      <a:endParaRPr lang="ru-RU" sz="2800" dirty="0"/>
                    </a:p>
                  </a:txBody>
                  <a:tcPr marL="91391" marR="91391" marT="45690" marB="45690"/>
                </a:tc>
                <a:tc>
                  <a:txBody>
                    <a:bodyPr/>
                    <a:lstStyle/>
                    <a:p>
                      <a:pPr algn="ctr"/>
                      <a:r>
                        <a:rPr lang="ru-RU" sz="2800" dirty="0" smtClean="0"/>
                        <a:t>место</a:t>
                      </a:r>
                      <a:endParaRPr lang="ru-RU" sz="2800" dirty="0"/>
                    </a:p>
                  </a:txBody>
                  <a:tcPr marL="91391" marR="91391" marT="45690" marB="45690"/>
                </a:tc>
                <a:tc>
                  <a:txBody>
                    <a:bodyPr/>
                    <a:lstStyle/>
                    <a:p>
                      <a:pPr algn="ctr"/>
                      <a:r>
                        <a:rPr lang="ru-RU" sz="2800" dirty="0" smtClean="0"/>
                        <a:t>баллы</a:t>
                      </a:r>
                      <a:endParaRPr lang="ru-RU" sz="2800" dirty="0"/>
                    </a:p>
                  </a:txBody>
                  <a:tcPr marL="91391" marR="91391" marT="45690" marB="45690"/>
                </a:tc>
                <a:extLst>
                  <a:ext uri="{0D108BD9-81ED-4DB2-BD59-A6C34878D82A}">
                    <a16:rowId xmlns:a16="http://schemas.microsoft.com/office/drawing/2014/main" xmlns="" val="10001"/>
                  </a:ext>
                </a:extLst>
              </a:tr>
              <a:tr h="822414">
                <a:tc>
                  <a:txBody>
                    <a:bodyPr/>
                    <a:lstStyle/>
                    <a:p>
                      <a:pPr algn="ctr"/>
                      <a:r>
                        <a:rPr lang="ru-RU" sz="4000" dirty="0" smtClean="0"/>
                        <a:t>ЧГ</a:t>
                      </a:r>
                      <a:endParaRPr lang="ru-RU" sz="4000" dirty="0"/>
                    </a:p>
                  </a:txBody>
                  <a:tcPr marL="91391" marR="91391" marT="45690" marB="45690"/>
                </a:tc>
                <a:tc>
                  <a:txBody>
                    <a:bodyPr/>
                    <a:lstStyle/>
                    <a:p>
                      <a:pPr algn="ctr"/>
                      <a:r>
                        <a:rPr lang="ru-RU" sz="4000" dirty="0" smtClean="0"/>
                        <a:t>26</a:t>
                      </a:r>
                      <a:endParaRPr lang="ru-RU" sz="4000" dirty="0"/>
                    </a:p>
                  </a:txBody>
                  <a:tcPr marL="91391" marR="91391" marT="45690" marB="45690"/>
                </a:tc>
                <a:tc>
                  <a:txBody>
                    <a:bodyPr/>
                    <a:lstStyle/>
                    <a:p>
                      <a:pPr algn="ctr"/>
                      <a:r>
                        <a:rPr lang="ru-RU" sz="4000" dirty="0" smtClean="0"/>
                        <a:t>495</a:t>
                      </a:r>
                      <a:endParaRPr lang="ru-RU" sz="4000" dirty="0"/>
                    </a:p>
                  </a:txBody>
                  <a:tcPr marL="91391" marR="91391" marT="45690" marB="45690"/>
                </a:tc>
                <a:tc>
                  <a:txBody>
                    <a:bodyPr/>
                    <a:lstStyle/>
                    <a:p>
                      <a:pPr algn="ctr"/>
                      <a:r>
                        <a:rPr lang="ru-RU" sz="4000" dirty="0" smtClean="0"/>
                        <a:t>31</a:t>
                      </a:r>
                      <a:endParaRPr lang="ru-RU" sz="4000" dirty="0"/>
                    </a:p>
                  </a:txBody>
                  <a:tcPr marL="91391" marR="91391" marT="45690" marB="45690"/>
                </a:tc>
                <a:tc>
                  <a:txBody>
                    <a:bodyPr/>
                    <a:lstStyle/>
                    <a:p>
                      <a:pPr algn="ctr"/>
                      <a:r>
                        <a:rPr lang="ru-RU" sz="4000" dirty="0" smtClean="0"/>
                        <a:t>479</a:t>
                      </a:r>
                      <a:endParaRPr lang="ru-RU" sz="4000" dirty="0"/>
                    </a:p>
                  </a:txBody>
                  <a:tcPr marL="91391" marR="91391" marT="45690" marB="45690"/>
                </a:tc>
                <a:extLst>
                  <a:ext uri="{0D108BD9-81ED-4DB2-BD59-A6C34878D82A}">
                    <a16:rowId xmlns:a16="http://schemas.microsoft.com/office/drawing/2014/main" xmlns="" val="10002"/>
                  </a:ext>
                </a:extLst>
              </a:tr>
              <a:tr h="1309770">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4000" dirty="0" smtClean="0">
                          <a:solidFill>
                            <a:schemeClr val="dk1"/>
                          </a:solidFill>
                          <a:latin typeface="+mn-lt"/>
                          <a:ea typeface="+mn-ea"/>
                          <a:cs typeface="+mn-cs"/>
                        </a:rPr>
                        <a:t>МГ</a:t>
                      </a:r>
                    </a:p>
                    <a:p>
                      <a:pPr marL="0" algn="ctr"/>
                      <a:endParaRPr lang="ru-RU" sz="4000" dirty="0" smtClean="0">
                        <a:solidFill>
                          <a:schemeClr val="dk1"/>
                        </a:solidFill>
                        <a:latin typeface="+mn-lt"/>
                        <a:ea typeface="+mn-ea"/>
                        <a:cs typeface="+mn-cs"/>
                      </a:endParaRPr>
                    </a:p>
                  </a:txBody>
                  <a:tcPr marL="91391" marR="91391" marT="45690" marB="45690"/>
                </a:tc>
                <a:tc>
                  <a:txBody>
                    <a:bodyPr/>
                    <a:lstStyle/>
                    <a:p>
                      <a:pPr algn="ctr"/>
                      <a:r>
                        <a:rPr lang="ru-RU" sz="4000" dirty="0" smtClean="0"/>
                        <a:t>23</a:t>
                      </a:r>
                      <a:endParaRPr lang="ru-RU" sz="4000" dirty="0"/>
                    </a:p>
                  </a:txBody>
                  <a:tcPr marL="91391" marR="91391" marT="45690" marB="45690"/>
                </a:tc>
                <a:tc>
                  <a:txBody>
                    <a:bodyPr/>
                    <a:lstStyle/>
                    <a:p>
                      <a:pPr algn="ctr"/>
                      <a:r>
                        <a:rPr lang="ru-RU" sz="4000" dirty="0" smtClean="0">
                          <a:solidFill>
                            <a:schemeClr val="dk1"/>
                          </a:solidFill>
                          <a:latin typeface="+mn-lt"/>
                          <a:ea typeface="+mn-ea"/>
                          <a:cs typeface="+mn-cs"/>
                        </a:rPr>
                        <a:t>494</a:t>
                      </a:r>
                      <a:endParaRPr lang="ru-RU" sz="4000" dirty="0"/>
                    </a:p>
                  </a:txBody>
                  <a:tcPr marL="91391" marR="91391" marT="45690" marB="45690"/>
                </a:tc>
                <a:tc>
                  <a:txBody>
                    <a:bodyPr/>
                    <a:lstStyle/>
                    <a:p>
                      <a:pPr algn="ctr"/>
                      <a:r>
                        <a:rPr lang="ru-RU" sz="4000" dirty="0" smtClean="0"/>
                        <a:t>30</a:t>
                      </a:r>
                      <a:endParaRPr lang="ru-RU" sz="4000" dirty="0"/>
                    </a:p>
                  </a:txBody>
                  <a:tcPr marL="91391" marR="91391" marT="45690" marB="45690"/>
                </a:tc>
                <a:tc>
                  <a:txBody>
                    <a:bodyPr/>
                    <a:lstStyle/>
                    <a:p>
                      <a:pPr algn="ctr"/>
                      <a:r>
                        <a:rPr lang="ru-RU" sz="4000" dirty="0" smtClean="0">
                          <a:solidFill>
                            <a:schemeClr val="dk1"/>
                          </a:solidFill>
                          <a:latin typeface="+mn-lt"/>
                          <a:ea typeface="+mn-ea"/>
                          <a:cs typeface="+mn-cs"/>
                        </a:rPr>
                        <a:t>488</a:t>
                      </a:r>
                      <a:endParaRPr lang="ru-RU" sz="4000" dirty="0"/>
                    </a:p>
                  </a:txBody>
                  <a:tcPr marL="91391" marR="91391" marT="45690" marB="45690"/>
                </a:tc>
                <a:extLst>
                  <a:ext uri="{0D108BD9-81ED-4DB2-BD59-A6C34878D82A}">
                    <a16:rowId xmlns:a16="http://schemas.microsoft.com/office/drawing/2014/main" xmlns="" val="10003"/>
                  </a:ext>
                </a:extLst>
              </a:tr>
              <a:tr h="1309770">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4000" dirty="0" smtClean="0">
                          <a:solidFill>
                            <a:schemeClr val="dk1"/>
                          </a:solidFill>
                          <a:latin typeface="+mn-lt"/>
                          <a:ea typeface="+mn-ea"/>
                          <a:cs typeface="+mn-cs"/>
                        </a:rPr>
                        <a:t>ЕНГ</a:t>
                      </a:r>
                    </a:p>
                    <a:p>
                      <a:pPr marL="0" marR="0" indent="0" algn="ctr" defTabSz="914400" eaLnBrk="1" fontAlgn="auto" latinLnBrk="0" hangingPunct="1">
                        <a:lnSpc>
                          <a:spcPct val="100000"/>
                        </a:lnSpc>
                        <a:spcBef>
                          <a:spcPts val="0"/>
                        </a:spcBef>
                        <a:spcAft>
                          <a:spcPts val="0"/>
                        </a:spcAft>
                        <a:buClrTx/>
                        <a:buSzTx/>
                        <a:buFontTx/>
                        <a:buNone/>
                        <a:tabLst/>
                        <a:defRPr/>
                      </a:pPr>
                      <a:endParaRPr lang="ru-RU" sz="4000" dirty="0" smtClean="0">
                        <a:solidFill>
                          <a:schemeClr val="dk1"/>
                        </a:solidFill>
                        <a:latin typeface="+mn-lt"/>
                        <a:ea typeface="+mn-ea"/>
                        <a:cs typeface="+mn-cs"/>
                      </a:endParaRPr>
                    </a:p>
                  </a:txBody>
                  <a:tcPr marL="91391" marR="91391" marT="45690" marB="45690"/>
                </a:tc>
                <a:tc>
                  <a:txBody>
                    <a:bodyPr/>
                    <a:lstStyle/>
                    <a:p>
                      <a:pPr algn="ctr"/>
                      <a:r>
                        <a:rPr lang="ru-RU" sz="4000" dirty="0" smtClean="0"/>
                        <a:t>32</a:t>
                      </a:r>
                      <a:endParaRPr lang="ru-RU" sz="4000" dirty="0"/>
                    </a:p>
                  </a:txBody>
                  <a:tcPr marL="91391" marR="91391" marT="45690" marB="45690"/>
                </a:tc>
                <a:tc>
                  <a:txBody>
                    <a:bodyPr/>
                    <a:lstStyle/>
                    <a:p>
                      <a:pPr algn="ctr"/>
                      <a:r>
                        <a:rPr lang="ru-RU" sz="4000" dirty="0" smtClean="0">
                          <a:solidFill>
                            <a:schemeClr val="dk1"/>
                          </a:solidFill>
                          <a:latin typeface="+mn-lt"/>
                          <a:ea typeface="+mn-ea"/>
                          <a:cs typeface="+mn-cs"/>
                        </a:rPr>
                        <a:t>487</a:t>
                      </a:r>
                      <a:endParaRPr lang="ru-RU" sz="4000" dirty="0"/>
                    </a:p>
                  </a:txBody>
                  <a:tcPr marL="91391" marR="91391" marT="45690" marB="45690"/>
                </a:tc>
                <a:tc>
                  <a:txBody>
                    <a:bodyPr/>
                    <a:lstStyle/>
                    <a:p>
                      <a:pPr algn="ctr"/>
                      <a:r>
                        <a:rPr lang="ru-RU" sz="4000" dirty="0" smtClean="0"/>
                        <a:t>33</a:t>
                      </a:r>
                      <a:endParaRPr lang="ru-RU" sz="4000" dirty="0"/>
                    </a:p>
                  </a:txBody>
                  <a:tcPr marL="91391" marR="91391" marT="45690" marB="45690"/>
                </a:tc>
                <a:tc>
                  <a:txBody>
                    <a:bodyPr/>
                    <a:lstStyle/>
                    <a:p>
                      <a:pPr algn="ctr"/>
                      <a:r>
                        <a:rPr lang="ru-RU" sz="4000" dirty="0" smtClean="0">
                          <a:solidFill>
                            <a:schemeClr val="dk1"/>
                          </a:solidFill>
                          <a:latin typeface="+mn-lt"/>
                          <a:ea typeface="+mn-ea"/>
                          <a:cs typeface="+mn-cs"/>
                        </a:rPr>
                        <a:t>478</a:t>
                      </a:r>
                      <a:endParaRPr lang="ru-RU" sz="4000" dirty="0"/>
                    </a:p>
                  </a:txBody>
                  <a:tcPr marL="91391" marR="91391" marT="45690" marB="45690"/>
                </a:tc>
                <a:extLst>
                  <a:ext uri="{0D108BD9-81ED-4DB2-BD59-A6C34878D82A}">
                    <a16:rowId xmlns:a16="http://schemas.microsoft.com/office/drawing/2014/main" xmlns="" val="10004"/>
                  </a:ext>
                </a:extLst>
              </a:tr>
            </a:tbl>
          </a:graphicData>
        </a:graphic>
      </p:graphicFrame>
      <p:sp>
        <p:nvSpPr>
          <p:cNvPr id="6" name="Стрелка вниз 5"/>
          <p:cNvSpPr/>
          <p:nvPr/>
        </p:nvSpPr>
        <p:spPr>
          <a:xfrm>
            <a:off x="9443752" y="3353745"/>
            <a:ext cx="304638" cy="533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378" tIns="45689" rIns="91378" bIns="45689" rtlCol="0" anchor="ctr"/>
          <a:lstStyle/>
          <a:p>
            <a:pPr algn="ctr"/>
            <a:endParaRPr lang="ru-RU" dirty="0">
              <a:solidFill>
                <a:srgbClr val="FF0000"/>
              </a:solidFill>
            </a:endParaRPr>
          </a:p>
        </p:txBody>
      </p:sp>
      <p:sp>
        <p:nvSpPr>
          <p:cNvPr id="7" name="Стрелка вниз 6"/>
          <p:cNvSpPr/>
          <p:nvPr/>
        </p:nvSpPr>
        <p:spPr>
          <a:xfrm>
            <a:off x="9519912" y="4343688"/>
            <a:ext cx="304638" cy="533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378" tIns="45689" rIns="91378" bIns="45689" rtlCol="0" anchor="ctr"/>
          <a:lstStyle/>
          <a:p>
            <a:pPr algn="ctr"/>
            <a:endParaRPr lang="ru-RU"/>
          </a:p>
        </p:txBody>
      </p:sp>
      <p:sp>
        <p:nvSpPr>
          <p:cNvPr id="8" name="Стрелка вниз 7"/>
          <p:cNvSpPr/>
          <p:nvPr/>
        </p:nvSpPr>
        <p:spPr>
          <a:xfrm>
            <a:off x="9519912" y="5638227"/>
            <a:ext cx="304638" cy="533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378" tIns="45689" rIns="91378" bIns="45689" rtlCol="0" anchor="ctr"/>
          <a:lstStyle/>
          <a:p>
            <a:pPr algn="ctr"/>
            <a:endParaRPr lang="ru-RU"/>
          </a:p>
        </p:txBody>
      </p:sp>
      <p:pic>
        <p:nvPicPr>
          <p:cNvPr id="9" name="Рисунок 8" descr="PISA_WebBanner6-01.jpg"/>
          <p:cNvPicPr>
            <a:picLocks noChangeAspect="1"/>
          </p:cNvPicPr>
          <p:nvPr/>
        </p:nvPicPr>
        <p:blipFill>
          <a:blip r:embed="rId2" cstate="print"/>
          <a:srcRect/>
          <a:stretch>
            <a:fillRect/>
          </a:stretch>
        </p:blipFill>
        <p:spPr>
          <a:xfrm>
            <a:off x="9748391" y="307772"/>
            <a:ext cx="1753597" cy="54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15477" y="6856903"/>
            <a:ext cx="2764153" cy="382147"/>
          </a:xfrm>
          <a:prstGeom prst="rect">
            <a:avLst/>
          </a:prstGeom>
        </p:spPr>
        <p:txBody>
          <a:bodyPr vert="horz" wrap="square" lIns="0" tIns="12691" rIns="0" bIns="0" rtlCol="0">
            <a:spAutoFit/>
          </a:bodyPr>
          <a:lstStyle/>
          <a:p>
            <a:pPr marL="12691">
              <a:spcBef>
                <a:spcPts val="100"/>
              </a:spcBef>
            </a:pPr>
            <a:r>
              <a:rPr sz="1200" dirty="0">
                <a:solidFill>
                  <a:srgbClr val="767070"/>
                </a:solidFill>
                <a:latin typeface="Calibri"/>
                <a:cs typeface="Calibri"/>
              </a:rPr>
              <a:t>© </a:t>
            </a:r>
            <a:r>
              <a:rPr sz="1200" spc="-15" dirty="0">
                <a:solidFill>
                  <a:srgbClr val="767070"/>
                </a:solidFill>
                <a:latin typeface="Calibri"/>
                <a:cs typeface="Calibri"/>
              </a:rPr>
              <a:t>АО </a:t>
            </a:r>
            <a:r>
              <a:rPr sz="1200" spc="-10" dirty="0">
                <a:solidFill>
                  <a:srgbClr val="767070"/>
                </a:solidFill>
                <a:latin typeface="Calibri"/>
                <a:cs typeface="Calibri"/>
              </a:rPr>
              <a:t>«Издательство </a:t>
            </a:r>
            <a:r>
              <a:rPr sz="1200" spc="-5" dirty="0">
                <a:solidFill>
                  <a:srgbClr val="767070"/>
                </a:solidFill>
                <a:latin typeface="Calibri"/>
                <a:cs typeface="Calibri"/>
              </a:rPr>
              <a:t>«Просвещение»,</a:t>
            </a:r>
            <a:r>
              <a:rPr sz="1200" spc="35" dirty="0">
                <a:solidFill>
                  <a:srgbClr val="767070"/>
                </a:solidFill>
                <a:latin typeface="Calibri"/>
                <a:cs typeface="Calibri"/>
              </a:rPr>
              <a:t> </a:t>
            </a:r>
            <a:r>
              <a:rPr sz="1200" dirty="0">
                <a:solidFill>
                  <a:srgbClr val="767070"/>
                </a:solidFill>
                <a:latin typeface="Calibri"/>
                <a:cs typeface="Calibri"/>
              </a:rPr>
              <a:t>2019</a:t>
            </a:r>
            <a:endParaRPr sz="1200" dirty="0">
              <a:latin typeface="Calibri"/>
              <a:cs typeface="Calibri"/>
            </a:endParaRPr>
          </a:p>
        </p:txBody>
      </p:sp>
      <p:sp>
        <p:nvSpPr>
          <p:cNvPr id="3" name="object 3"/>
          <p:cNvSpPr txBox="1">
            <a:spLocks noGrp="1"/>
          </p:cNvSpPr>
          <p:nvPr>
            <p:ph type="title"/>
          </p:nvPr>
        </p:nvSpPr>
        <p:spPr>
          <a:xfrm>
            <a:off x="2202540" y="298800"/>
            <a:ext cx="9169911" cy="382147"/>
          </a:xfrm>
          <a:prstGeom prst="rect">
            <a:avLst/>
          </a:prstGeom>
        </p:spPr>
        <p:txBody>
          <a:bodyPr vert="horz" wrap="square" lIns="0" tIns="12691" rIns="0" bIns="0" rtlCol="0">
            <a:spAutoFit/>
          </a:bodyPr>
          <a:lstStyle/>
          <a:p>
            <a:pPr marL="12691">
              <a:spcBef>
                <a:spcPts val="100"/>
              </a:spcBef>
            </a:pPr>
            <a:r>
              <a:rPr sz="2400" spc="-10" dirty="0">
                <a:solidFill>
                  <a:srgbClr val="001F5F"/>
                </a:solidFill>
              </a:rPr>
              <a:t>НЕКОТОРЫЕ </a:t>
            </a:r>
            <a:r>
              <a:rPr sz="2400" spc="-75" dirty="0">
                <a:solidFill>
                  <a:srgbClr val="001F5F"/>
                </a:solidFill>
              </a:rPr>
              <a:t>РЕЗУЛЬТАТЫ </a:t>
            </a:r>
            <a:r>
              <a:rPr sz="2400" spc="-5" dirty="0">
                <a:solidFill>
                  <a:srgbClr val="001F5F"/>
                </a:solidFill>
              </a:rPr>
              <a:t>PISA: 15-ЛЕТНИЕ</a:t>
            </a:r>
            <a:r>
              <a:rPr sz="2400" spc="75" dirty="0">
                <a:solidFill>
                  <a:srgbClr val="001F5F"/>
                </a:solidFill>
              </a:rPr>
              <a:t> </a:t>
            </a:r>
            <a:r>
              <a:rPr sz="2400" spc="-10" dirty="0">
                <a:solidFill>
                  <a:srgbClr val="001F5F"/>
                </a:solidFill>
              </a:rPr>
              <a:t>ОБУЧАЮЩИЕСЯ</a:t>
            </a:r>
            <a:endParaRPr sz="2400" dirty="0"/>
          </a:p>
        </p:txBody>
      </p:sp>
      <p:pic>
        <p:nvPicPr>
          <p:cNvPr id="4" name="object 4"/>
          <p:cNvPicPr/>
          <p:nvPr/>
        </p:nvPicPr>
        <p:blipFill>
          <a:blip r:embed="rId2" cstate="print"/>
          <a:stretch>
            <a:fillRect/>
          </a:stretch>
        </p:blipFill>
        <p:spPr>
          <a:xfrm>
            <a:off x="9162951" y="6278065"/>
            <a:ext cx="1425202" cy="651818"/>
          </a:xfrm>
          <a:prstGeom prst="rect">
            <a:avLst/>
          </a:prstGeom>
        </p:spPr>
      </p:pic>
      <p:grpSp>
        <p:nvGrpSpPr>
          <p:cNvPr id="5" name="object 5"/>
          <p:cNvGrpSpPr/>
          <p:nvPr/>
        </p:nvGrpSpPr>
        <p:grpSpPr>
          <a:xfrm>
            <a:off x="2319862" y="4088216"/>
            <a:ext cx="566196" cy="353576"/>
            <a:chOff x="2380614" y="3913378"/>
            <a:chExt cx="581025" cy="338455"/>
          </a:xfrm>
        </p:grpSpPr>
        <p:sp>
          <p:nvSpPr>
            <p:cNvPr id="6" name="object 6"/>
            <p:cNvSpPr/>
            <p:nvPr/>
          </p:nvSpPr>
          <p:spPr>
            <a:xfrm>
              <a:off x="2385948" y="3918712"/>
              <a:ext cx="570230" cy="328295"/>
            </a:xfrm>
            <a:custGeom>
              <a:avLst/>
              <a:gdLst/>
              <a:ahLst/>
              <a:cxnLst/>
              <a:rect l="l" t="t" r="r" b="b"/>
              <a:pathLst>
                <a:path w="570230" h="328295">
                  <a:moveTo>
                    <a:pt x="434339" y="0"/>
                  </a:moveTo>
                  <a:lnTo>
                    <a:pt x="395001" y="4667"/>
                  </a:lnTo>
                  <a:lnTo>
                    <a:pt x="347237" y="29003"/>
                  </a:lnTo>
                  <a:lnTo>
                    <a:pt x="314198" y="72008"/>
                  </a:lnTo>
                  <a:lnTo>
                    <a:pt x="301339" y="111760"/>
                  </a:lnTo>
                  <a:lnTo>
                    <a:pt x="297052" y="161417"/>
                  </a:lnTo>
                  <a:lnTo>
                    <a:pt x="298126" y="187463"/>
                  </a:lnTo>
                  <a:lnTo>
                    <a:pt x="306750" y="232318"/>
                  </a:lnTo>
                  <a:lnTo>
                    <a:pt x="323659" y="267608"/>
                  </a:lnTo>
                  <a:lnTo>
                    <a:pt x="360806" y="304292"/>
                  </a:lnTo>
                  <a:lnTo>
                    <a:pt x="412313" y="321079"/>
                  </a:lnTo>
                  <a:lnTo>
                    <a:pt x="432815" y="322199"/>
                  </a:lnTo>
                  <a:lnTo>
                    <a:pt x="453846" y="321034"/>
                  </a:lnTo>
                  <a:lnTo>
                    <a:pt x="506602" y="303656"/>
                  </a:lnTo>
                  <a:lnTo>
                    <a:pt x="539104" y="273304"/>
                  </a:lnTo>
                  <a:lnTo>
                    <a:pt x="433196" y="273304"/>
                  </a:lnTo>
                  <a:lnTo>
                    <a:pt x="421245" y="271734"/>
                  </a:lnTo>
                  <a:lnTo>
                    <a:pt x="384534" y="233424"/>
                  </a:lnTo>
                  <a:lnTo>
                    <a:pt x="376203" y="189938"/>
                  </a:lnTo>
                  <a:lnTo>
                    <a:pt x="375157" y="161289"/>
                  </a:lnTo>
                  <a:lnTo>
                    <a:pt x="376183" y="132568"/>
                  </a:lnTo>
                  <a:lnTo>
                    <a:pt x="384427" y="89030"/>
                  </a:lnTo>
                  <a:lnTo>
                    <a:pt x="409971" y="55244"/>
                  </a:lnTo>
                  <a:lnTo>
                    <a:pt x="432181" y="48894"/>
                  </a:lnTo>
                  <a:lnTo>
                    <a:pt x="539333" y="48894"/>
                  </a:lnTo>
                  <a:lnTo>
                    <a:pt x="532701" y="40385"/>
                  </a:lnTo>
                  <a:lnTo>
                    <a:pt x="490204" y="10287"/>
                  </a:lnTo>
                  <a:lnTo>
                    <a:pt x="454390" y="1143"/>
                  </a:lnTo>
                  <a:lnTo>
                    <a:pt x="434339" y="0"/>
                  </a:lnTo>
                  <a:close/>
                </a:path>
                <a:path w="570230" h="328295">
                  <a:moveTo>
                    <a:pt x="539333" y="48894"/>
                  </a:moveTo>
                  <a:lnTo>
                    <a:pt x="432181" y="48894"/>
                  </a:lnTo>
                  <a:lnTo>
                    <a:pt x="444609" y="50393"/>
                  </a:lnTo>
                  <a:lnTo>
                    <a:pt x="455787" y="54879"/>
                  </a:lnTo>
                  <a:lnTo>
                    <a:pt x="482252" y="88584"/>
                  </a:lnTo>
                  <a:lnTo>
                    <a:pt x="491257" y="132832"/>
                  </a:lnTo>
                  <a:lnTo>
                    <a:pt x="492374" y="161417"/>
                  </a:lnTo>
                  <a:lnTo>
                    <a:pt x="491329" y="189390"/>
                  </a:lnTo>
                  <a:lnTo>
                    <a:pt x="482895" y="232495"/>
                  </a:lnTo>
                  <a:lnTo>
                    <a:pt x="456438" y="266890"/>
                  </a:lnTo>
                  <a:lnTo>
                    <a:pt x="433196" y="273304"/>
                  </a:lnTo>
                  <a:lnTo>
                    <a:pt x="539104" y="273304"/>
                  </a:lnTo>
                  <a:lnTo>
                    <a:pt x="561062" y="231003"/>
                  </a:lnTo>
                  <a:lnTo>
                    <a:pt x="568872" y="185231"/>
                  </a:lnTo>
                  <a:lnTo>
                    <a:pt x="569849" y="157225"/>
                  </a:lnTo>
                  <a:lnTo>
                    <a:pt x="568799" y="132028"/>
                  </a:lnTo>
                  <a:lnTo>
                    <a:pt x="565642" y="109188"/>
                  </a:lnTo>
                  <a:lnTo>
                    <a:pt x="560365" y="88681"/>
                  </a:lnTo>
                  <a:lnTo>
                    <a:pt x="552957" y="70485"/>
                  </a:lnTo>
                  <a:lnTo>
                    <a:pt x="543651" y="54435"/>
                  </a:lnTo>
                  <a:lnTo>
                    <a:pt x="539333" y="48894"/>
                  </a:lnTo>
                  <a:close/>
                </a:path>
                <a:path w="570230" h="328295">
                  <a:moveTo>
                    <a:pt x="243681" y="55625"/>
                  </a:moveTo>
                  <a:lnTo>
                    <a:pt x="113411" y="55625"/>
                  </a:lnTo>
                  <a:lnTo>
                    <a:pt x="126436" y="56483"/>
                  </a:lnTo>
                  <a:lnTo>
                    <a:pt x="138080" y="59055"/>
                  </a:lnTo>
                  <a:lnTo>
                    <a:pt x="169624" y="84645"/>
                  </a:lnTo>
                  <a:lnTo>
                    <a:pt x="173736" y="102996"/>
                  </a:lnTo>
                  <a:lnTo>
                    <a:pt x="173188" y="111474"/>
                  </a:lnTo>
                  <a:lnTo>
                    <a:pt x="157569" y="147006"/>
                  </a:lnTo>
                  <a:lnTo>
                    <a:pt x="117475" y="186689"/>
                  </a:lnTo>
                  <a:lnTo>
                    <a:pt x="84104" y="213740"/>
                  </a:lnTo>
                  <a:lnTo>
                    <a:pt x="53848" y="237251"/>
                  </a:lnTo>
                  <a:lnTo>
                    <a:pt x="2412" y="273812"/>
                  </a:lnTo>
                  <a:lnTo>
                    <a:pt x="2412" y="316864"/>
                  </a:lnTo>
                  <a:lnTo>
                    <a:pt x="208025" y="316864"/>
                  </a:lnTo>
                  <a:lnTo>
                    <a:pt x="210693" y="327787"/>
                  </a:lnTo>
                  <a:lnTo>
                    <a:pt x="240283" y="327787"/>
                  </a:lnTo>
                  <a:lnTo>
                    <a:pt x="253596" y="252602"/>
                  </a:lnTo>
                  <a:lnTo>
                    <a:pt x="102743" y="252602"/>
                  </a:lnTo>
                  <a:lnTo>
                    <a:pt x="138531" y="230336"/>
                  </a:lnTo>
                  <a:lnTo>
                    <a:pt x="190486" y="195613"/>
                  </a:lnTo>
                  <a:lnTo>
                    <a:pt x="228806" y="161051"/>
                  </a:lnTo>
                  <a:lnTo>
                    <a:pt x="248320" y="127710"/>
                  </a:lnTo>
                  <a:lnTo>
                    <a:pt x="253988" y="93452"/>
                  </a:lnTo>
                  <a:lnTo>
                    <a:pt x="253095" y="81911"/>
                  </a:lnTo>
                  <a:lnTo>
                    <a:pt x="250380" y="70484"/>
                  </a:lnTo>
                  <a:lnTo>
                    <a:pt x="245856" y="59344"/>
                  </a:lnTo>
                  <a:lnTo>
                    <a:pt x="243681" y="55625"/>
                  </a:lnTo>
                  <a:close/>
                </a:path>
                <a:path w="570230" h="328295">
                  <a:moveTo>
                    <a:pt x="260476" y="213740"/>
                  </a:moveTo>
                  <a:lnTo>
                    <a:pt x="217169" y="213740"/>
                  </a:lnTo>
                  <a:lnTo>
                    <a:pt x="215392" y="224027"/>
                  </a:lnTo>
                  <a:lnTo>
                    <a:pt x="213868" y="233044"/>
                  </a:lnTo>
                  <a:lnTo>
                    <a:pt x="211836" y="239394"/>
                  </a:lnTo>
                  <a:lnTo>
                    <a:pt x="189864" y="252602"/>
                  </a:lnTo>
                  <a:lnTo>
                    <a:pt x="253596" y="252602"/>
                  </a:lnTo>
                  <a:lnTo>
                    <a:pt x="260476" y="213740"/>
                  </a:lnTo>
                  <a:close/>
                </a:path>
                <a:path w="570230" h="328295">
                  <a:moveTo>
                    <a:pt x="132206" y="0"/>
                  </a:moveTo>
                  <a:lnTo>
                    <a:pt x="78218" y="8786"/>
                  </a:lnTo>
                  <a:lnTo>
                    <a:pt x="34464" y="33146"/>
                  </a:lnTo>
                  <a:lnTo>
                    <a:pt x="8572" y="67292"/>
                  </a:lnTo>
                  <a:lnTo>
                    <a:pt x="0" y="110743"/>
                  </a:lnTo>
                  <a:lnTo>
                    <a:pt x="0" y="117729"/>
                  </a:lnTo>
                  <a:lnTo>
                    <a:pt x="888" y="125094"/>
                  </a:lnTo>
                  <a:lnTo>
                    <a:pt x="2412" y="132842"/>
                  </a:lnTo>
                  <a:lnTo>
                    <a:pt x="47625" y="128905"/>
                  </a:lnTo>
                  <a:lnTo>
                    <a:pt x="46608" y="122427"/>
                  </a:lnTo>
                  <a:lnTo>
                    <a:pt x="46247" y="117729"/>
                  </a:lnTo>
                  <a:lnTo>
                    <a:pt x="59352" y="77906"/>
                  </a:lnTo>
                  <a:lnTo>
                    <a:pt x="94424" y="57515"/>
                  </a:lnTo>
                  <a:lnTo>
                    <a:pt x="113411" y="55625"/>
                  </a:lnTo>
                  <a:lnTo>
                    <a:pt x="243681" y="55625"/>
                  </a:lnTo>
                  <a:lnTo>
                    <a:pt x="239521" y="48513"/>
                  </a:lnTo>
                  <a:lnTo>
                    <a:pt x="209821" y="20831"/>
                  </a:lnTo>
                  <a:lnTo>
                    <a:pt x="165988" y="3413"/>
                  </a:lnTo>
                  <a:lnTo>
                    <a:pt x="149514" y="855"/>
                  </a:lnTo>
                  <a:lnTo>
                    <a:pt x="132206" y="0"/>
                  </a:lnTo>
                  <a:close/>
                </a:path>
              </a:pathLst>
            </a:custGeom>
            <a:solidFill>
              <a:srgbClr val="001F5F"/>
            </a:solidFill>
          </p:spPr>
          <p:txBody>
            <a:bodyPr wrap="square" lIns="0" tIns="0" rIns="0" bIns="0" rtlCol="0"/>
            <a:lstStyle/>
            <a:p>
              <a:endParaRPr/>
            </a:p>
          </p:txBody>
        </p:sp>
        <p:pic>
          <p:nvPicPr>
            <p:cNvPr id="7" name="object 7"/>
            <p:cNvPicPr/>
            <p:nvPr/>
          </p:nvPicPr>
          <p:blipFill>
            <a:blip r:embed="rId3" cstate="print"/>
            <a:stretch>
              <a:fillRect/>
            </a:stretch>
          </p:blipFill>
          <p:spPr>
            <a:xfrm>
              <a:off x="2755772" y="3962273"/>
              <a:ext cx="127888" cy="235076"/>
            </a:xfrm>
            <a:prstGeom prst="rect">
              <a:avLst/>
            </a:prstGeom>
          </p:spPr>
        </p:pic>
        <p:sp>
          <p:nvSpPr>
            <p:cNvPr id="8" name="object 8"/>
            <p:cNvSpPr/>
            <p:nvPr/>
          </p:nvSpPr>
          <p:spPr>
            <a:xfrm>
              <a:off x="2385948" y="3918712"/>
              <a:ext cx="570230" cy="328295"/>
            </a:xfrm>
            <a:custGeom>
              <a:avLst/>
              <a:gdLst/>
              <a:ahLst/>
              <a:cxnLst/>
              <a:rect l="l" t="t" r="r" b="b"/>
              <a:pathLst>
                <a:path w="570230" h="328295">
                  <a:moveTo>
                    <a:pt x="434339" y="0"/>
                  </a:moveTo>
                  <a:lnTo>
                    <a:pt x="473011" y="4572"/>
                  </a:lnTo>
                  <a:lnTo>
                    <a:pt x="520132" y="28336"/>
                  </a:lnTo>
                  <a:lnTo>
                    <a:pt x="552957" y="70485"/>
                  </a:lnTo>
                  <a:lnTo>
                    <a:pt x="565642" y="109188"/>
                  </a:lnTo>
                  <a:lnTo>
                    <a:pt x="569849" y="157225"/>
                  </a:lnTo>
                  <a:lnTo>
                    <a:pt x="568872" y="185231"/>
                  </a:lnTo>
                  <a:lnTo>
                    <a:pt x="561062" y="231003"/>
                  </a:lnTo>
                  <a:lnTo>
                    <a:pt x="544679" y="265866"/>
                  </a:lnTo>
                  <a:lnTo>
                    <a:pt x="506602" y="303656"/>
                  </a:lnTo>
                  <a:lnTo>
                    <a:pt x="453846" y="321034"/>
                  </a:lnTo>
                  <a:lnTo>
                    <a:pt x="432815" y="322199"/>
                  </a:lnTo>
                  <a:lnTo>
                    <a:pt x="412313" y="321079"/>
                  </a:lnTo>
                  <a:lnTo>
                    <a:pt x="360806" y="304292"/>
                  </a:lnTo>
                  <a:lnTo>
                    <a:pt x="323659" y="267608"/>
                  </a:lnTo>
                  <a:lnTo>
                    <a:pt x="306750" y="232318"/>
                  </a:lnTo>
                  <a:lnTo>
                    <a:pt x="298126" y="187463"/>
                  </a:lnTo>
                  <a:lnTo>
                    <a:pt x="297052" y="161417"/>
                  </a:lnTo>
                  <a:lnTo>
                    <a:pt x="298124" y="135338"/>
                  </a:lnTo>
                  <a:lnTo>
                    <a:pt x="306697" y="90658"/>
                  </a:lnTo>
                  <a:lnTo>
                    <a:pt x="323528" y="55673"/>
                  </a:lnTo>
                  <a:lnTo>
                    <a:pt x="361569" y="18668"/>
                  </a:lnTo>
                  <a:lnTo>
                    <a:pt x="413932" y="1166"/>
                  </a:lnTo>
                  <a:lnTo>
                    <a:pt x="434339" y="0"/>
                  </a:lnTo>
                  <a:close/>
                </a:path>
                <a:path w="570230" h="328295">
                  <a:moveTo>
                    <a:pt x="132206" y="0"/>
                  </a:moveTo>
                  <a:lnTo>
                    <a:pt x="181606" y="7661"/>
                  </a:lnTo>
                  <a:lnTo>
                    <a:pt x="221503" y="29051"/>
                  </a:lnTo>
                  <a:lnTo>
                    <a:pt x="245856" y="59344"/>
                  </a:lnTo>
                  <a:lnTo>
                    <a:pt x="254000" y="93599"/>
                  </a:lnTo>
                  <a:lnTo>
                    <a:pt x="253376" y="105334"/>
                  </a:lnTo>
                  <a:lnTo>
                    <a:pt x="237222" y="149754"/>
                  </a:lnTo>
                  <a:lnTo>
                    <a:pt x="206628" y="183133"/>
                  </a:lnTo>
                  <a:lnTo>
                    <a:pt x="167782" y="211343"/>
                  </a:lnTo>
                  <a:lnTo>
                    <a:pt x="102743" y="252602"/>
                  </a:lnTo>
                  <a:lnTo>
                    <a:pt x="177673" y="252602"/>
                  </a:lnTo>
                  <a:lnTo>
                    <a:pt x="189864" y="252602"/>
                  </a:lnTo>
                  <a:lnTo>
                    <a:pt x="197612" y="251968"/>
                  </a:lnTo>
                  <a:lnTo>
                    <a:pt x="215392" y="224027"/>
                  </a:lnTo>
                  <a:lnTo>
                    <a:pt x="217169" y="213740"/>
                  </a:lnTo>
                  <a:lnTo>
                    <a:pt x="260476" y="213740"/>
                  </a:lnTo>
                  <a:lnTo>
                    <a:pt x="240283" y="327787"/>
                  </a:lnTo>
                  <a:lnTo>
                    <a:pt x="210693" y="327787"/>
                  </a:lnTo>
                  <a:lnTo>
                    <a:pt x="208025" y="316864"/>
                  </a:lnTo>
                  <a:lnTo>
                    <a:pt x="2412" y="316864"/>
                  </a:lnTo>
                  <a:lnTo>
                    <a:pt x="2412" y="273812"/>
                  </a:lnTo>
                  <a:lnTo>
                    <a:pt x="26606" y="257288"/>
                  </a:lnTo>
                  <a:lnTo>
                    <a:pt x="53848" y="237251"/>
                  </a:lnTo>
                  <a:lnTo>
                    <a:pt x="84137" y="213715"/>
                  </a:lnTo>
                  <a:lnTo>
                    <a:pt x="117475" y="186689"/>
                  </a:lnTo>
                  <a:lnTo>
                    <a:pt x="147177" y="159226"/>
                  </a:lnTo>
                  <a:lnTo>
                    <a:pt x="168806" y="127857"/>
                  </a:lnTo>
                  <a:lnTo>
                    <a:pt x="173736" y="102996"/>
                  </a:lnTo>
                  <a:lnTo>
                    <a:pt x="172710" y="93452"/>
                  </a:lnTo>
                  <a:lnTo>
                    <a:pt x="148343" y="63341"/>
                  </a:lnTo>
                  <a:lnTo>
                    <a:pt x="113411" y="55625"/>
                  </a:lnTo>
                  <a:lnTo>
                    <a:pt x="103572" y="56100"/>
                  </a:lnTo>
                  <a:lnTo>
                    <a:pt x="64801" y="72167"/>
                  </a:lnTo>
                  <a:lnTo>
                    <a:pt x="46753" y="106064"/>
                  </a:lnTo>
                  <a:lnTo>
                    <a:pt x="46227" y="113664"/>
                  </a:lnTo>
                  <a:lnTo>
                    <a:pt x="46227" y="117475"/>
                  </a:lnTo>
                  <a:lnTo>
                    <a:pt x="46608" y="122427"/>
                  </a:lnTo>
                  <a:lnTo>
                    <a:pt x="47625" y="128905"/>
                  </a:lnTo>
                  <a:lnTo>
                    <a:pt x="2412" y="132842"/>
                  </a:lnTo>
                  <a:lnTo>
                    <a:pt x="888" y="125094"/>
                  </a:lnTo>
                  <a:lnTo>
                    <a:pt x="0" y="117729"/>
                  </a:lnTo>
                  <a:lnTo>
                    <a:pt x="0" y="110743"/>
                  </a:lnTo>
                  <a:lnTo>
                    <a:pt x="8572" y="67292"/>
                  </a:lnTo>
                  <a:lnTo>
                    <a:pt x="34464" y="33146"/>
                  </a:lnTo>
                  <a:lnTo>
                    <a:pt x="78218" y="8786"/>
                  </a:lnTo>
                  <a:lnTo>
                    <a:pt x="113321" y="976"/>
                  </a:lnTo>
                  <a:lnTo>
                    <a:pt x="132206" y="0"/>
                  </a:lnTo>
                  <a:close/>
                </a:path>
              </a:pathLst>
            </a:custGeom>
            <a:ln w="10668">
              <a:solidFill>
                <a:srgbClr val="5092CF"/>
              </a:solidFill>
            </a:ln>
          </p:spPr>
          <p:txBody>
            <a:bodyPr wrap="square" lIns="0" tIns="0" rIns="0" bIns="0" rtlCol="0"/>
            <a:lstStyle/>
            <a:p>
              <a:endParaRPr/>
            </a:p>
          </p:txBody>
        </p:sp>
      </p:grpSp>
      <p:grpSp>
        <p:nvGrpSpPr>
          <p:cNvPr id="9" name="object 9"/>
          <p:cNvGrpSpPr/>
          <p:nvPr/>
        </p:nvGrpSpPr>
        <p:grpSpPr>
          <a:xfrm>
            <a:off x="3062041" y="4272748"/>
            <a:ext cx="128709" cy="67000"/>
            <a:chOff x="3142233" y="4090019"/>
            <a:chExt cx="132080" cy="64135"/>
          </a:xfrm>
        </p:grpSpPr>
        <p:sp>
          <p:nvSpPr>
            <p:cNvPr id="10" name="object 10"/>
            <p:cNvSpPr/>
            <p:nvPr/>
          </p:nvSpPr>
          <p:spPr>
            <a:xfrm>
              <a:off x="3147567" y="4095353"/>
              <a:ext cx="121285" cy="53975"/>
            </a:xfrm>
            <a:custGeom>
              <a:avLst/>
              <a:gdLst/>
              <a:ahLst/>
              <a:cxnLst/>
              <a:rect l="l" t="t" r="r" b="b"/>
              <a:pathLst>
                <a:path w="121285" h="53975">
                  <a:moveTo>
                    <a:pt x="120996" y="0"/>
                  </a:moveTo>
                  <a:lnTo>
                    <a:pt x="0" y="0"/>
                  </a:lnTo>
                  <a:lnTo>
                    <a:pt x="0" y="53355"/>
                  </a:lnTo>
                  <a:lnTo>
                    <a:pt x="120996" y="53355"/>
                  </a:lnTo>
                  <a:lnTo>
                    <a:pt x="120996" y="0"/>
                  </a:lnTo>
                  <a:close/>
                </a:path>
              </a:pathLst>
            </a:custGeom>
            <a:solidFill>
              <a:srgbClr val="001F5F"/>
            </a:solidFill>
          </p:spPr>
          <p:txBody>
            <a:bodyPr wrap="square" lIns="0" tIns="0" rIns="0" bIns="0" rtlCol="0"/>
            <a:lstStyle/>
            <a:p>
              <a:endParaRPr/>
            </a:p>
          </p:txBody>
        </p:sp>
        <p:sp>
          <p:nvSpPr>
            <p:cNvPr id="11" name="object 11"/>
            <p:cNvSpPr/>
            <p:nvPr/>
          </p:nvSpPr>
          <p:spPr>
            <a:xfrm>
              <a:off x="3147567" y="4095353"/>
              <a:ext cx="121285" cy="53975"/>
            </a:xfrm>
            <a:custGeom>
              <a:avLst/>
              <a:gdLst/>
              <a:ahLst/>
              <a:cxnLst/>
              <a:rect l="l" t="t" r="r" b="b"/>
              <a:pathLst>
                <a:path w="121285" h="53975">
                  <a:moveTo>
                    <a:pt x="0" y="53355"/>
                  </a:moveTo>
                  <a:lnTo>
                    <a:pt x="120996" y="53355"/>
                  </a:lnTo>
                  <a:lnTo>
                    <a:pt x="120996" y="0"/>
                  </a:lnTo>
                  <a:lnTo>
                    <a:pt x="0" y="0"/>
                  </a:lnTo>
                  <a:lnTo>
                    <a:pt x="0" y="53355"/>
                  </a:lnTo>
                  <a:close/>
                </a:path>
              </a:pathLst>
            </a:custGeom>
            <a:ln w="10668">
              <a:solidFill>
                <a:srgbClr val="5092CF"/>
              </a:solidFill>
            </a:ln>
          </p:spPr>
          <p:txBody>
            <a:bodyPr wrap="square" lIns="0" tIns="0" rIns="0" bIns="0" rtlCol="0"/>
            <a:lstStyle/>
            <a:p>
              <a:endParaRPr/>
            </a:p>
          </p:txBody>
        </p:sp>
      </p:grpSp>
      <p:pic>
        <p:nvPicPr>
          <p:cNvPr id="12" name="object 12"/>
          <p:cNvPicPr/>
          <p:nvPr/>
        </p:nvPicPr>
        <p:blipFill>
          <a:blip r:embed="rId4" cstate="print"/>
          <a:stretch>
            <a:fillRect/>
          </a:stretch>
        </p:blipFill>
        <p:spPr>
          <a:xfrm>
            <a:off x="3372182" y="4088212"/>
            <a:ext cx="984254" cy="347737"/>
          </a:xfrm>
          <a:prstGeom prst="rect">
            <a:avLst/>
          </a:prstGeom>
        </p:spPr>
      </p:pic>
      <p:sp>
        <p:nvSpPr>
          <p:cNvPr id="13" name="object 13"/>
          <p:cNvSpPr txBox="1"/>
          <p:nvPr/>
        </p:nvSpPr>
        <p:spPr>
          <a:xfrm>
            <a:off x="1142393" y="4612674"/>
            <a:ext cx="3981352" cy="1397809"/>
          </a:xfrm>
          <a:prstGeom prst="rect">
            <a:avLst/>
          </a:prstGeom>
        </p:spPr>
        <p:txBody>
          <a:bodyPr vert="horz" wrap="square" lIns="0" tIns="12691" rIns="0" bIns="0" rtlCol="0">
            <a:spAutoFit/>
          </a:bodyPr>
          <a:lstStyle/>
          <a:p>
            <a:pPr marL="12691" marR="29190">
              <a:spcBef>
                <a:spcPts val="100"/>
              </a:spcBef>
            </a:pPr>
            <a:r>
              <a:rPr sz="1800" spc="-5" dirty="0">
                <a:solidFill>
                  <a:srgbClr val="001F5F"/>
                </a:solidFill>
                <a:latin typeface="Arial"/>
                <a:cs typeface="Arial"/>
              </a:rPr>
              <a:t>не </a:t>
            </a:r>
            <a:r>
              <a:rPr sz="1800" spc="-15" dirty="0">
                <a:solidFill>
                  <a:srgbClr val="001F5F"/>
                </a:solidFill>
                <a:latin typeface="Arial"/>
                <a:cs typeface="Arial"/>
              </a:rPr>
              <a:t>достигают порогового уровня  </a:t>
            </a:r>
            <a:r>
              <a:rPr sz="1800" spc="-5" dirty="0">
                <a:solidFill>
                  <a:srgbClr val="001F5F"/>
                </a:solidFill>
                <a:latin typeface="Arial"/>
                <a:cs typeface="Arial"/>
              </a:rPr>
              <a:t>функциональной </a:t>
            </a:r>
            <a:r>
              <a:rPr sz="1800" spc="-10" dirty="0">
                <a:solidFill>
                  <a:srgbClr val="001F5F"/>
                </a:solidFill>
                <a:latin typeface="Arial"/>
                <a:cs typeface="Arial"/>
              </a:rPr>
              <a:t>грамотности</a:t>
            </a:r>
            <a:endParaRPr sz="1800" dirty="0">
              <a:latin typeface="Arial"/>
              <a:cs typeface="Arial"/>
            </a:endParaRPr>
          </a:p>
          <a:p>
            <a:pPr marL="12691"/>
            <a:r>
              <a:rPr sz="1800" dirty="0">
                <a:solidFill>
                  <a:srgbClr val="001F5F"/>
                </a:solidFill>
                <a:latin typeface="Arial"/>
                <a:cs typeface="Arial"/>
              </a:rPr>
              <a:t>по </a:t>
            </a:r>
            <a:r>
              <a:rPr sz="1800" spc="-5" dirty="0">
                <a:solidFill>
                  <a:srgbClr val="001F5F"/>
                </a:solidFill>
                <a:latin typeface="Arial"/>
                <a:cs typeface="Arial"/>
              </a:rPr>
              <a:t>всем трём </a:t>
            </a:r>
            <a:r>
              <a:rPr sz="1800" spc="-15" dirty="0">
                <a:solidFill>
                  <a:srgbClr val="001F5F"/>
                </a:solidFill>
                <a:latin typeface="Arial"/>
                <a:cs typeface="Arial"/>
              </a:rPr>
              <a:t>областям</a:t>
            </a:r>
            <a:r>
              <a:rPr sz="1800" spc="-50" dirty="0">
                <a:solidFill>
                  <a:srgbClr val="001F5F"/>
                </a:solidFill>
                <a:latin typeface="Arial"/>
                <a:cs typeface="Arial"/>
              </a:rPr>
              <a:t> </a:t>
            </a:r>
            <a:r>
              <a:rPr sz="1800" spc="-10" dirty="0">
                <a:solidFill>
                  <a:srgbClr val="001F5F"/>
                </a:solidFill>
                <a:latin typeface="Arial"/>
                <a:cs typeface="Arial"/>
              </a:rPr>
              <a:t>(Чтение,</a:t>
            </a:r>
            <a:endParaRPr sz="1800" dirty="0">
              <a:latin typeface="Arial"/>
              <a:cs typeface="Arial"/>
            </a:endParaRPr>
          </a:p>
          <a:p>
            <a:pPr marL="12691"/>
            <a:r>
              <a:rPr sz="1800" spc="-10" dirty="0">
                <a:solidFill>
                  <a:srgbClr val="001F5F"/>
                </a:solidFill>
                <a:latin typeface="Arial"/>
                <a:cs typeface="Arial"/>
              </a:rPr>
              <a:t>Математика,</a:t>
            </a:r>
            <a:r>
              <a:rPr sz="1800" spc="-15" dirty="0">
                <a:solidFill>
                  <a:srgbClr val="001F5F"/>
                </a:solidFill>
                <a:latin typeface="Arial"/>
                <a:cs typeface="Arial"/>
              </a:rPr>
              <a:t> </a:t>
            </a:r>
            <a:r>
              <a:rPr sz="1800" spc="-10" dirty="0">
                <a:solidFill>
                  <a:srgbClr val="001F5F"/>
                </a:solidFill>
                <a:latin typeface="Arial"/>
                <a:cs typeface="Arial"/>
              </a:rPr>
              <a:t>Естествознание)</a:t>
            </a:r>
            <a:endParaRPr sz="1800" dirty="0">
              <a:latin typeface="Arial"/>
              <a:cs typeface="Arial"/>
            </a:endParaRPr>
          </a:p>
          <a:p>
            <a:pPr marL="12691"/>
            <a:r>
              <a:rPr sz="1800" dirty="0">
                <a:solidFill>
                  <a:srgbClr val="001F5F"/>
                </a:solidFill>
                <a:latin typeface="Arial"/>
                <a:cs typeface="Arial"/>
              </a:rPr>
              <a:t>или </a:t>
            </a:r>
            <a:r>
              <a:rPr sz="1800" spc="-20" dirty="0">
                <a:solidFill>
                  <a:srgbClr val="001F5F"/>
                </a:solidFill>
                <a:latin typeface="Arial"/>
                <a:cs typeface="Arial"/>
              </a:rPr>
              <a:t>отдельным</a:t>
            </a:r>
            <a:r>
              <a:rPr sz="1800" spc="-35" dirty="0">
                <a:solidFill>
                  <a:srgbClr val="001F5F"/>
                </a:solidFill>
                <a:latin typeface="Arial"/>
                <a:cs typeface="Arial"/>
              </a:rPr>
              <a:t> </a:t>
            </a:r>
            <a:r>
              <a:rPr sz="1800" spc="-15" dirty="0">
                <a:solidFill>
                  <a:srgbClr val="001F5F"/>
                </a:solidFill>
                <a:latin typeface="Arial"/>
                <a:cs typeface="Arial"/>
              </a:rPr>
              <a:t>областям</a:t>
            </a:r>
            <a:endParaRPr sz="1800" dirty="0">
              <a:latin typeface="Arial"/>
              <a:cs typeface="Arial"/>
            </a:endParaRPr>
          </a:p>
        </p:txBody>
      </p:sp>
      <p:grpSp>
        <p:nvGrpSpPr>
          <p:cNvPr id="14" name="object 14"/>
          <p:cNvGrpSpPr/>
          <p:nvPr/>
        </p:nvGrpSpPr>
        <p:grpSpPr>
          <a:xfrm>
            <a:off x="7283209" y="4088213"/>
            <a:ext cx="570528" cy="348269"/>
            <a:chOff x="7473950" y="3913378"/>
            <a:chExt cx="585470" cy="333375"/>
          </a:xfrm>
        </p:grpSpPr>
        <p:sp>
          <p:nvSpPr>
            <p:cNvPr id="15" name="object 15"/>
            <p:cNvSpPr/>
            <p:nvPr/>
          </p:nvSpPr>
          <p:spPr>
            <a:xfrm>
              <a:off x="7479283" y="3918712"/>
              <a:ext cx="574675" cy="322580"/>
            </a:xfrm>
            <a:custGeom>
              <a:avLst/>
              <a:gdLst/>
              <a:ahLst/>
              <a:cxnLst/>
              <a:rect l="l" t="t" r="r" b="b"/>
              <a:pathLst>
                <a:path w="574675" h="322579">
                  <a:moveTo>
                    <a:pt x="439039" y="0"/>
                  </a:moveTo>
                  <a:lnTo>
                    <a:pt x="399700" y="4667"/>
                  </a:lnTo>
                  <a:lnTo>
                    <a:pt x="351936" y="29003"/>
                  </a:lnTo>
                  <a:lnTo>
                    <a:pt x="318897" y="72008"/>
                  </a:lnTo>
                  <a:lnTo>
                    <a:pt x="306038" y="111760"/>
                  </a:lnTo>
                  <a:lnTo>
                    <a:pt x="301751" y="161417"/>
                  </a:lnTo>
                  <a:lnTo>
                    <a:pt x="302825" y="187463"/>
                  </a:lnTo>
                  <a:lnTo>
                    <a:pt x="311449" y="232318"/>
                  </a:lnTo>
                  <a:lnTo>
                    <a:pt x="328358" y="267608"/>
                  </a:lnTo>
                  <a:lnTo>
                    <a:pt x="365506" y="304292"/>
                  </a:lnTo>
                  <a:lnTo>
                    <a:pt x="417012" y="321079"/>
                  </a:lnTo>
                  <a:lnTo>
                    <a:pt x="437515" y="322199"/>
                  </a:lnTo>
                  <a:lnTo>
                    <a:pt x="458545" y="321034"/>
                  </a:lnTo>
                  <a:lnTo>
                    <a:pt x="511301" y="303656"/>
                  </a:lnTo>
                  <a:lnTo>
                    <a:pt x="543803" y="273304"/>
                  </a:lnTo>
                  <a:lnTo>
                    <a:pt x="438023" y="273304"/>
                  </a:lnTo>
                  <a:lnTo>
                    <a:pt x="425997" y="271734"/>
                  </a:lnTo>
                  <a:lnTo>
                    <a:pt x="389253" y="233424"/>
                  </a:lnTo>
                  <a:lnTo>
                    <a:pt x="381009" y="189938"/>
                  </a:lnTo>
                  <a:lnTo>
                    <a:pt x="379984" y="161289"/>
                  </a:lnTo>
                  <a:lnTo>
                    <a:pt x="381007" y="132568"/>
                  </a:lnTo>
                  <a:lnTo>
                    <a:pt x="389199" y="89030"/>
                  </a:lnTo>
                  <a:lnTo>
                    <a:pt x="414670" y="55244"/>
                  </a:lnTo>
                  <a:lnTo>
                    <a:pt x="436880" y="48894"/>
                  </a:lnTo>
                  <a:lnTo>
                    <a:pt x="544032" y="48894"/>
                  </a:lnTo>
                  <a:lnTo>
                    <a:pt x="537400" y="40385"/>
                  </a:lnTo>
                  <a:lnTo>
                    <a:pt x="494903" y="10287"/>
                  </a:lnTo>
                  <a:lnTo>
                    <a:pt x="459089" y="1143"/>
                  </a:lnTo>
                  <a:lnTo>
                    <a:pt x="439039" y="0"/>
                  </a:lnTo>
                  <a:close/>
                </a:path>
                <a:path w="574675" h="322579">
                  <a:moveTo>
                    <a:pt x="544032" y="48894"/>
                  </a:moveTo>
                  <a:lnTo>
                    <a:pt x="436880" y="48894"/>
                  </a:lnTo>
                  <a:lnTo>
                    <a:pt x="449308" y="50393"/>
                  </a:lnTo>
                  <a:lnTo>
                    <a:pt x="460486" y="54879"/>
                  </a:lnTo>
                  <a:lnTo>
                    <a:pt x="486951" y="88584"/>
                  </a:lnTo>
                  <a:lnTo>
                    <a:pt x="495956" y="132832"/>
                  </a:lnTo>
                  <a:lnTo>
                    <a:pt x="497073" y="161417"/>
                  </a:lnTo>
                  <a:lnTo>
                    <a:pt x="496028" y="189390"/>
                  </a:lnTo>
                  <a:lnTo>
                    <a:pt x="487594" y="232495"/>
                  </a:lnTo>
                  <a:lnTo>
                    <a:pt x="461152" y="266890"/>
                  </a:lnTo>
                  <a:lnTo>
                    <a:pt x="438023" y="273304"/>
                  </a:lnTo>
                  <a:lnTo>
                    <a:pt x="543803" y="273304"/>
                  </a:lnTo>
                  <a:lnTo>
                    <a:pt x="565761" y="231003"/>
                  </a:lnTo>
                  <a:lnTo>
                    <a:pt x="573571" y="185231"/>
                  </a:lnTo>
                  <a:lnTo>
                    <a:pt x="574548" y="157225"/>
                  </a:lnTo>
                  <a:lnTo>
                    <a:pt x="573498" y="132028"/>
                  </a:lnTo>
                  <a:lnTo>
                    <a:pt x="570341" y="109188"/>
                  </a:lnTo>
                  <a:lnTo>
                    <a:pt x="565064" y="88681"/>
                  </a:lnTo>
                  <a:lnTo>
                    <a:pt x="557657" y="70485"/>
                  </a:lnTo>
                  <a:lnTo>
                    <a:pt x="548350" y="54435"/>
                  </a:lnTo>
                  <a:lnTo>
                    <a:pt x="544032" y="48894"/>
                  </a:lnTo>
                  <a:close/>
                </a:path>
                <a:path w="574675" h="322579">
                  <a:moveTo>
                    <a:pt x="262034" y="191135"/>
                  </a:moveTo>
                  <a:lnTo>
                    <a:pt x="186182" y="191135"/>
                  </a:lnTo>
                  <a:lnTo>
                    <a:pt x="183683" y="200775"/>
                  </a:lnTo>
                  <a:lnTo>
                    <a:pt x="180387" y="209867"/>
                  </a:lnTo>
                  <a:lnTo>
                    <a:pt x="152090" y="246923"/>
                  </a:lnTo>
                  <a:lnTo>
                    <a:pt x="113692" y="266803"/>
                  </a:lnTo>
                  <a:lnTo>
                    <a:pt x="71755" y="275510"/>
                  </a:lnTo>
                  <a:lnTo>
                    <a:pt x="33274" y="278383"/>
                  </a:lnTo>
                  <a:lnTo>
                    <a:pt x="33274" y="322199"/>
                  </a:lnTo>
                  <a:lnTo>
                    <a:pt x="94900" y="319087"/>
                  </a:lnTo>
                  <a:lnTo>
                    <a:pt x="141859" y="310261"/>
                  </a:lnTo>
                  <a:lnTo>
                    <a:pt x="178800" y="295275"/>
                  </a:lnTo>
                  <a:lnTo>
                    <a:pt x="210693" y="273812"/>
                  </a:lnTo>
                  <a:lnTo>
                    <a:pt x="245965" y="232663"/>
                  </a:lnTo>
                  <a:lnTo>
                    <a:pt x="259947" y="200112"/>
                  </a:lnTo>
                  <a:lnTo>
                    <a:pt x="262034" y="191135"/>
                  </a:lnTo>
                  <a:close/>
                </a:path>
                <a:path w="574675" h="322579">
                  <a:moveTo>
                    <a:pt x="130175" y="0"/>
                  </a:moveTo>
                  <a:lnTo>
                    <a:pt x="76374" y="8064"/>
                  </a:lnTo>
                  <a:lnTo>
                    <a:pt x="35051" y="32131"/>
                  </a:lnTo>
                  <a:lnTo>
                    <a:pt x="8763" y="68706"/>
                  </a:lnTo>
                  <a:lnTo>
                    <a:pt x="0" y="114045"/>
                  </a:lnTo>
                  <a:lnTo>
                    <a:pt x="835" y="128621"/>
                  </a:lnTo>
                  <a:lnTo>
                    <a:pt x="13462" y="166750"/>
                  </a:lnTo>
                  <a:lnTo>
                    <a:pt x="40483" y="195611"/>
                  </a:lnTo>
                  <a:lnTo>
                    <a:pt x="80121" y="213010"/>
                  </a:lnTo>
                  <a:lnTo>
                    <a:pt x="110998" y="216407"/>
                  </a:lnTo>
                  <a:lnTo>
                    <a:pt x="121003" y="216050"/>
                  </a:lnTo>
                  <a:lnTo>
                    <a:pt x="167080" y="202945"/>
                  </a:lnTo>
                  <a:lnTo>
                    <a:pt x="186182" y="191135"/>
                  </a:lnTo>
                  <a:lnTo>
                    <a:pt x="262034" y="191135"/>
                  </a:lnTo>
                  <a:lnTo>
                    <a:pt x="264271" y="181514"/>
                  </a:lnTo>
                  <a:lnTo>
                    <a:pt x="266316" y="165481"/>
                  </a:lnTo>
                  <a:lnTo>
                    <a:pt x="131064" y="165481"/>
                  </a:lnTo>
                  <a:lnTo>
                    <a:pt x="119965" y="164480"/>
                  </a:lnTo>
                  <a:lnTo>
                    <a:pt x="86242" y="140906"/>
                  </a:lnTo>
                  <a:lnTo>
                    <a:pt x="77733" y="107316"/>
                  </a:lnTo>
                  <a:lnTo>
                    <a:pt x="77773" y="106552"/>
                  </a:lnTo>
                  <a:lnTo>
                    <a:pt x="93218" y="65024"/>
                  </a:lnTo>
                  <a:lnTo>
                    <a:pt x="132461" y="48894"/>
                  </a:lnTo>
                  <a:lnTo>
                    <a:pt x="240206" y="48894"/>
                  </a:lnTo>
                  <a:lnTo>
                    <a:pt x="226822" y="33146"/>
                  </a:lnTo>
                  <a:lnTo>
                    <a:pt x="207720" y="18645"/>
                  </a:lnTo>
                  <a:lnTo>
                    <a:pt x="185261" y="8286"/>
                  </a:lnTo>
                  <a:lnTo>
                    <a:pt x="159420" y="2071"/>
                  </a:lnTo>
                  <a:lnTo>
                    <a:pt x="130175" y="0"/>
                  </a:lnTo>
                  <a:close/>
                </a:path>
                <a:path w="574675" h="322579">
                  <a:moveTo>
                    <a:pt x="240206" y="48894"/>
                  </a:moveTo>
                  <a:lnTo>
                    <a:pt x="132461" y="48894"/>
                  </a:lnTo>
                  <a:lnTo>
                    <a:pt x="143581" y="49914"/>
                  </a:lnTo>
                  <a:lnTo>
                    <a:pt x="153701" y="52958"/>
                  </a:lnTo>
                  <a:lnTo>
                    <a:pt x="182372" y="83407"/>
                  </a:lnTo>
                  <a:lnTo>
                    <a:pt x="186182" y="106552"/>
                  </a:lnTo>
                  <a:lnTo>
                    <a:pt x="185753" y="115002"/>
                  </a:lnTo>
                  <a:lnTo>
                    <a:pt x="165750" y="154364"/>
                  </a:lnTo>
                  <a:lnTo>
                    <a:pt x="131064" y="165481"/>
                  </a:lnTo>
                  <a:lnTo>
                    <a:pt x="266316" y="165481"/>
                  </a:lnTo>
                  <a:lnTo>
                    <a:pt x="266856" y="161250"/>
                  </a:lnTo>
                  <a:lnTo>
                    <a:pt x="267716" y="139319"/>
                  </a:lnTo>
                  <a:lnTo>
                    <a:pt x="265166" y="107316"/>
                  </a:lnTo>
                  <a:lnTo>
                    <a:pt x="257508" y="78946"/>
                  </a:lnTo>
                  <a:lnTo>
                    <a:pt x="244730" y="54219"/>
                  </a:lnTo>
                  <a:lnTo>
                    <a:pt x="240206" y="48894"/>
                  </a:lnTo>
                  <a:close/>
                </a:path>
              </a:pathLst>
            </a:custGeom>
            <a:solidFill>
              <a:srgbClr val="001F5F"/>
            </a:solidFill>
          </p:spPr>
          <p:txBody>
            <a:bodyPr wrap="square" lIns="0" tIns="0" rIns="0" bIns="0" rtlCol="0"/>
            <a:lstStyle/>
            <a:p>
              <a:endParaRPr/>
            </a:p>
          </p:txBody>
        </p:sp>
        <p:pic>
          <p:nvPicPr>
            <p:cNvPr id="16" name="object 16"/>
            <p:cNvPicPr/>
            <p:nvPr/>
          </p:nvPicPr>
          <p:blipFill>
            <a:blip r:embed="rId5" cstate="print"/>
            <a:stretch>
              <a:fillRect/>
            </a:stretch>
          </p:blipFill>
          <p:spPr>
            <a:xfrm>
              <a:off x="7551673" y="3962273"/>
              <a:ext cx="119125" cy="127253"/>
            </a:xfrm>
            <a:prstGeom prst="rect">
              <a:avLst/>
            </a:prstGeom>
          </p:spPr>
        </p:pic>
        <p:pic>
          <p:nvPicPr>
            <p:cNvPr id="17" name="object 17"/>
            <p:cNvPicPr/>
            <p:nvPr/>
          </p:nvPicPr>
          <p:blipFill>
            <a:blip r:embed="rId6" cstate="print"/>
            <a:stretch>
              <a:fillRect/>
            </a:stretch>
          </p:blipFill>
          <p:spPr>
            <a:xfrm>
              <a:off x="7853934" y="3962273"/>
              <a:ext cx="127761" cy="235076"/>
            </a:xfrm>
            <a:prstGeom prst="rect">
              <a:avLst/>
            </a:prstGeom>
          </p:spPr>
        </p:pic>
        <p:sp>
          <p:nvSpPr>
            <p:cNvPr id="18" name="object 18"/>
            <p:cNvSpPr/>
            <p:nvPr/>
          </p:nvSpPr>
          <p:spPr>
            <a:xfrm>
              <a:off x="7479283" y="3918712"/>
              <a:ext cx="574675" cy="322580"/>
            </a:xfrm>
            <a:custGeom>
              <a:avLst/>
              <a:gdLst/>
              <a:ahLst/>
              <a:cxnLst/>
              <a:rect l="l" t="t" r="r" b="b"/>
              <a:pathLst>
                <a:path w="574675" h="322579">
                  <a:moveTo>
                    <a:pt x="439039" y="0"/>
                  </a:moveTo>
                  <a:lnTo>
                    <a:pt x="477710" y="4572"/>
                  </a:lnTo>
                  <a:lnTo>
                    <a:pt x="524831" y="28336"/>
                  </a:lnTo>
                  <a:lnTo>
                    <a:pt x="557657" y="70485"/>
                  </a:lnTo>
                  <a:lnTo>
                    <a:pt x="570341" y="109188"/>
                  </a:lnTo>
                  <a:lnTo>
                    <a:pt x="574548" y="157225"/>
                  </a:lnTo>
                  <a:lnTo>
                    <a:pt x="573571" y="185231"/>
                  </a:lnTo>
                  <a:lnTo>
                    <a:pt x="565761" y="231003"/>
                  </a:lnTo>
                  <a:lnTo>
                    <a:pt x="549378" y="265866"/>
                  </a:lnTo>
                  <a:lnTo>
                    <a:pt x="511301" y="303656"/>
                  </a:lnTo>
                  <a:lnTo>
                    <a:pt x="458545" y="321034"/>
                  </a:lnTo>
                  <a:lnTo>
                    <a:pt x="437515" y="322199"/>
                  </a:lnTo>
                  <a:lnTo>
                    <a:pt x="417012" y="321079"/>
                  </a:lnTo>
                  <a:lnTo>
                    <a:pt x="365506" y="304292"/>
                  </a:lnTo>
                  <a:lnTo>
                    <a:pt x="328358" y="267608"/>
                  </a:lnTo>
                  <a:lnTo>
                    <a:pt x="311449" y="232318"/>
                  </a:lnTo>
                  <a:lnTo>
                    <a:pt x="302825" y="187463"/>
                  </a:lnTo>
                  <a:lnTo>
                    <a:pt x="301751" y="161417"/>
                  </a:lnTo>
                  <a:lnTo>
                    <a:pt x="302823" y="135338"/>
                  </a:lnTo>
                  <a:lnTo>
                    <a:pt x="311396" y="90658"/>
                  </a:lnTo>
                  <a:lnTo>
                    <a:pt x="328227" y="55673"/>
                  </a:lnTo>
                  <a:lnTo>
                    <a:pt x="366268" y="18668"/>
                  </a:lnTo>
                  <a:lnTo>
                    <a:pt x="418631" y="1166"/>
                  </a:lnTo>
                  <a:lnTo>
                    <a:pt x="439039" y="0"/>
                  </a:lnTo>
                  <a:close/>
                </a:path>
                <a:path w="574675" h="322579">
                  <a:moveTo>
                    <a:pt x="130175" y="0"/>
                  </a:moveTo>
                  <a:lnTo>
                    <a:pt x="185261" y="8286"/>
                  </a:lnTo>
                  <a:lnTo>
                    <a:pt x="226822" y="33146"/>
                  </a:lnTo>
                  <a:lnTo>
                    <a:pt x="257508" y="78946"/>
                  </a:lnTo>
                  <a:lnTo>
                    <a:pt x="267716" y="139319"/>
                  </a:lnTo>
                  <a:lnTo>
                    <a:pt x="266856" y="161250"/>
                  </a:lnTo>
                  <a:lnTo>
                    <a:pt x="259947" y="200112"/>
                  </a:lnTo>
                  <a:lnTo>
                    <a:pt x="236140" y="247332"/>
                  </a:lnTo>
                  <a:lnTo>
                    <a:pt x="195383" y="285365"/>
                  </a:lnTo>
                  <a:lnTo>
                    <a:pt x="160954" y="303565"/>
                  </a:lnTo>
                  <a:lnTo>
                    <a:pt x="120213" y="315376"/>
                  </a:lnTo>
                  <a:lnTo>
                    <a:pt x="65920" y="321369"/>
                  </a:lnTo>
                  <a:lnTo>
                    <a:pt x="33274" y="322199"/>
                  </a:lnTo>
                  <a:lnTo>
                    <a:pt x="33274" y="278383"/>
                  </a:lnTo>
                  <a:lnTo>
                    <a:pt x="53609" y="277239"/>
                  </a:lnTo>
                  <a:lnTo>
                    <a:pt x="71755" y="275510"/>
                  </a:lnTo>
                  <a:lnTo>
                    <a:pt x="113692" y="266803"/>
                  </a:lnTo>
                  <a:lnTo>
                    <a:pt x="152090" y="246923"/>
                  </a:lnTo>
                  <a:lnTo>
                    <a:pt x="180387" y="209867"/>
                  </a:lnTo>
                  <a:lnTo>
                    <a:pt x="186182" y="191135"/>
                  </a:lnTo>
                  <a:lnTo>
                    <a:pt x="176492" y="197566"/>
                  </a:lnTo>
                  <a:lnTo>
                    <a:pt x="167052" y="202961"/>
                  </a:lnTo>
                  <a:lnTo>
                    <a:pt x="130651" y="214979"/>
                  </a:lnTo>
                  <a:lnTo>
                    <a:pt x="110998" y="216407"/>
                  </a:lnTo>
                  <a:lnTo>
                    <a:pt x="95136" y="215554"/>
                  </a:lnTo>
                  <a:lnTo>
                    <a:pt x="52577" y="202945"/>
                  </a:lnTo>
                  <a:lnTo>
                    <a:pt x="20913" y="177514"/>
                  </a:lnTo>
                  <a:lnTo>
                    <a:pt x="3349" y="142255"/>
                  </a:lnTo>
                  <a:lnTo>
                    <a:pt x="0" y="114045"/>
                  </a:lnTo>
                  <a:lnTo>
                    <a:pt x="2190" y="90281"/>
                  </a:lnTo>
                  <a:lnTo>
                    <a:pt x="19716" y="49323"/>
                  </a:lnTo>
                  <a:lnTo>
                    <a:pt x="54147" y="18109"/>
                  </a:lnTo>
                  <a:lnTo>
                    <a:pt x="101721" y="2020"/>
                  </a:lnTo>
                  <a:lnTo>
                    <a:pt x="130175" y="0"/>
                  </a:lnTo>
                  <a:close/>
                </a:path>
              </a:pathLst>
            </a:custGeom>
            <a:ln w="10668">
              <a:solidFill>
                <a:srgbClr val="5092CF"/>
              </a:solidFill>
            </a:ln>
          </p:spPr>
          <p:txBody>
            <a:bodyPr wrap="square" lIns="0" tIns="0" rIns="0" bIns="0" rtlCol="0"/>
            <a:lstStyle/>
            <a:p>
              <a:endParaRPr/>
            </a:p>
          </p:txBody>
        </p:sp>
      </p:grpSp>
      <p:grpSp>
        <p:nvGrpSpPr>
          <p:cNvPr id="19" name="object 19"/>
          <p:cNvGrpSpPr/>
          <p:nvPr/>
        </p:nvGrpSpPr>
        <p:grpSpPr>
          <a:xfrm>
            <a:off x="8029970" y="4272748"/>
            <a:ext cx="128709" cy="67000"/>
            <a:chOff x="8240268" y="4090019"/>
            <a:chExt cx="132080" cy="64135"/>
          </a:xfrm>
        </p:grpSpPr>
        <p:sp>
          <p:nvSpPr>
            <p:cNvPr id="20" name="object 20"/>
            <p:cNvSpPr/>
            <p:nvPr/>
          </p:nvSpPr>
          <p:spPr>
            <a:xfrm>
              <a:off x="8245602" y="4095353"/>
              <a:ext cx="121285" cy="53975"/>
            </a:xfrm>
            <a:custGeom>
              <a:avLst/>
              <a:gdLst/>
              <a:ahLst/>
              <a:cxnLst/>
              <a:rect l="l" t="t" r="r" b="b"/>
              <a:pathLst>
                <a:path w="121284" h="53975">
                  <a:moveTo>
                    <a:pt x="120996" y="0"/>
                  </a:moveTo>
                  <a:lnTo>
                    <a:pt x="0" y="0"/>
                  </a:lnTo>
                  <a:lnTo>
                    <a:pt x="0" y="53355"/>
                  </a:lnTo>
                  <a:lnTo>
                    <a:pt x="120996" y="53355"/>
                  </a:lnTo>
                  <a:lnTo>
                    <a:pt x="120996" y="0"/>
                  </a:lnTo>
                  <a:close/>
                </a:path>
              </a:pathLst>
            </a:custGeom>
            <a:solidFill>
              <a:srgbClr val="001F5F"/>
            </a:solidFill>
          </p:spPr>
          <p:txBody>
            <a:bodyPr wrap="square" lIns="0" tIns="0" rIns="0" bIns="0" rtlCol="0"/>
            <a:lstStyle/>
            <a:p>
              <a:endParaRPr/>
            </a:p>
          </p:txBody>
        </p:sp>
        <p:sp>
          <p:nvSpPr>
            <p:cNvPr id="21" name="object 21"/>
            <p:cNvSpPr/>
            <p:nvPr/>
          </p:nvSpPr>
          <p:spPr>
            <a:xfrm>
              <a:off x="8245602" y="4095353"/>
              <a:ext cx="121285" cy="53975"/>
            </a:xfrm>
            <a:custGeom>
              <a:avLst/>
              <a:gdLst/>
              <a:ahLst/>
              <a:cxnLst/>
              <a:rect l="l" t="t" r="r" b="b"/>
              <a:pathLst>
                <a:path w="121284" h="53975">
                  <a:moveTo>
                    <a:pt x="0" y="53355"/>
                  </a:moveTo>
                  <a:lnTo>
                    <a:pt x="120996" y="53355"/>
                  </a:lnTo>
                  <a:lnTo>
                    <a:pt x="120996" y="0"/>
                  </a:lnTo>
                  <a:lnTo>
                    <a:pt x="0" y="0"/>
                  </a:lnTo>
                  <a:lnTo>
                    <a:pt x="0" y="53355"/>
                  </a:lnTo>
                  <a:close/>
                </a:path>
              </a:pathLst>
            </a:custGeom>
            <a:ln w="10667">
              <a:solidFill>
                <a:srgbClr val="5092CF"/>
              </a:solidFill>
            </a:ln>
          </p:spPr>
          <p:txBody>
            <a:bodyPr wrap="square" lIns="0" tIns="0" rIns="0" bIns="0" rtlCol="0"/>
            <a:lstStyle/>
            <a:p>
              <a:endParaRPr/>
            </a:p>
          </p:txBody>
        </p:sp>
      </p:grpSp>
      <p:pic>
        <p:nvPicPr>
          <p:cNvPr id="22" name="object 22"/>
          <p:cNvPicPr/>
          <p:nvPr/>
        </p:nvPicPr>
        <p:blipFill>
          <a:blip r:embed="rId7" cstate="print"/>
          <a:stretch>
            <a:fillRect/>
          </a:stretch>
        </p:blipFill>
        <p:spPr>
          <a:xfrm>
            <a:off x="8334663" y="4082640"/>
            <a:ext cx="989699" cy="353309"/>
          </a:xfrm>
          <a:prstGeom prst="rect">
            <a:avLst/>
          </a:prstGeom>
        </p:spPr>
      </p:pic>
      <p:sp>
        <p:nvSpPr>
          <p:cNvPr id="23" name="object 23"/>
          <p:cNvSpPr txBox="1"/>
          <p:nvPr/>
        </p:nvSpPr>
        <p:spPr>
          <a:xfrm>
            <a:off x="6749315" y="4621299"/>
            <a:ext cx="3608351" cy="1397809"/>
          </a:xfrm>
          <a:prstGeom prst="rect">
            <a:avLst/>
          </a:prstGeom>
        </p:spPr>
        <p:txBody>
          <a:bodyPr vert="horz" wrap="square" lIns="0" tIns="12691" rIns="0" bIns="0" rtlCol="0">
            <a:spAutoFit/>
          </a:bodyPr>
          <a:lstStyle/>
          <a:p>
            <a:pPr marL="12691" marR="5077">
              <a:spcBef>
                <a:spcPts val="100"/>
              </a:spcBef>
            </a:pPr>
            <a:r>
              <a:rPr sz="1800" spc="-5" dirty="0">
                <a:solidFill>
                  <a:srgbClr val="001F5F"/>
                </a:solidFill>
                <a:latin typeface="Arial"/>
                <a:cs typeface="Arial"/>
              </a:rPr>
              <a:t>не </a:t>
            </a:r>
            <a:r>
              <a:rPr sz="1800" spc="-15" dirty="0">
                <a:solidFill>
                  <a:srgbClr val="001F5F"/>
                </a:solidFill>
                <a:latin typeface="Arial"/>
                <a:cs typeface="Arial"/>
              </a:rPr>
              <a:t>достигают </a:t>
            </a:r>
            <a:r>
              <a:rPr sz="1800" dirty="0">
                <a:solidFill>
                  <a:srgbClr val="001F5F"/>
                </a:solidFill>
                <a:latin typeface="Arial"/>
                <a:cs typeface="Arial"/>
              </a:rPr>
              <a:t>высоких </a:t>
            </a:r>
            <a:r>
              <a:rPr sz="1800" spc="-15" dirty="0">
                <a:solidFill>
                  <a:srgbClr val="001F5F"/>
                </a:solidFill>
                <a:latin typeface="Arial"/>
                <a:cs typeface="Arial"/>
              </a:rPr>
              <a:t>уровней  </a:t>
            </a:r>
            <a:r>
              <a:rPr sz="1800" spc="-5" dirty="0">
                <a:solidFill>
                  <a:srgbClr val="001F5F"/>
                </a:solidFill>
                <a:latin typeface="Arial"/>
                <a:cs typeface="Arial"/>
              </a:rPr>
              <a:t>функциональной </a:t>
            </a:r>
            <a:r>
              <a:rPr sz="1800" spc="-10" dirty="0">
                <a:solidFill>
                  <a:srgbClr val="001F5F"/>
                </a:solidFill>
                <a:latin typeface="Arial"/>
                <a:cs typeface="Arial"/>
              </a:rPr>
              <a:t>грамотности:  </a:t>
            </a:r>
            <a:r>
              <a:rPr sz="1800" spc="-5" dirty="0">
                <a:solidFill>
                  <a:srgbClr val="001F5F"/>
                </a:solidFill>
                <a:latin typeface="Arial"/>
                <a:cs typeface="Arial"/>
              </a:rPr>
              <a:t>способности </a:t>
            </a:r>
            <a:r>
              <a:rPr sz="1800" spc="-15" dirty="0">
                <a:solidFill>
                  <a:srgbClr val="001F5F"/>
                </a:solidFill>
                <a:latin typeface="Arial"/>
                <a:cs typeface="Arial"/>
              </a:rPr>
              <a:t>самостоятельно  </a:t>
            </a:r>
            <a:r>
              <a:rPr sz="1800" dirty="0">
                <a:solidFill>
                  <a:srgbClr val="001F5F"/>
                </a:solidFill>
                <a:latin typeface="Arial"/>
                <a:cs typeface="Arial"/>
              </a:rPr>
              <a:t>мыслить и </a:t>
            </a:r>
            <a:r>
              <a:rPr sz="1800" spc="-10" dirty="0">
                <a:solidFill>
                  <a:srgbClr val="001F5F"/>
                </a:solidFill>
                <a:latin typeface="Arial"/>
                <a:cs typeface="Arial"/>
              </a:rPr>
              <a:t>функционировать </a:t>
            </a:r>
            <a:r>
              <a:rPr sz="1800" dirty="0">
                <a:solidFill>
                  <a:srgbClr val="001F5F"/>
                </a:solidFill>
                <a:latin typeface="Arial"/>
                <a:cs typeface="Arial"/>
              </a:rPr>
              <a:t>в  </a:t>
            </a:r>
            <a:r>
              <a:rPr sz="1800" spc="-5" dirty="0">
                <a:solidFill>
                  <a:srgbClr val="001F5F"/>
                </a:solidFill>
                <a:latin typeface="Arial"/>
                <a:cs typeface="Arial"/>
              </a:rPr>
              <a:t>сложных </a:t>
            </a:r>
            <a:r>
              <a:rPr sz="1800" spc="-10" dirty="0">
                <a:solidFill>
                  <a:srgbClr val="001F5F"/>
                </a:solidFill>
                <a:latin typeface="Arial"/>
                <a:cs typeface="Arial"/>
              </a:rPr>
              <a:t>условиях</a:t>
            </a:r>
            <a:endParaRPr sz="1800" dirty="0">
              <a:latin typeface="Arial"/>
              <a:cs typeface="Arial"/>
            </a:endParaRPr>
          </a:p>
        </p:txBody>
      </p:sp>
      <p:sp>
        <p:nvSpPr>
          <p:cNvPr id="24" name="object 24"/>
          <p:cNvSpPr txBox="1"/>
          <p:nvPr/>
        </p:nvSpPr>
        <p:spPr>
          <a:xfrm>
            <a:off x="10886819" y="6714252"/>
            <a:ext cx="100244" cy="197481"/>
          </a:xfrm>
          <a:prstGeom prst="rect">
            <a:avLst/>
          </a:prstGeom>
        </p:spPr>
        <p:txBody>
          <a:bodyPr vert="horz" wrap="square" lIns="0" tIns="12691" rIns="0" bIns="0" rtlCol="0">
            <a:spAutoFit/>
          </a:bodyPr>
          <a:lstStyle/>
          <a:p>
            <a:pPr marL="12691">
              <a:spcBef>
                <a:spcPts val="100"/>
              </a:spcBef>
            </a:pPr>
            <a:r>
              <a:rPr sz="1200" b="1" dirty="0">
                <a:solidFill>
                  <a:srgbClr val="001F5F"/>
                </a:solidFill>
                <a:latin typeface="Calibri"/>
                <a:cs typeface="Calibri"/>
              </a:rPr>
              <a:t>9</a:t>
            </a:r>
            <a:endParaRPr sz="1200" dirty="0">
              <a:latin typeface="Calibri"/>
              <a:cs typeface="Calibri"/>
            </a:endParaRPr>
          </a:p>
        </p:txBody>
      </p:sp>
      <p:grpSp>
        <p:nvGrpSpPr>
          <p:cNvPr id="25" name="object 25"/>
          <p:cNvGrpSpPr/>
          <p:nvPr/>
        </p:nvGrpSpPr>
        <p:grpSpPr>
          <a:xfrm>
            <a:off x="2276457" y="1288001"/>
            <a:ext cx="2195482" cy="2339040"/>
            <a:chOff x="2336073" y="1232916"/>
            <a:chExt cx="2252980" cy="2239010"/>
          </a:xfrm>
        </p:grpSpPr>
        <p:sp>
          <p:nvSpPr>
            <p:cNvPr id="26" name="object 26"/>
            <p:cNvSpPr/>
            <p:nvPr/>
          </p:nvSpPr>
          <p:spPr>
            <a:xfrm>
              <a:off x="2349766" y="1246632"/>
              <a:ext cx="2233295" cy="2219325"/>
            </a:xfrm>
            <a:custGeom>
              <a:avLst/>
              <a:gdLst/>
              <a:ahLst/>
              <a:cxnLst/>
              <a:rect l="l" t="t" r="r" b="b"/>
              <a:pathLst>
                <a:path w="2233295" h="2219325">
                  <a:moveTo>
                    <a:pt x="37960" y="823594"/>
                  </a:moveTo>
                  <a:lnTo>
                    <a:pt x="26478" y="870362"/>
                  </a:lnTo>
                  <a:lnTo>
                    <a:pt x="17097" y="917144"/>
                  </a:lnTo>
                  <a:lnTo>
                    <a:pt x="9789" y="963890"/>
                  </a:lnTo>
                  <a:lnTo>
                    <a:pt x="4523" y="1010549"/>
                  </a:lnTo>
                  <a:lnTo>
                    <a:pt x="1270" y="1057071"/>
                  </a:lnTo>
                  <a:lnTo>
                    <a:pt x="0" y="1103404"/>
                  </a:lnTo>
                  <a:lnTo>
                    <a:pt x="683" y="1149497"/>
                  </a:lnTo>
                  <a:lnTo>
                    <a:pt x="3290" y="1195299"/>
                  </a:lnTo>
                  <a:lnTo>
                    <a:pt x="7791" y="1240760"/>
                  </a:lnTo>
                  <a:lnTo>
                    <a:pt x="14156" y="1285828"/>
                  </a:lnTo>
                  <a:lnTo>
                    <a:pt x="22356" y="1330452"/>
                  </a:lnTo>
                  <a:lnTo>
                    <a:pt x="32362" y="1374582"/>
                  </a:lnTo>
                  <a:lnTo>
                    <a:pt x="44143" y="1418167"/>
                  </a:lnTo>
                  <a:lnTo>
                    <a:pt x="57669" y="1461155"/>
                  </a:lnTo>
                  <a:lnTo>
                    <a:pt x="72912" y="1503496"/>
                  </a:lnTo>
                  <a:lnTo>
                    <a:pt x="89841" y="1545138"/>
                  </a:lnTo>
                  <a:lnTo>
                    <a:pt x="108427" y="1586031"/>
                  </a:lnTo>
                  <a:lnTo>
                    <a:pt x="128640" y="1626124"/>
                  </a:lnTo>
                  <a:lnTo>
                    <a:pt x="150450" y="1665366"/>
                  </a:lnTo>
                  <a:lnTo>
                    <a:pt x="173828" y="1703706"/>
                  </a:lnTo>
                  <a:lnTo>
                    <a:pt x="198745" y="1741093"/>
                  </a:lnTo>
                  <a:lnTo>
                    <a:pt x="225170" y="1777476"/>
                  </a:lnTo>
                  <a:lnTo>
                    <a:pt x="253073" y="1812803"/>
                  </a:lnTo>
                  <a:lnTo>
                    <a:pt x="282426" y="1847025"/>
                  </a:lnTo>
                  <a:lnTo>
                    <a:pt x="313199" y="1880090"/>
                  </a:lnTo>
                  <a:lnTo>
                    <a:pt x="345361" y="1911947"/>
                  </a:lnTo>
                  <a:lnTo>
                    <a:pt x="378883" y="1942546"/>
                  </a:lnTo>
                  <a:lnTo>
                    <a:pt x="413736" y="1971835"/>
                  </a:lnTo>
                  <a:lnTo>
                    <a:pt x="449890" y="1999763"/>
                  </a:lnTo>
                  <a:lnTo>
                    <a:pt x="487314" y="2026279"/>
                  </a:lnTo>
                  <a:lnTo>
                    <a:pt x="525981" y="2051333"/>
                  </a:lnTo>
                  <a:lnTo>
                    <a:pt x="565859" y="2074873"/>
                  </a:lnTo>
                  <a:lnTo>
                    <a:pt x="606919" y="2096849"/>
                  </a:lnTo>
                  <a:lnTo>
                    <a:pt x="649132" y="2117210"/>
                  </a:lnTo>
                  <a:lnTo>
                    <a:pt x="692468" y="2135904"/>
                  </a:lnTo>
                  <a:lnTo>
                    <a:pt x="736897" y="2152881"/>
                  </a:lnTo>
                  <a:lnTo>
                    <a:pt x="782390" y="2168089"/>
                  </a:lnTo>
                  <a:lnTo>
                    <a:pt x="828916" y="2181479"/>
                  </a:lnTo>
                  <a:lnTo>
                    <a:pt x="875974" y="2192887"/>
                  </a:lnTo>
                  <a:lnTo>
                    <a:pt x="923046" y="2202207"/>
                  </a:lnTo>
                  <a:lnTo>
                    <a:pt x="970083" y="2209467"/>
                  </a:lnTo>
                  <a:lnTo>
                    <a:pt x="1017031" y="2214698"/>
                  </a:lnTo>
                  <a:lnTo>
                    <a:pt x="1063840" y="2217929"/>
                  </a:lnTo>
                  <a:lnTo>
                    <a:pt x="1110459" y="2219189"/>
                  </a:lnTo>
                  <a:lnTo>
                    <a:pt x="1156837" y="2218507"/>
                  </a:lnTo>
                  <a:lnTo>
                    <a:pt x="1202922" y="2215914"/>
                  </a:lnTo>
                  <a:lnTo>
                    <a:pt x="1248663" y="2211438"/>
                  </a:lnTo>
                  <a:lnTo>
                    <a:pt x="1294008" y="2205110"/>
                  </a:lnTo>
                  <a:lnTo>
                    <a:pt x="1338907" y="2196958"/>
                  </a:lnTo>
                  <a:lnTo>
                    <a:pt x="1383309" y="2187012"/>
                  </a:lnTo>
                  <a:lnTo>
                    <a:pt x="1427161" y="2175302"/>
                  </a:lnTo>
                  <a:lnTo>
                    <a:pt x="1470414" y="2161857"/>
                  </a:lnTo>
                  <a:lnTo>
                    <a:pt x="1513015" y="2146706"/>
                  </a:lnTo>
                  <a:lnTo>
                    <a:pt x="1554913" y="2129880"/>
                  </a:lnTo>
                  <a:lnTo>
                    <a:pt x="1596057" y="2111407"/>
                  </a:lnTo>
                  <a:lnTo>
                    <a:pt x="1636396" y="2091317"/>
                  </a:lnTo>
                  <a:lnTo>
                    <a:pt x="1675879" y="2069639"/>
                  </a:lnTo>
                  <a:lnTo>
                    <a:pt x="1714454" y="2046404"/>
                  </a:lnTo>
                  <a:lnTo>
                    <a:pt x="1752070" y="2021639"/>
                  </a:lnTo>
                  <a:lnTo>
                    <a:pt x="1788676" y="1995376"/>
                  </a:lnTo>
                  <a:lnTo>
                    <a:pt x="1824221" y="1967643"/>
                  </a:lnTo>
                  <a:lnTo>
                    <a:pt x="1858653" y="1938471"/>
                  </a:lnTo>
                  <a:lnTo>
                    <a:pt x="1891921" y="1907887"/>
                  </a:lnTo>
                  <a:lnTo>
                    <a:pt x="1923975" y="1875922"/>
                  </a:lnTo>
                  <a:lnTo>
                    <a:pt x="1954761" y="1842606"/>
                  </a:lnTo>
                  <a:lnTo>
                    <a:pt x="1984231" y="1807968"/>
                  </a:lnTo>
                  <a:lnTo>
                    <a:pt x="2012331" y="1772036"/>
                  </a:lnTo>
                  <a:lnTo>
                    <a:pt x="2039011" y="1734842"/>
                  </a:lnTo>
                  <a:lnTo>
                    <a:pt x="2064220" y="1696414"/>
                  </a:lnTo>
                  <a:lnTo>
                    <a:pt x="2087907" y="1656781"/>
                  </a:lnTo>
                  <a:lnTo>
                    <a:pt x="2110019" y="1615974"/>
                  </a:lnTo>
                  <a:lnTo>
                    <a:pt x="2130507" y="1574022"/>
                  </a:lnTo>
                  <a:lnTo>
                    <a:pt x="2149318" y="1530953"/>
                  </a:lnTo>
                  <a:lnTo>
                    <a:pt x="2166402" y="1486799"/>
                  </a:lnTo>
                  <a:lnTo>
                    <a:pt x="2181707" y="1441587"/>
                  </a:lnTo>
                  <a:lnTo>
                    <a:pt x="2195182" y="1395348"/>
                  </a:lnTo>
                  <a:lnTo>
                    <a:pt x="2206664" y="1348581"/>
                  </a:lnTo>
                  <a:lnTo>
                    <a:pt x="2216045" y="1301799"/>
                  </a:lnTo>
                  <a:lnTo>
                    <a:pt x="2223353" y="1255053"/>
                  </a:lnTo>
                  <a:lnTo>
                    <a:pt x="2228619" y="1208394"/>
                  </a:lnTo>
                  <a:lnTo>
                    <a:pt x="2231872" y="1161872"/>
                  </a:lnTo>
                  <a:lnTo>
                    <a:pt x="2233142" y="1115539"/>
                  </a:lnTo>
                  <a:lnTo>
                    <a:pt x="2232459" y="1069446"/>
                  </a:lnTo>
                  <a:lnTo>
                    <a:pt x="2229852" y="1023644"/>
                  </a:lnTo>
                  <a:lnTo>
                    <a:pt x="2225351" y="978183"/>
                  </a:lnTo>
                  <a:lnTo>
                    <a:pt x="2218986" y="933115"/>
                  </a:lnTo>
                  <a:lnTo>
                    <a:pt x="2210785" y="888491"/>
                  </a:lnTo>
                  <a:lnTo>
                    <a:pt x="2200780" y="844361"/>
                  </a:lnTo>
                  <a:lnTo>
                    <a:pt x="2188999" y="800776"/>
                  </a:lnTo>
                  <a:lnTo>
                    <a:pt x="2175473" y="757788"/>
                  </a:lnTo>
                  <a:lnTo>
                    <a:pt x="2160230" y="715447"/>
                  </a:lnTo>
                  <a:lnTo>
                    <a:pt x="2143301" y="673805"/>
                  </a:lnTo>
                  <a:lnTo>
                    <a:pt x="2124715" y="632912"/>
                  </a:lnTo>
                  <a:lnTo>
                    <a:pt x="2104502" y="592819"/>
                  </a:lnTo>
                  <a:lnTo>
                    <a:pt x="2082692" y="553577"/>
                  </a:lnTo>
                  <a:lnTo>
                    <a:pt x="2059313" y="515237"/>
                  </a:lnTo>
                  <a:lnTo>
                    <a:pt x="2034397" y="477850"/>
                  </a:lnTo>
                  <a:lnTo>
                    <a:pt x="2007972" y="441467"/>
                  </a:lnTo>
                  <a:lnTo>
                    <a:pt x="1980068" y="406140"/>
                  </a:lnTo>
                  <a:lnTo>
                    <a:pt x="1950716" y="371918"/>
                  </a:lnTo>
                  <a:lnTo>
                    <a:pt x="1919943" y="338853"/>
                  </a:lnTo>
                  <a:lnTo>
                    <a:pt x="1887781" y="306996"/>
                  </a:lnTo>
                  <a:lnTo>
                    <a:pt x="1854259" y="276397"/>
                  </a:lnTo>
                  <a:lnTo>
                    <a:pt x="1819406" y="247108"/>
                  </a:lnTo>
                  <a:lnTo>
                    <a:pt x="1783252" y="219180"/>
                  </a:lnTo>
                  <a:lnTo>
                    <a:pt x="1745827" y="192664"/>
                  </a:lnTo>
                  <a:lnTo>
                    <a:pt x="1707161" y="167610"/>
                  </a:lnTo>
                  <a:lnTo>
                    <a:pt x="1667283" y="144070"/>
                  </a:lnTo>
                  <a:lnTo>
                    <a:pt x="1626223" y="122094"/>
                  </a:lnTo>
                  <a:lnTo>
                    <a:pt x="1584010" y="101733"/>
                  </a:lnTo>
                  <a:lnTo>
                    <a:pt x="1540674" y="83039"/>
                  </a:lnTo>
                  <a:lnTo>
                    <a:pt x="1496245" y="66062"/>
                  </a:lnTo>
                  <a:lnTo>
                    <a:pt x="1450752" y="50854"/>
                  </a:lnTo>
                  <a:lnTo>
                    <a:pt x="1404226" y="37464"/>
                  </a:lnTo>
                  <a:lnTo>
                    <a:pt x="1357077" y="26046"/>
                  </a:lnTo>
                  <a:lnTo>
                    <a:pt x="1309526" y="16688"/>
                  </a:lnTo>
                  <a:lnTo>
                    <a:pt x="1261637" y="9398"/>
                  </a:lnTo>
                  <a:lnTo>
                    <a:pt x="1213472" y="4181"/>
                  </a:lnTo>
                  <a:lnTo>
                    <a:pt x="1165096" y="1046"/>
                  </a:lnTo>
                  <a:lnTo>
                    <a:pt x="1116571" y="0"/>
                  </a:lnTo>
                  <a:lnTo>
                    <a:pt x="1116571" y="554735"/>
                  </a:lnTo>
                  <a:lnTo>
                    <a:pt x="1165024" y="556772"/>
                  </a:lnTo>
                  <a:lnTo>
                    <a:pt x="1212333" y="562771"/>
                  </a:lnTo>
                  <a:lnTo>
                    <a:pt x="1258329" y="572565"/>
                  </a:lnTo>
                  <a:lnTo>
                    <a:pt x="1302845" y="585988"/>
                  </a:lnTo>
                  <a:lnTo>
                    <a:pt x="1345710" y="602873"/>
                  </a:lnTo>
                  <a:lnTo>
                    <a:pt x="1386758" y="623054"/>
                  </a:lnTo>
                  <a:lnTo>
                    <a:pt x="1425818" y="646363"/>
                  </a:lnTo>
                  <a:lnTo>
                    <a:pt x="1462722" y="672635"/>
                  </a:lnTo>
                  <a:lnTo>
                    <a:pt x="1497302" y="701702"/>
                  </a:lnTo>
                  <a:lnTo>
                    <a:pt x="1529390" y="733398"/>
                  </a:lnTo>
                  <a:lnTo>
                    <a:pt x="1558815" y="767557"/>
                  </a:lnTo>
                  <a:lnTo>
                    <a:pt x="1585411" y="804011"/>
                  </a:lnTo>
                  <a:lnTo>
                    <a:pt x="1609007" y="842594"/>
                  </a:lnTo>
                  <a:lnTo>
                    <a:pt x="1629436" y="883140"/>
                  </a:lnTo>
                  <a:lnTo>
                    <a:pt x="1646529" y="925481"/>
                  </a:lnTo>
                  <a:lnTo>
                    <a:pt x="1660117" y="969452"/>
                  </a:lnTo>
                  <a:lnTo>
                    <a:pt x="1670031" y="1014885"/>
                  </a:lnTo>
                  <a:lnTo>
                    <a:pt x="1676103" y="1061614"/>
                  </a:lnTo>
                  <a:lnTo>
                    <a:pt x="1678165" y="1109471"/>
                  </a:lnTo>
                  <a:lnTo>
                    <a:pt x="1676103" y="1157329"/>
                  </a:lnTo>
                  <a:lnTo>
                    <a:pt x="1670031" y="1204058"/>
                  </a:lnTo>
                  <a:lnTo>
                    <a:pt x="1660117" y="1249491"/>
                  </a:lnTo>
                  <a:lnTo>
                    <a:pt x="1646529" y="1293462"/>
                  </a:lnTo>
                  <a:lnTo>
                    <a:pt x="1629436" y="1335803"/>
                  </a:lnTo>
                  <a:lnTo>
                    <a:pt x="1609007" y="1376349"/>
                  </a:lnTo>
                  <a:lnTo>
                    <a:pt x="1585411" y="1414932"/>
                  </a:lnTo>
                  <a:lnTo>
                    <a:pt x="1558815" y="1451386"/>
                  </a:lnTo>
                  <a:lnTo>
                    <a:pt x="1529390" y="1485545"/>
                  </a:lnTo>
                  <a:lnTo>
                    <a:pt x="1497302" y="1517241"/>
                  </a:lnTo>
                  <a:lnTo>
                    <a:pt x="1462722" y="1546308"/>
                  </a:lnTo>
                  <a:lnTo>
                    <a:pt x="1425818" y="1572580"/>
                  </a:lnTo>
                  <a:lnTo>
                    <a:pt x="1386758" y="1595889"/>
                  </a:lnTo>
                  <a:lnTo>
                    <a:pt x="1345710" y="1616070"/>
                  </a:lnTo>
                  <a:lnTo>
                    <a:pt x="1302845" y="1632955"/>
                  </a:lnTo>
                  <a:lnTo>
                    <a:pt x="1258329" y="1646378"/>
                  </a:lnTo>
                  <a:lnTo>
                    <a:pt x="1212333" y="1656172"/>
                  </a:lnTo>
                  <a:lnTo>
                    <a:pt x="1165024" y="1662171"/>
                  </a:lnTo>
                  <a:lnTo>
                    <a:pt x="1116571" y="1664207"/>
                  </a:lnTo>
                  <a:lnTo>
                    <a:pt x="1068118" y="1662171"/>
                  </a:lnTo>
                  <a:lnTo>
                    <a:pt x="1020809" y="1656172"/>
                  </a:lnTo>
                  <a:lnTo>
                    <a:pt x="974813" y="1646378"/>
                  </a:lnTo>
                  <a:lnTo>
                    <a:pt x="930297" y="1632955"/>
                  </a:lnTo>
                  <a:lnTo>
                    <a:pt x="887432" y="1616070"/>
                  </a:lnTo>
                  <a:lnTo>
                    <a:pt x="846384" y="1595889"/>
                  </a:lnTo>
                  <a:lnTo>
                    <a:pt x="807324" y="1572580"/>
                  </a:lnTo>
                  <a:lnTo>
                    <a:pt x="770420" y="1546308"/>
                  </a:lnTo>
                  <a:lnTo>
                    <a:pt x="735839" y="1517241"/>
                  </a:lnTo>
                  <a:lnTo>
                    <a:pt x="703752" y="1485545"/>
                  </a:lnTo>
                  <a:lnTo>
                    <a:pt x="674327" y="1451386"/>
                  </a:lnTo>
                  <a:lnTo>
                    <a:pt x="647731" y="1414932"/>
                  </a:lnTo>
                  <a:lnTo>
                    <a:pt x="624135" y="1376349"/>
                  </a:lnTo>
                  <a:lnTo>
                    <a:pt x="603706" y="1335803"/>
                  </a:lnTo>
                  <a:lnTo>
                    <a:pt x="586613" y="1293462"/>
                  </a:lnTo>
                  <a:lnTo>
                    <a:pt x="573025" y="1249491"/>
                  </a:lnTo>
                  <a:lnTo>
                    <a:pt x="563111" y="1204058"/>
                  </a:lnTo>
                  <a:lnTo>
                    <a:pt x="557039" y="1157329"/>
                  </a:lnTo>
                  <a:lnTo>
                    <a:pt x="554977" y="1109471"/>
                  </a:lnTo>
                  <a:lnTo>
                    <a:pt x="556187" y="1073132"/>
                  </a:lnTo>
                  <a:lnTo>
                    <a:pt x="559803" y="1036970"/>
                  </a:lnTo>
                  <a:lnTo>
                    <a:pt x="565800" y="1001119"/>
                  </a:lnTo>
                  <a:lnTo>
                    <a:pt x="574154" y="965707"/>
                  </a:lnTo>
                  <a:lnTo>
                    <a:pt x="37960" y="823594"/>
                  </a:lnTo>
                  <a:close/>
                </a:path>
              </a:pathLst>
            </a:custGeom>
            <a:ln w="12192">
              <a:solidFill>
                <a:srgbClr val="41709C"/>
              </a:solidFill>
            </a:ln>
          </p:spPr>
          <p:txBody>
            <a:bodyPr wrap="square" lIns="0" tIns="0" rIns="0" bIns="0" rtlCol="0"/>
            <a:lstStyle/>
            <a:p>
              <a:endParaRPr/>
            </a:p>
          </p:txBody>
        </p:sp>
        <p:sp>
          <p:nvSpPr>
            <p:cNvPr id="27" name="object 27"/>
            <p:cNvSpPr/>
            <p:nvPr/>
          </p:nvSpPr>
          <p:spPr>
            <a:xfrm>
              <a:off x="2350551" y="1247394"/>
              <a:ext cx="1116965" cy="1397000"/>
            </a:xfrm>
            <a:custGeom>
              <a:avLst/>
              <a:gdLst/>
              <a:ahLst/>
              <a:cxnLst/>
              <a:rect l="l" t="t" r="r" b="b"/>
              <a:pathLst>
                <a:path w="1116964" h="1397000">
                  <a:moveTo>
                    <a:pt x="1116548" y="0"/>
                  </a:moveTo>
                  <a:lnTo>
                    <a:pt x="1067824" y="1057"/>
                  </a:lnTo>
                  <a:lnTo>
                    <a:pt x="1019233" y="4223"/>
                  </a:lnTo>
                  <a:lnTo>
                    <a:pt x="970848" y="9493"/>
                  </a:lnTo>
                  <a:lnTo>
                    <a:pt x="922737" y="16858"/>
                  </a:lnTo>
                  <a:lnTo>
                    <a:pt x="874972" y="26311"/>
                  </a:lnTo>
                  <a:lnTo>
                    <a:pt x="827623" y="37845"/>
                  </a:lnTo>
                  <a:lnTo>
                    <a:pt x="781108" y="51294"/>
                  </a:lnTo>
                  <a:lnTo>
                    <a:pt x="735630" y="66560"/>
                  </a:lnTo>
                  <a:lnTo>
                    <a:pt x="691217" y="83593"/>
                  </a:lnTo>
                  <a:lnTo>
                    <a:pt x="647900" y="102342"/>
                  </a:lnTo>
                  <a:lnTo>
                    <a:pt x="605708" y="122755"/>
                  </a:lnTo>
                  <a:lnTo>
                    <a:pt x="564672" y="144783"/>
                  </a:lnTo>
                  <a:lnTo>
                    <a:pt x="524819" y="168373"/>
                  </a:lnTo>
                  <a:lnTo>
                    <a:pt x="486181" y="193474"/>
                  </a:lnTo>
                  <a:lnTo>
                    <a:pt x="448786" y="220037"/>
                  </a:lnTo>
                  <a:lnTo>
                    <a:pt x="412664" y="248009"/>
                  </a:lnTo>
                  <a:lnTo>
                    <a:pt x="377845" y="277341"/>
                  </a:lnTo>
                  <a:lnTo>
                    <a:pt x="344359" y="307980"/>
                  </a:lnTo>
                  <a:lnTo>
                    <a:pt x="312234" y="339877"/>
                  </a:lnTo>
                  <a:lnTo>
                    <a:pt x="281501" y="372979"/>
                  </a:lnTo>
                  <a:lnTo>
                    <a:pt x="252189" y="407237"/>
                  </a:lnTo>
                  <a:lnTo>
                    <a:pt x="224328" y="442599"/>
                  </a:lnTo>
                  <a:lnTo>
                    <a:pt x="197947" y="479014"/>
                  </a:lnTo>
                  <a:lnTo>
                    <a:pt x="173076" y="516431"/>
                  </a:lnTo>
                  <a:lnTo>
                    <a:pt x="149745" y="554799"/>
                  </a:lnTo>
                  <a:lnTo>
                    <a:pt x="127983" y="594068"/>
                  </a:lnTo>
                  <a:lnTo>
                    <a:pt x="107819" y="634185"/>
                  </a:lnTo>
                  <a:lnTo>
                    <a:pt x="89284" y="675102"/>
                  </a:lnTo>
                  <a:lnTo>
                    <a:pt x="72407" y="716765"/>
                  </a:lnTo>
                  <a:lnTo>
                    <a:pt x="57217" y="759125"/>
                  </a:lnTo>
                  <a:lnTo>
                    <a:pt x="43744" y="802130"/>
                  </a:lnTo>
                  <a:lnTo>
                    <a:pt x="32018" y="845730"/>
                  </a:lnTo>
                  <a:lnTo>
                    <a:pt x="22069" y="889874"/>
                  </a:lnTo>
                  <a:lnTo>
                    <a:pt x="13925" y="934509"/>
                  </a:lnTo>
                  <a:lnTo>
                    <a:pt x="7616" y="979587"/>
                  </a:lnTo>
                  <a:lnTo>
                    <a:pt x="3173" y="1025055"/>
                  </a:lnTo>
                  <a:lnTo>
                    <a:pt x="624" y="1070863"/>
                  </a:lnTo>
                  <a:lnTo>
                    <a:pt x="0" y="1116959"/>
                  </a:lnTo>
                  <a:lnTo>
                    <a:pt x="1329" y="1163293"/>
                  </a:lnTo>
                  <a:lnTo>
                    <a:pt x="4642" y="1209814"/>
                  </a:lnTo>
                  <a:lnTo>
                    <a:pt x="9967" y="1256471"/>
                  </a:lnTo>
                  <a:lnTo>
                    <a:pt x="17336" y="1303212"/>
                  </a:lnTo>
                  <a:lnTo>
                    <a:pt x="26776" y="1349987"/>
                  </a:lnTo>
                  <a:lnTo>
                    <a:pt x="38318" y="1396745"/>
                  </a:lnTo>
                  <a:lnTo>
                    <a:pt x="574258" y="1253870"/>
                  </a:lnTo>
                  <a:lnTo>
                    <a:pt x="565831" y="1218289"/>
                  </a:lnTo>
                  <a:lnTo>
                    <a:pt x="559796" y="1182290"/>
                  </a:lnTo>
                  <a:lnTo>
                    <a:pt x="556167" y="1145982"/>
                  </a:lnTo>
                  <a:lnTo>
                    <a:pt x="554954" y="1109471"/>
                  </a:lnTo>
                  <a:lnTo>
                    <a:pt x="557016" y="1061614"/>
                  </a:lnTo>
                  <a:lnTo>
                    <a:pt x="563088" y="1014885"/>
                  </a:lnTo>
                  <a:lnTo>
                    <a:pt x="573003" y="969452"/>
                  </a:lnTo>
                  <a:lnTo>
                    <a:pt x="586591" y="925481"/>
                  </a:lnTo>
                  <a:lnTo>
                    <a:pt x="603683" y="883140"/>
                  </a:lnTo>
                  <a:lnTo>
                    <a:pt x="624112" y="842594"/>
                  </a:lnTo>
                  <a:lnTo>
                    <a:pt x="647709" y="804011"/>
                  </a:lnTo>
                  <a:lnTo>
                    <a:pt x="674304" y="767557"/>
                  </a:lnTo>
                  <a:lnTo>
                    <a:pt x="703730" y="733398"/>
                  </a:lnTo>
                  <a:lnTo>
                    <a:pt x="735817" y="701702"/>
                  </a:lnTo>
                  <a:lnTo>
                    <a:pt x="770397" y="672635"/>
                  </a:lnTo>
                  <a:lnTo>
                    <a:pt x="807302" y="646363"/>
                  </a:lnTo>
                  <a:lnTo>
                    <a:pt x="846362" y="623054"/>
                  </a:lnTo>
                  <a:lnTo>
                    <a:pt x="887409" y="602873"/>
                  </a:lnTo>
                  <a:lnTo>
                    <a:pt x="930275" y="585988"/>
                  </a:lnTo>
                  <a:lnTo>
                    <a:pt x="974790" y="572565"/>
                  </a:lnTo>
                  <a:lnTo>
                    <a:pt x="1020787" y="562771"/>
                  </a:lnTo>
                  <a:lnTo>
                    <a:pt x="1068096" y="556772"/>
                  </a:lnTo>
                  <a:lnTo>
                    <a:pt x="1116548" y="554735"/>
                  </a:lnTo>
                  <a:lnTo>
                    <a:pt x="1116548" y="0"/>
                  </a:lnTo>
                  <a:close/>
                </a:path>
              </a:pathLst>
            </a:custGeom>
            <a:solidFill>
              <a:srgbClr val="BCEEF8"/>
            </a:solidFill>
          </p:spPr>
          <p:txBody>
            <a:bodyPr wrap="square" lIns="0" tIns="0" rIns="0" bIns="0" rtlCol="0"/>
            <a:lstStyle/>
            <a:p>
              <a:endParaRPr/>
            </a:p>
          </p:txBody>
        </p:sp>
        <p:sp>
          <p:nvSpPr>
            <p:cNvPr id="28" name="object 28"/>
            <p:cNvSpPr/>
            <p:nvPr/>
          </p:nvSpPr>
          <p:spPr>
            <a:xfrm>
              <a:off x="2350551" y="1247394"/>
              <a:ext cx="1116965" cy="1397000"/>
            </a:xfrm>
            <a:custGeom>
              <a:avLst/>
              <a:gdLst/>
              <a:ahLst/>
              <a:cxnLst/>
              <a:rect l="l" t="t" r="r" b="b"/>
              <a:pathLst>
                <a:path w="1116964" h="1397000">
                  <a:moveTo>
                    <a:pt x="38318" y="1396745"/>
                  </a:moveTo>
                  <a:lnTo>
                    <a:pt x="26776" y="1349987"/>
                  </a:lnTo>
                  <a:lnTo>
                    <a:pt x="17336" y="1303212"/>
                  </a:lnTo>
                  <a:lnTo>
                    <a:pt x="9967" y="1256471"/>
                  </a:lnTo>
                  <a:lnTo>
                    <a:pt x="4642" y="1209814"/>
                  </a:lnTo>
                  <a:lnTo>
                    <a:pt x="1329" y="1163293"/>
                  </a:lnTo>
                  <a:lnTo>
                    <a:pt x="0" y="1116959"/>
                  </a:lnTo>
                  <a:lnTo>
                    <a:pt x="624" y="1070863"/>
                  </a:lnTo>
                  <a:lnTo>
                    <a:pt x="3173" y="1025055"/>
                  </a:lnTo>
                  <a:lnTo>
                    <a:pt x="7616" y="979587"/>
                  </a:lnTo>
                  <a:lnTo>
                    <a:pt x="13925" y="934509"/>
                  </a:lnTo>
                  <a:lnTo>
                    <a:pt x="22069" y="889874"/>
                  </a:lnTo>
                  <a:lnTo>
                    <a:pt x="32018" y="845730"/>
                  </a:lnTo>
                  <a:lnTo>
                    <a:pt x="43744" y="802130"/>
                  </a:lnTo>
                  <a:lnTo>
                    <a:pt x="57217" y="759125"/>
                  </a:lnTo>
                  <a:lnTo>
                    <a:pt x="72407" y="716765"/>
                  </a:lnTo>
                  <a:lnTo>
                    <a:pt x="89284" y="675102"/>
                  </a:lnTo>
                  <a:lnTo>
                    <a:pt x="107819" y="634185"/>
                  </a:lnTo>
                  <a:lnTo>
                    <a:pt x="127983" y="594068"/>
                  </a:lnTo>
                  <a:lnTo>
                    <a:pt x="149745" y="554799"/>
                  </a:lnTo>
                  <a:lnTo>
                    <a:pt x="173076" y="516431"/>
                  </a:lnTo>
                  <a:lnTo>
                    <a:pt x="197947" y="479014"/>
                  </a:lnTo>
                  <a:lnTo>
                    <a:pt x="224328" y="442599"/>
                  </a:lnTo>
                  <a:lnTo>
                    <a:pt x="252189" y="407237"/>
                  </a:lnTo>
                  <a:lnTo>
                    <a:pt x="281501" y="372979"/>
                  </a:lnTo>
                  <a:lnTo>
                    <a:pt x="312234" y="339877"/>
                  </a:lnTo>
                  <a:lnTo>
                    <a:pt x="344359" y="307980"/>
                  </a:lnTo>
                  <a:lnTo>
                    <a:pt x="377845" y="277341"/>
                  </a:lnTo>
                  <a:lnTo>
                    <a:pt x="412664" y="248009"/>
                  </a:lnTo>
                  <a:lnTo>
                    <a:pt x="448786" y="220037"/>
                  </a:lnTo>
                  <a:lnTo>
                    <a:pt x="486181" y="193474"/>
                  </a:lnTo>
                  <a:lnTo>
                    <a:pt x="524819" y="168373"/>
                  </a:lnTo>
                  <a:lnTo>
                    <a:pt x="564672" y="144783"/>
                  </a:lnTo>
                  <a:lnTo>
                    <a:pt x="605708" y="122755"/>
                  </a:lnTo>
                  <a:lnTo>
                    <a:pt x="647900" y="102342"/>
                  </a:lnTo>
                  <a:lnTo>
                    <a:pt x="691217" y="83593"/>
                  </a:lnTo>
                  <a:lnTo>
                    <a:pt x="735630" y="66560"/>
                  </a:lnTo>
                  <a:lnTo>
                    <a:pt x="781108" y="51294"/>
                  </a:lnTo>
                  <a:lnTo>
                    <a:pt x="827623" y="37845"/>
                  </a:lnTo>
                  <a:lnTo>
                    <a:pt x="874972" y="26311"/>
                  </a:lnTo>
                  <a:lnTo>
                    <a:pt x="922737" y="16858"/>
                  </a:lnTo>
                  <a:lnTo>
                    <a:pt x="970848" y="9493"/>
                  </a:lnTo>
                  <a:lnTo>
                    <a:pt x="1019233" y="4223"/>
                  </a:lnTo>
                  <a:lnTo>
                    <a:pt x="1067824" y="1057"/>
                  </a:lnTo>
                  <a:lnTo>
                    <a:pt x="1116548" y="0"/>
                  </a:lnTo>
                  <a:lnTo>
                    <a:pt x="1116548" y="554735"/>
                  </a:lnTo>
                  <a:lnTo>
                    <a:pt x="1068096" y="556772"/>
                  </a:lnTo>
                  <a:lnTo>
                    <a:pt x="1020787" y="562771"/>
                  </a:lnTo>
                  <a:lnTo>
                    <a:pt x="974790" y="572565"/>
                  </a:lnTo>
                  <a:lnTo>
                    <a:pt x="930275" y="585988"/>
                  </a:lnTo>
                  <a:lnTo>
                    <a:pt x="887409" y="602873"/>
                  </a:lnTo>
                  <a:lnTo>
                    <a:pt x="846362" y="623054"/>
                  </a:lnTo>
                  <a:lnTo>
                    <a:pt x="807302" y="646363"/>
                  </a:lnTo>
                  <a:lnTo>
                    <a:pt x="770397" y="672635"/>
                  </a:lnTo>
                  <a:lnTo>
                    <a:pt x="735817" y="701702"/>
                  </a:lnTo>
                  <a:lnTo>
                    <a:pt x="703730" y="733398"/>
                  </a:lnTo>
                  <a:lnTo>
                    <a:pt x="674304" y="767557"/>
                  </a:lnTo>
                  <a:lnTo>
                    <a:pt x="647709" y="804011"/>
                  </a:lnTo>
                  <a:lnTo>
                    <a:pt x="624112" y="842594"/>
                  </a:lnTo>
                  <a:lnTo>
                    <a:pt x="603683" y="883140"/>
                  </a:lnTo>
                  <a:lnTo>
                    <a:pt x="586591" y="925481"/>
                  </a:lnTo>
                  <a:lnTo>
                    <a:pt x="573003" y="969452"/>
                  </a:lnTo>
                  <a:lnTo>
                    <a:pt x="563088" y="1014885"/>
                  </a:lnTo>
                  <a:lnTo>
                    <a:pt x="557016" y="1061614"/>
                  </a:lnTo>
                  <a:lnTo>
                    <a:pt x="554954" y="1109471"/>
                  </a:lnTo>
                  <a:lnTo>
                    <a:pt x="556167" y="1145982"/>
                  </a:lnTo>
                  <a:lnTo>
                    <a:pt x="559796" y="1182290"/>
                  </a:lnTo>
                  <a:lnTo>
                    <a:pt x="565831" y="1218289"/>
                  </a:lnTo>
                  <a:lnTo>
                    <a:pt x="574258" y="1253870"/>
                  </a:lnTo>
                  <a:lnTo>
                    <a:pt x="38318" y="1396745"/>
                  </a:lnTo>
                </a:path>
              </a:pathLst>
            </a:custGeom>
            <a:ln w="28956">
              <a:solidFill>
                <a:srgbClr val="2E528F"/>
              </a:solidFill>
              <a:prstDash val="lgDash"/>
            </a:ln>
          </p:spPr>
          <p:txBody>
            <a:bodyPr wrap="square" lIns="0" tIns="0" rIns="0" bIns="0" rtlCol="0"/>
            <a:lstStyle/>
            <a:p>
              <a:endParaRPr/>
            </a:p>
          </p:txBody>
        </p:sp>
        <p:sp>
          <p:nvSpPr>
            <p:cNvPr id="29" name="object 29"/>
            <p:cNvSpPr/>
            <p:nvPr/>
          </p:nvSpPr>
          <p:spPr>
            <a:xfrm>
              <a:off x="2451862" y="1247394"/>
              <a:ext cx="1015365" cy="877569"/>
            </a:xfrm>
            <a:custGeom>
              <a:avLst/>
              <a:gdLst/>
              <a:ahLst/>
              <a:cxnLst/>
              <a:rect l="l" t="t" r="r" b="b"/>
              <a:pathLst>
                <a:path w="1015364" h="877569">
                  <a:moveTo>
                    <a:pt x="1015238" y="0"/>
                  </a:moveTo>
                  <a:lnTo>
                    <a:pt x="965030" y="1117"/>
                  </a:lnTo>
                  <a:lnTo>
                    <a:pt x="915238" y="4444"/>
                  </a:lnTo>
                  <a:lnTo>
                    <a:pt x="865920" y="9942"/>
                  </a:lnTo>
                  <a:lnTo>
                    <a:pt x="817137" y="17574"/>
                  </a:lnTo>
                  <a:lnTo>
                    <a:pt x="768948" y="27301"/>
                  </a:lnTo>
                  <a:lnTo>
                    <a:pt x="721412" y="39084"/>
                  </a:lnTo>
                  <a:lnTo>
                    <a:pt x="674590" y="52887"/>
                  </a:lnTo>
                  <a:lnTo>
                    <a:pt x="628541" y="68669"/>
                  </a:lnTo>
                  <a:lnTo>
                    <a:pt x="583326" y="86395"/>
                  </a:lnTo>
                  <a:lnTo>
                    <a:pt x="539003" y="106025"/>
                  </a:lnTo>
                  <a:lnTo>
                    <a:pt x="495632" y="127520"/>
                  </a:lnTo>
                  <a:lnTo>
                    <a:pt x="453274" y="150844"/>
                  </a:lnTo>
                  <a:lnTo>
                    <a:pt x="411988" y="175958"/>
                  </a:lnTo>
                  <a:lnTo>
                    <a:pt x="371833" y="202823"/>
                  </a:lnTo>
                  <a:lnTo>
                    <a:pt x="332870" y="231402"/>
                  </a:lnTo>
                  <a:lnTo>
                    <a:pt x="295158" y="261657"/>
                  </a:lnTo>
                  <a:lnTo>
                    <a:pt x="258757" y="293548"/>
                  </a:lnTo>
                  <a:lnTo>
                    <a:pt x="223727" y="327039"/>
                  </a:lnTo>
                  <a:lnTo>
                    <a:pt x="190127" y="362091"/>
                  </a:lnTo>
                  <a:lnTo>
                    <a:pt x="158018" y="398665"/>
                  </a:lnTo>
                  <a:lnTo>
                    <a:pt x="127458" y="436724"/>
                  </a:lnTo>
                  <a:lnTo>
                    <a:pt x="98508" y="476230"/>
                  </a:lnTo>
                  <a:lnTo>
                    <a:pt x="71227" y="517143"/>
                  </a:lnTo>
                  <a:lnTo>
                    <a:pt x="45676" y="559428"/>
                  </a:lnTo>
                  <a:lnTo>
                    <a:pt x="21913" y="603044"/>
                  </a:lnTo>
                  <a:lnTo>
                    <a:pt x="0" y="647953"/>
                  </a:lnTo>
                  <a:lnTo>
                    <a:pt x="505079" y="877569"/>
                  </a:lnTo>
                  <a:lnTo>
                    <a:pt x="528106" y="833451"/>
                  </a:lnTo>
                  <a:lnTo>
                    <a:pt x="554710" y="791990"/>
                  </a:lnTo>
                  <a:lnTo>
                    <a:pt x="584652" y="753340"/>
                  </a:lnTo>
                  <a:lnTo>
                    <a:pt x="617694" y="717651"/>
                  </a:lnTo>
                  <a:lnTo>
                    <a:pt x="653597" y="685076"/>
                  </a:lnTo>
                  <a:lnTo>
                    <a:pt x="692123" y="655765"/>
                  </a:lnTo>
                  <a:lnTo>
                    <a:pt x="733034" y="629871"/>
                  </a:lnTo>
                  <a:lnTo>
                    <a:pt x="776091" y="607544"/>
                  </a:lnTo>
                  <a:lnTo>
                    <a:pt x="821057" y="588937"/>
                  </a:lnTo>
                  <a:lnTo>
                    <a:pt x="867693" y="574201"/>
                  </a:lnTo>
                  <a:lnTo>
                    <a:pt x="915760" y="563488"/>
                  </a:lnTo>
                  <a:lnTo>
                    <a:pt x="965021" y="556949"/>
                  </a:lnTo>
                  <a:lnTo>
                    <a:pt x="1015238" y="554735"/>
                  </a:lnTo>
                  <a:lnTo>
                    <a:pt x="1015238" y="0"/>
                  </a:lnTo>
                  <a:close/>
                </a:path>
              </a:pathLst>
            </a:custGeom>
            <a:solidFill>
              <a:srgbClr val="BCEEF8"/>
            </a:solidFill>
          </p:spPr>
          <p:txBody>
            <a:bodyPr wrap="square" lIns="0" tIns="0" rIns="0" bIns="0" rtlCol="0"/>
            <a:lstStyle/>
            <a:p>
              <a:endParaRPr/>
            </a:p>
          </p:txBody>
        </p:sp>
        <p:sp>
          <p:nvSpPr>
            <p:cNvPr id="30" name="object 30"/>
            <p:cNvSpPr/>
            <p:nvPr/>
          </p:nvSpPr>
          <p:spPr>
            <a:xfrm>
              <a:off x="2451862" y="1247394"/>
              <a:ext cx="1015365" cy="877569"/>
            </a:xfrm>
            <a:custGeom>
              <a:avLst/>
              <a:gdLst/>
              <a:ahLst/>
              <a:cxnLst/>
              <a:rect l="l" t="t" r="r" b="b"/>
              <a:pathLst>
                <a:path w="1015364" h="877569">
                  <a:moveTo>
                    <a:pt x="0" y="647953"/>
                  </a:moveTo>
                  <a:lnTo>
                    <a:pt x="21913" y="603044"/>
                  </a:lnTo>
                  <a:lnTo>
                    <a:pt x="45676" y="559428"/>
                  </a:lnTo>
                  <a:lnTo>
                    <a:pt x="71227" y="517143"/>
                  </a:lnTo>
                  <a:lnTo>
                    <a:pt x="98508" y="476230"/>
                  </a:lnTo>
                  <a:lnTo>
                    <a:pt x="127458" y="436724"/>
                  </a:lnTo>
                  <a:lnTo>
                    <a:pt x="158018" y="398665"/>
                  </a:lnTo>
                  <a:lnTo>
                    <a:pt x="190127" y="362091"/>
                  </a:lnTo>
                  <a:lnTo>
                    <a:pt x="223727" y="327039"/>
                  </a:lnTo>
                  <a:lnTo>
                    <a:pt x="258757" y="293548"/>
                  </a:lnTo>
                  <a:lnTo>
                    <a:pt x="295158" y="261657"/>
                  </a:lnTo>
                  <a:lnTo>
                    <a:pt x="332870" y="231402"/>
                  </a:lnTo>
                  <a:lnTo>
                    <a:pt x="371833" y="202823"/>
                  </a:lnTo>
                  <a:lnTo>
                    <a:pt x="411988" y="175958"/>
                  </a:lnTo>
                  <a:lnTo>
                    <a:pt x="453274" y="150844"/>
                  </a:lnTo>
                  <a:lnTo>
                    <a:pt x="495632" y="127520"/>
                  </a:lnTo>
                  <a:lnTo>
                    <a:pt x="539003" y="106025"/>
                  </a:lnTo>
                  <a:lnTo>
                    <a:pt x="583326" y="86395"/>
                  </a:lnTo>
                  <a:lnTo>
                    <a:pt x="628541" y="68669"/>
                  </a:lnTo>
                  <a:lnTo>
                    <a:pt x="674590" y="52887"/>
                  </a:lnTo>
                  <a:lnTo>
                    <a:pt x="721412" y="39084"/>
                  </a:lnTo>
                  <a:lnTo>
                    <a:pt x="768948" y="27301"/>
                  </a:lnTo>
                  <a:lnTo>
                    <a:pt x="817137" y="17574"/>
                  </a:lnTo>
                  <a:lnTo>
                    <a:pt x="865920" y="9942"/>
                  </a:lnTo>
                  <a:lnTo>
                    <a:pt x="915238" y="4444"/>
                  </a:lnTo>
                  <a:lnTo>
                    <a:pt x="965030" y="1117"/>
                  </a:lnTo>
                  <a:lnTo>
                    <a:pt x="1015238" y="0"/>
                  </a:lnTo>
                  <a:lnTo>
                    <a:pt x="1015238" y="554735"/>
                  </a:lnTo>
                  <a:lnTo>
                    <a:pt x="965021" y="556949"/>
                  </a:lnTo>
                  <a:lnTo>
                    <a:pt x="915760" y="563488"/>
                  </a:lnTo>
                  <a:lnTo>
                    <a:pt x="867693" y="574201"/>
                  </a:lnTo>
                  <a:lnTo>
                    <a:pt x="821057" y="588937"/>
                  </a:lnTo>
                  <a:lnTo>
                    <a:pt x="776091" y="607544"/>
                  </a:lnTo>
                  <a:lnTo>
                    <a:pt x="733034" y="629871"/>
                  </a:lnTo>
                  <a:lnTo>
                    <a:pt x="692123" y="655765"/>
                  </a:lnTo>
                  <a:lnTo>
                    <a:pt x="653597" y="685076"/>
                  </a:lnTo>
                  <a:lnTo>
                    <a:pt x="617694" y="717651"/>
                  </a:lnTo>
                  <a:lnTo>
                    <a:pt x="584652" y="753340"/>
                  </a:lnTo>
                  <a:lnTo>
                    <a:pt x="554710" y="791990"/>
                  </a:lnTo>
                  <a:lnTo>
                    <a:pt x="528106" y="833451"/>
                  </a:lnTo>
                  <a:lnTo>
                    <a:pt x="505079" y="877569"/>
                  </a:lnTo>
                  <a:lnTo>
                    <a:pt x="0" y="647953"/>
                  </a:lnTo>
                </a:path>
              </a:pathLst>
            </a:custGeom>
            <a:ln w="28956">
              <a:solidFill>
                <a:srgbClr val="2E528F"/>
              </a:solidFill>
              <a:prstDash val="lgDash"/>
            </a:ln>
          </p:spPr>
          <p:txBody>
            <a:bodyPr wrap="square" lIns="0" tIns="0" rIns="0" bIns="0" rtlCol="0"/>
            <a:lstStyle/>
            <a:p>
              <a:endParaRPr/>
            </a:p>
          </p:txBody>
        </p:sp>
      </p:grpSp>
      <p:pic>
        <p:nvPicPr>
          <p:cNvPr id="31" name="object 31"/>
          <p:cNvPicPr/>
          <p:nvPr/>
        </p:nvPicPr>
        <p:blipFill>
          <a:blip r:embed="rId8" cstate="print"/>
          <a:stretch>
            <a:fillRect/>
          </a:stretch>
        </p:blipFill>
        <p:spPr>
          <a:xfrm>
            <a:off x="7177255" y="1288001"/>
            <a:ext cx="2235609" cy="2348690"/>
          </a:xfrm>
          <a:prstGeom prst="rect">
            <a:avLst/>
          </a:prstGeom>
        </p:spPr>
      </p:pic>
      <p:sp>
        <p:nvSpPr>
          <p:cNvPr id="32" name="object 32"/>
          <p:cNvSpPr txBox="1"/>
          <p:nvPr/>
        </p:nvSpPr>
        <p:spPr>
          <a:xfrm>
            <a:off x="561175" y="6534983"/>
            <a:ext cx="7311672" cy="351369"/>
          </a:xfrm>
          <a:prstGeom prst="rect">
            <a:avLst/>
          </a:prstGeom>
        </p:spPr>
        <p:txBody>
          <a:bodyPr vert="horz" wrap="square" lIns="0" tIns="12691" rIns="0" bIns="0" rtlCol="0">
            <a:spAutoFit/>
          </a:bodyPr>
          <a:lstStyle/>
          <a:p>
            <a:pPr marL="12691">
              <a:spcBef>
                <a:spcPts val="100"/>
              </a:spcBef>
            </a:pPr>
            <a:r>
              <a:rPr sz="1100" dirty="0">
                <a:latin typeface="Arial"/>
                <a:cs typeface="Arial"/>
              </a:rPr>
              <a:t>Здесь и </a:t>
            </a:r>
            <a:r>
              <a:rPr sz="1100" spc="-5" dirty="0">
                <a:latin typeface="Arial"/>
                <a:cs typeface="Arial"/>
              </a:rPr>
              <a:t>далее </a:t>
            </a:r>
            <a:r>
              <a:rPr sz="1100" dirty="0">
                <a:latin typeface="Arial"/>
                <a:cs typeface="Arial"/>
              </a:rPr>
              <a:t>использованы </a:t>
            </a:r>
            <a:r>
              <a:rPr sz="1100" spc="-5" dirty="0">
                <a:latin typeface="Arial"/>
                <a:cs typeface="Arial"/>
              </a:rPr>
              <a:t>результаты </a:t>
            </a:r>
            <a:r>
              <a:rPr sz="1100" dirty="0">
                <a:latin typeface="Arial"/>
                <a:cs typeface="Arial"/>
              </a:rPr>
              <a:t>РФ в </a:t>
            </a:r>
            <a:r>
              <a:rPr sz="1100" spc="-5" dirty="0">
                <a:latin typeface="Arial"/>
                <a:cs typeface="Arial"/>
              </a:rPr>
              <a:t>международных </a:t>
            </a:r>
            <a:r>
              <a:rPr sz="1100" dirty="0">
                <a:latin typeface="Arial"/>
                <a:cs typeface="Arial"/>
              </a:rPr>
              <a:t>сравнительных </a:t>
            </a:r>
            <a:r>
              <a:rPr sz="1100" spc="-5" dirty="0">
                <a:latin typeface="Arial"/>
                <a:cs typeface="Arial"/>
              </a:rPr>
              <a:t>исследованиях, </a:t>
            </a:r>
            <a:r>
              <a:rPr sz="1100" dirty="0">
                <a:latin typeface="Arial"/>
                <a:cs typeface="Arial"/>
              </a:rPr>
              <a:t>рук. Г.С.</a:t>
            </a:r>
            <a:r>
              <a:rPr sz="1100" spc="-134" dirty="0">
                <a:latin typeface="Arial"/>
                <a:cs typeface="Arial"/>
              </a:rPr>
              <a:t> </a:t>
            </a:r>
            <a:r>
              <a:rPr sz="1100" spc="-5" dirty="0">
                <a:latin typeface="Arial"/>
                <a:cs typeface="Arial"/>
              </a:rPr>
              <a:t>Ковалёва</a:t>
            </a:r>
            <a:endParaRPr sz="1100" dirty="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
          <p:cNvSpPr>
            <a:spLocks noChangeArrowheads="1"/>
          </p:cNvSpPr>
          <p:nvPr/>
        </p:nvSpPr>
        <p:spPr bwMode="auto">
          <a:xfrm>
            <a:off x="2124001" y="3582195"/>
            <a:ext cx="3384377" cy="1728191"/>
          </a:xfrm>
          <a:prstGeom prst="rect">
            <a:avLst/>
          </a:prstGeom>
          <a:solidFill>
            <a:schemeClr val="accent2">
              <a:lumMod val="60000"/>
              <a:lumOff val="40000"/>
              <a:alpha val="36000"/>
            </a:schemeClr>
          </a:solidFill>
          <a:ln w="9525">
            <a:noFill/>
            <a:miter lim="800000"/>
            <a:headEnd/>
            <a:tailEnd/>
          </a:ln>
        </p:spPr>
      </p:sp>
      <p:sp>
        <p:nvSpPr>
          <p:cNvPr id="2" name="Заголовок 1"/>
          <p:cNvSpPr>
            <a:spLocks noGrp="1"/>
          </p:cNvSpPr>
          <p:nvPr>
            <p:ph type="title"/>
          </p:nvPr>
        </p:nvSpPr>
        <p:spPr>
          <a:xfrm>
            <a:off x="258006" y="764668"/>
            <a:ext cx="11364845" cy="685343"/>
          </a:xfrm>
        </p:spPr>
        <p:txBody>
          <a:bodyPr>
            <a:normAutofit fontScale="90000"/>
          </a:bodyPr>
          <a:lstStyle/>
          <a:p>
            <a:pPr>
              <a:defRPr/>
            </a:pPr>
            <a:r>
              <a:rPr lang="ru-RU" sz="3800" dirty="0" smtClean="0"/>
              <a:t>Уровни функциональной грамотности в исследовании </a:t>
            </a:r>
            <a:r>
              <a:rPr lang="en-US" sz="3800" dirty="0" smtClean="0"/>
              <a:t>PISA</a:t>
            </a:r>
            <a:endParaRPr lang="ru-RU" sz="3800" dirty="0"/>
          </a:p>
        </p:txBody>
      </p:sp>
      <p:sp>
        <p:nvSpPr>
          <p:cNvPr id="14339" name="Text Box 366"/>
          <p:cNvSpPr txBox="1">
            <a:spLocks noChangeArrowheads="1"/>
          </p:cNvSpPr>
          <p:nvPr/>
        </p:nvSpPr>
        <p:spPr bwMode="auto">
          <a:xfrm>
            <a:off x="5659906" y="2454467"/>
            <a:ext cx="6220945" cy="827554"/>
          </a:xfrm>
          <a:prstGeom prst="rect">
            <a:avLst/>
          </a:prstGeom>
          <a:noFill/>
          <a:ln w="9525">
            <a:noFill/>
            <a:miter lim="800000"/>
            <a:headEnd/>
            <a:tailEnd/>
          </a:ln>
        </p:spPr>
        <p:txBody>
          <a:bodyPr lIns="108804" tIns="54402" rIns="108804" bIns="54402"/>
          <a:lstStyle/>
          <a:p>
            <a:pPr>
              <a:spcAft>
                <a:spcPts val="1190"/>
              </a:spcAft>
            </a:pPr>
            <a:r>
              <a:rPr lang="ru-RU" dirty="0"/>
              <a:t>Самостоятельно мыслящие и способные функционировать в сложных условиях</a:t>
            </a:r>
          </a:p>
        </p:txBody>
      </p:sp>
      <p:sp>
        <p:nvSpPr>
          <p:cNvPr id="14340" name="Text Box 367"/>
          <p:cNvSpPr txBox="1">
            <a:spLocks noChangeArrowheads="1"/>
          </p:cNvSpPr>
          <p:nvPr/>
        </p:nvSpPr>
        <p:spPr bwMode="auto">
          <a:xfrm>
            <a:off x="5659906" y="3507566"/>
            <a:ext cx="6220945" cy="902182"/>
          </a:xfrm>
          <a:prstGeom prst="rect">
            <a:avLst/>
          </a:prstGeom>
          <a:noFill/>
          <a:ln w="9525">
            <a:noFill/>
            <a:miter lim="800000"/>
            <a:headEnd/>
            <a:tailEnd/>
          </a:ln>
        </p:spPr>
        <p:txBody>
          <a:bodyPr lIns="108804" tIns="54402" rIns="108804" bIns="54402"/>
          <a:lstStyle/>
          <a:p>
            <a:pPr>
              <a:spcAft>
                <a:spcPts val="1190"/>
              </a:spcAft>
            </a:pPr>
            <a:r>
              <a:rPr lang="ru-RU" i="1" dirty="0"/>
              <a:t>4 уровень</a:t>
            </a:r>
            <a:r>
              <a:rPr lang="ru-RU" dirty="0"/>
              <a:t> – проявляется способность использовать имеющиеся знания и умения для получения новой информации</a:t>
            </a:r>
          </a:p>
        </p:txBody>
      </p:sp>
      <p:sp>
        <p:nvSpPr>
          <p:cNvPr id="14341" name="Text Box 368"/>
          <p:cNvSpPr txBox="1">
            <a:spLocks noChangeArrowheads="1"/>
          </p:cNvSpPr>
          <p:nvPr/>
        </p:nvSpPr>
        <p:spPr bwMode="auto">
          <a:xfrm>
            <a:off x="5659906" y="5011756"/>
            <a:ext cx="6220945" cy="1578819"/>
          </a:xfrm>
          <a:prstGeom prst="rect">
            <a:avLst/>
          </a:prstGeom>
          <a:noFill/>
          <a:ln w="9525">
            <a:noFill/>
            <a:miter lim="800000"/>
            <a:headEnd/>
            <a:tailEnd/>
          </a:ln>
        </p:spPr>
        <p:txBody>
          <a:bodyPr lIns="108804" tIns="54402" rIns="108804" bIns="54402"/>
          <a:lstStyle/>
          <a:p>
            <a:pPr>
              <a:spcAft>
                <a:spcPts val="1190"/>
              </a:spcAft>
            </a:pPr>
            <a:r>
              <a:rPr lang="ru-RU" i="1" dirty="0"/>
              <a:t>2 уровень</a:t>
            </a:r>
            <a:r>
              <a:rPr lang="ru-RU" dirty="0"/>
              <a:t> – пороговый, при достижении которого учащиеся начинают демонстрировать применение знаний и умений в простейших не учебных ситуациях</a:t>
            </a:r>
          </a:p>
        </p:txBody>
      </p:sp>
      <p:sp>
        <p:nvSpPr>
          <p:cNvPr id="14342" name="Правая фигурная скобка 368"/>
          <p:cNvSpPr>
            <a:spLocks/>
          </p:cNvSpPr>
          <p:nvPr/>
        </p:nvSpPr>
        <p:spPr bwMode="auto">
          <a:xfrm>
            <a:off x="5379385" y="2078007"/>
            <a:ext cx="280520" cy="1429561"/>
          </a:xfrm>
          <a:prstGeom prst="rightBrace">
            <a:avLst>
              <a:gd name="adj1" fmla="val 68341"/>
              <a:gd name="adj2" fmla="val 50000"/>
            </a:avLst>
          </a:prstGeom>
          <a:noFill/>
          <a:ln w="38100" algn="ctr">
            <a:solidFill>
              <a:schemeClr val="accent2"/>
            </a:solidFill>
            <a:round/>
            <a:headEnd/>
            <a:tailEnd/>
          </a:ln>
        </p:spPr>
        <p:txBody>
          <a:bodyPr lIns="108804" tIns="54402" rIns="108804" bIns="54402"/>
          <a:lstStyle/>
          <a:p>
            <a:endParaRPr lang="ru-RU"/>
          </a:p>
        </p:txBody>
      </p:sp>
      <p:pic>
        <p:nvPicPr>
          <p:cNvPr id="14343" name="Picture 369"/>
          <p:cNvPicPr>
            <a:picLocks noChangeAspect="1" noChangeArrowheads="1"/>
          </p:cNvPicPr>
          <p:nvPr/>
        </p:nvPicPr>
        <p:blipFill>
          <a:blip r:embed="rId3" cstate="print"/>
          <a:srcRect/>
          <a:stretch>
            <a:fillRect/>
          </a:stretch>
        </p:blipFill>
        <p:spPr bwMode="auto">
          <a:xfrm>
            <a:off x="1730565" y="1325082"/>
            <a:ext cx="3648823" cy="5194180"/>
          </a:xfrm>
          <a:prstGeom prst="rect">
            <a:avLst/>
          </a:prstGeom>
          <a:noFill/>
          <a:ln w="9525">
            <a:noFill/>
            <a:miter lim="800000"/>
            <a:headEnd/>
            <a:tailEnd/>
          </a:ln>
        </p:spPr>
      </p:pic>
      <p:pic>
        <p:nvPicPr>
          <p:cNvPr id="12" name="Рисунок 11" descr="PISA_WebBanner6-01.jpg"/>
          <p:cNvPicPr>
            <a:picLocks noChangeAspect="1"/>
          </p:cNvPicPr>
          <p:nvPr/>
        </p:nvPicPr>
        <p:blipFill>
          <a:blip r:embed="rId4" cstate="print"/>
          <a:srcRect/>
          <a:stretch>
            <a:fillRect/>
          </a:stretch>
        </p:blipFill>
        <p:spPr>
          <a:xfrm>
            <a:off x="9900866" y="125811"/>
            <a:ext cx="1753597" cy="540000"/>
          </a:xfrm>
          <a:prstGeom prst="rect">
            <a:avLst/>
          </a:prstGeom>
        </p:spPr>
      </p:pic>
      <p:pic>
        <p:nvPicPr>
          <p:cNvPr id="9" name="Picture 3"/>
          <p:cNvPicPr>
            <a:picLocks noChangeAspect="1" noChangeArrowheads="1"/>
          </p:cNvPicPr>
          <p:nvPr/>
        </p:nvPicPr>
        <p:blipFill>
          <a:blip r:embed="rId5" cstate="print">
            <a:clrChange>
              <a:clrFrom>
                <a:srgbClr val="FFFFFF"/>
              </a:clrFrom>
              <a:clrTo>
                <a:srgbClr val="FFFFFF">
                  <a:alpha val="0"/>
                </a:srgbClr>
              </a:clrTo>
            </a:clrChange>
          </a:blip>
          <a:stretch>
            <a:fillRect/>
          </a:stretch>
        </p:blipFill>
        <p:spPr bwMode="auto">
          <a:xfrm>
            <a:off x="179789" y="161908"/>
            <a:ext cx="1762463" cy="540000"/>
          </a:xfrm>
          <a:prstGeom prst="rect">
            <a:avLst/>
          </a:prstGeom>
          <a:noFill/>
          <a:ln>
            <a:noFill/>
          </a:ln>
        </p:spPr>
      </p:pic>
      <p:cxnSp>
        <p:nvCxnSpPr>
          <p:cNvPr id="20" name="Прямая соединительная линия 19"/>
          <p:cNvCxnSpPr/>
          <p:nvPr/>
        </p:nvCxnSpPr>
        <p:spPr>
          <a:xfrm flipH="1">
            <a:off x="2196010" y="4446289"/>
            <a:ext cx="3103543"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287563" y="4230266"/>
            <a:ext cx="1836440" cy="864095"/>
          </a:xfrm>
          <a:prstGeom prst="rect">
            <a:avLst/>
          </a:prstGeom>
        </p:spPr>
        <p:txBody>
          <a:bodyPr wrap="square" lIns="91425" tIns="45712" rIns="91425" bIns="45712"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kern="0" dirty="0">
                <a:latin typeface="Arial" pitchFamily="34" charset="0"/>
                <a:cs typeface="Arial" pitchFamily="34" charset="0"/>
              </a:rPr>
              <a:t>Среднее значение </a:t>
            </a:r>
            <a:r>
              <a:rPr lang="ru-RU" kern="0" dirty="0" smtClean="0">
                <a:latin typeface="Arial" pitchFamily="34" charset="0"/>
                <a:cs typeface="Arial" pitchFamily="34" charset="0"/>
              </a:rPr>
              <a:t/>
            </a:r>
            <a:br>
              <a:rPr lang="ru-RU" kern="0" dirty="0" smtClean="0">
                <a:latin typeface="Arial" pitchFamily="34" charset="0"/>
                <a:cs typeface="Arial" pitchFamily="34" charset="0"/>
              </a:rPr>
            </a:br>
            <a:r>
              <a:rPr lang="ru-RU" kern="0" dirty="0" smtClean="0">
                <a:latin typeface="Arial" pitchFamily="34" charset="0"/>
                <a:cs typeface="Arial" pitchFamily="34" charset="0"/>
              </a:rPr>
              <a:t>международной </a:t>
            </a:r>
            <a:r>
              <a:rPr lang="ru-RU" kern="0" dirty="0">
                <a:latin typeface="Arial" pitchFamily="34" charset="0"/>
                <a:cs typeface="Arial" pitchFamily="34" charset="0"/>
              </a:rPr>
              <a:t>шкалы</a:t>
            </a:r>
          </a:p>
        </p:txBody>
      </p:sp>
      <p:sp>
        <p:nvSpPr>
          <p:cNvPr id="22" name="TextBox 1"/>
          <p:cNvSpPr txBox="1"/>
          <p:nvPr/>
        </p:nvSpPr>
        <p:spPr>
          <a:xfrm>
            <a:off x="5076329" y="4302275"/>
            <a:ext cx="576064" cy="576064"/>
          </a:xfrm>
          <a:prstGeom prst="rect">
            <a:avLst/>
          </a:prstGeom>
        </p:spPr>
        <p:txBody>
          <a:bodyPr wrap="square" lIns="91425" tIns="45712" rIns="91425" bIns="45712"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1200" b="1" kern="0" dirty="0" smtClean="0">
                <a:latin typeface="Arial" pitchFamily="34" charset="0"/>
                <a:cs typeface="Arial" pitchFamily="34" charset="0"/>
              </a:rPr>
              <a:t>500</a:t>
            </a:r>
            <a:endParaRPr lang="ru-RU" sz="1200" b="1" kern="0" dirty="0">
              <a:latin typeface="Arial" pitchFamily="34" charset="0"/>
              <a:cs typeface="Arial" pitchFamily="34" charset="0"/>
            </a:endParaRPr>
          </a:p>
        </p:txBody>
      </p:sp>
      <p:sp>
        <p:nvSpPr>
          <p:cNvPr id="25" name="TextBox 1"/>
          <p:cNvSpPr txBox="1"/>
          <p:nvPr/>
        </p:nvSpPr>
        <p:spPr>
          <a:xfrm>
            <a:off x="5076329" y="5310387"/>
            <a:ext cx="576064" cy="504056"/>
          </a:xfrm>
          <a:prstGeom prst="rect">
            <a:avLst/>
          </a:prstGeom>
        </p:spPr>
        <p:txBody>
          <a:bodyPr wrap="square" lIns="91425" tIns="45712" rIns="91425" bIns="45712"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1200" b="1" kern="0" dirty="0" smtClean="0">
                <a:latin typeface="Arial" pitchFamily="34" charset="0"/>
                <a:cs typeface="Arial" pitchFamily="34" charset="0"/>
              </a:rPr>
              <a:t>400</a:t>
            </a:r>
            <a:endParaRPr lang="ru-RU" sz="1200" b="1" kern="0" dirty="0">
              <a:latin typeface="Arial" pitchFamily="34" charset="0"/>
              <a:cs typeface="Arial" pitchFamily="34" charset="0"/>
            </a:endParaRPr>
          </a:p>
        </p:txBody>
      </p:sp>
      <p:sp>
        <p:nvSpPr>
          <p:cNvPr id="26" name="TextBox 1"/>
          <p:cNvSpPr txBox="1"/>
          <p:nvPr/>
        </p:nvSpPr>
        <p:spPr>
          <a:xfrm>
            <a:off x="5076329" y="3510187"/>
            <a:ext cx="576064" cy="504056"/>
          </a:xfrm>
          <a:prstGeom prst="rect">
            <a:avLst/>
          </a:prstGeom>
        </p:spPr>
        <p:txBody>
          <a:bodyPr wrap="square" lIns="91425" tIns="45712" rIns="91425" bIns="45712"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ru-RU" sz="1200" b="1" kern="0" dirty="0" smtClean="0">
                <a:latin typeface="Arial" pitchFamily="34" charset="0"/>
                <a:cs typeface="Arial" pitchFamily="34" charset="0"/>
              </a:rPr>
              <a:t>600</a:t>
            </a:r>
            <a:endParaRPr lang="ru-RU" sz="1200" b="1" kern="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061" y="231621"/>
            <a:ext cx="10690733" cy="1107260"/>
          </a:xfrm>
        </p:spPr>
        <p:txBody>
          <a:bodyPr/>
          <a:lstStyle/>
          <a:p>
            <a:pPr algn="ctr"/>
            <a:r>
              <a:rPr lang="ru-RU" dirty="0" smtClean="0">
                <a:solidFill>
                  <a:srgbClr val="660066"/>
                </a:solidFill>
              </a:rPr>
              <a:t>Распределение российских школьников по уровням функциональной грамотности</a:t>
            </a:r>
            <a:endParaRPr lang="ru-RU" dirty="0"/>
          </a:p>
        </p:txBody>
      </p:sp>
      <p:graphicFrame>
        <p:nvGraphicFramePr>
          <p:cNvPr id="2050" name="Object 2"/>
          <p:cNvGraphicFramePr>
            <a:graphicFrameLocks noChangeAspect="1"/>
          </p:cNvGraphicFramePr>
          <p:nvPr/>
        </p:nvGraphicFramePr>
        <p:xfrm>
          <a:off x="685435" y="2604269"/>
          <a:ext cx="10705141" cy="3234676"/>
        </p:xfrm>
        <a:graphic>
          <a:graphicData uri="http://schemas.openxmlformats.org/presentationml/2006/ole">
            <p:oleObj spid="_x0000_s1026" name="Документ" r:id="rId3" imgW="6304006" imgH="1640612" progId="Word.Document.1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19">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2760</Words>
  <Application>Microsoft Office PowerPoint</Application>
  <PresentationFormat>Произвольный</PresentationFormat>
  <Paragraphs>523</Paragraphs>
  <Slides>36</Slides>
  <Notes>17</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36</vt:i4>
      </vt:variant>
    </vt:vector>
  </HeadingPairs>
  <TitlesOfParts>
    <vt:vector size="38" baseType="lpstr">
      <vt:lpstr>Тема Office</vt:lpstr>
      <vt:lpstr>Документ</vt:lpstr>
      <vt:lpstr>Слайд 1</vt:lpstr>
      <vt:lpstr>Национальный проект «Образование» –  это инициатива, направленная на достижение двух ключевых задач  </vt:lpstr>
      <vt:lpstr>Слайд 3</vt:lpstr>
      <vt:lpstr>Функциональная грамотность  (определение 1)</vt:lpstr>
      <vt:lpstr>Функциональная грамотность  </vt:lpstr>
      <vt:lpstr>РЕЗУЛЬТАТЫ  PISA                      </vt:lpstr>
      <vt:lpstr>НЕКОТОРЫЕ РЕЗУЛЬТАТЫ PISA: 15-ЛЕТНИЕ ОБУЧАЮЩИЕСЯ</vt:lpstr>
      <vt:lpstr>Уровни функциональной грамотности в исследовании PISA</vt:lpstr>
      <vt:lpstr>Распределение российских школьников по уровням функциональной грамотности</vt:lpstr>
      <vt:lpstr>Распределение образовательных организаций по уровням PISA</vt:lpstr>
      <vt:lpstr>Распределение образовательных организаций по уровням PISA</vt:lpstr>
      <vt:lpstr>Слайд 12</vt:lpstr>
      <vt:lpstr>Слайд 13</vt:lpstr>
      <vt:lpstr>Начало нового цикла исследования PISA -2021 (2022)</vt:lpstr>
      <vt:lpstr>Основные этапы мониторинга формирования и оценки функциональной грамотности</vt:lpstr>
      <vt:lpstr>Особенности заданий для оценки функциональной грамотности</vt:lpstr>
      <vt:lpstr>Основные критерии отбора заданий для формирования и оценки функциональной грамотности</vt:lpstr>
      <vt:lpstr>Читательская грамотность</vt:lpstr>
      <vt:lpstr>Математическая грамотность</vt:lpstr>
      <vt:lpstr>Естественнонаучная грамотность </vt:lpstr>
      <vt:lpstr>Финансовая грамотность</vt:lpstr>
      <vt:lpstr>Глобальные компетенции</vt:lpstr>
      <vt:lpstr>Слайд 23</vt:lpstr>
      <vt:lpstr>Слайд 24</vt:lpstr>
      <vt:lpstr>Естественнонаучная грамотность (PISA)</vt:lpstr>
      <vt:lpstr>Модель  естественнонаучной грамотности  </vt:lpstr>
      <vt:lpstr>Какие задания используются  в исследованиях PISA?</vt:lpstr>
      <vt:lpstr>Три группы умений (компетенций), характеризующих естественнонаучную грамотность </vt:lpstr>
      <vt:lpstr>Как формировать ЕНГ?</vt:lpstr>
      <vt:lpstr>БАНК ОТКРЫТЫХ ЗАДАНИЙ</vt:lpstr>
      <vt:lpstr>СЕРИЯ «ФУНКЦИОНАЛЬНАЯ ГРАМОТНОСТЬ. УЧИМСЯ ДЛЯ ЖИЗНИ»  ПРОЕКТ ИНСТИТУТА СТРАТЕГИИ РАЗВИТИЯ ОБРАЗОВАНИЯ РАО</vt:lpstr>
      <vt:lpstr>ПОЗНАВАТЕЛЬНЫЕ УРОВНИ </vt:lpstr>
      <vt:lpstr>Пример задания PISA (естественнонаучная грамотность)</vt:lpstr>
      <vt:lpstr>Учителю необходимо подобрать задания</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Victoria Baranova</dc:creator>
  <cp:lastModifiedBy>Школа</cp:lastModifiedBy>
  <cp:revision>473</cp:revision>
  <dcterms:created xsi:type="dcterms:W3CDTF">2016-12-10T16:25:45Z</dcterms:created>
  <dcterms:modified xsi:type="dcterms:W3CDTF">2020-11-18T13:02:54Z</dcterms:modified>
</cp:coreProperties>
</file>