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426" r:id="rId2"/>
    <p:sldId id="403" r:id="rId3"/>
    <p:sldId id="425" r:id="rId4"/>
    <p:sldId id="424" r:id="rId5"/>
    <p:sldId id="423" r:id="rId6"/>
    <p:sldId id="422" r:id="rId7"/>
    <p:sldId id="421" r:id="rId8"/>
    <p:sldId id="420" r:id="rId9"/>
    <p:sldId id="427" r:id="rId10"/>
    <p:sldId id="428" r:id="rId11"/>
    <p:sldId id="429" r:id="rId12"/>
    <p:sldId id="430" r:id="rId13"/>
    <p:sldId id="431" r:id="rId14"/>
    <p:sldId id="432" r:id="rId15"/>
    <p:sldId id="414" r:id="rId16"/>
    <p:sldId id="413" r:id="rId17"/>
    <p:sldId id="433" r:id="rId18"/>
    <p:sldId id="434" r:id="rId19"/>
    <p:sldId id="435" r:id="rId20"/>
    <p:sldId id="437" r:id="rId21"/>
    <p:sldId id="438" r:id="rId22"/>
    <p:sldId id="406" r:id="rId23"/>
    <p:sldId id="439" r:id="rId24"/>
    <p:sldId id="440" r:id="rId25"/>
    <p:sldId id="441" r:id="rId26"/>
    <p:sldId id="442" r:id="rId27"/>
    <p:sldId id="443" r:id="rId28"/>
    <p:sldId id="44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00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60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1F942-8FFA-4851-AFD9-695FF561E23A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9219B-BD51-4C21-B009-6D0802CB4F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306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8188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90117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574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422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1802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5629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283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0334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4980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7311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8963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B63F-A148-466D-8EE6-2BF01B7BBE46}" type="datetimeFigureOut">
              <a:rPr lang="ru-RU" smtClean="0"/>
              <a:pPr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057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4" y="864020"/>
            <a:ext cx="4006278" cy="2972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1392" y="2584704"/>
            <a:ext cx="7421445" cy="227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598126" y="1066256"/>
            <a:ext cx="431074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АВГУСТОВСКОЕ ПЕДАГОГИЧЕСКОЕ СОВЕЩАНИЕ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024" y="2828544"/>
            <a:ext cx="829665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Формирование эффективной системы выявления, поддержки и развития способностей и талантов у детей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условиях дошкольной образовательной организации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Васильева Т.В., ст. воспитатель МБДОУ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«Детский сад № 40 «Антошка»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024" y="5376672"/>
            <a:ext cx="756343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ru-RU" sz="21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9023" b="64747" l="36977" r="6302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09" t="18936" r="37442" b="36212"/>
          <a:stretch/>
        </p:blipFill>
        <p:spPr>
          <a:xfrm>
            <a:off x="1440440" y="973204"/>
            <a:ext cx="1293523" cy="15249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0372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9234" y="566056"/>
            <a:ext cx="6696893" cy="9318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Создание специальной развивающей творческой среды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3" descr="C:\Documents and Settings\User\Мои документы\Антошка\МОИ ДОКУМЕНТЫ\ФОТО\Детский сад\Детский сад 28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53845" y="2596215"/>
            <a:ext cx="3772300" cy="2829225"/>
          </a:xfrm>
          <a:prstGeom prst="rect">
            <a:avLst/>
          </a:prstGeom>
          <a:noFill/>
        </p:spPr>
      </p:pic>
      <p:pic>
        <p:nvPicPr>
          <p:cNvPr id="7" name="Picture 4" descr="C:\Documents and Settings\User\Рабочий стол\Конкурс Воспит года\IMG_1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86" y="1749319"/>
            <a:ext cx="3483428" cy="2612571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01189" y="4581128"/>
            <a:ext cx="2072640" cy="84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C00000"/>
                </a:solidFill>
              </a:rPr>
              <a:t>Мини-музей «Русская изба»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8683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" y="588147"/>
            <a:ext cx="7589520" cy="6340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Экологическая тропинка на территории ДОУ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IMG_0834.jpg"/>
          <p:cNvPicPr>
            <a:picLocks noChangeAspect="1"/>
          </p:cNvPicPr>
          <p:nvPr/>
        </p:nvPicPr>
        <p:blipFill>
          <a:blip r:embed="rId2" cstate="print"/>
          <a:srcRect t="19277" r="18072"/>
          <a:stretch>
            <a:fillRect/>
          </a:stretch>
        </p:blipFill>
        <p:spPr>
          <a:xfrm>
            <a:off x="813547" y="1410917"/>
            <a:ext cx="3427527" cy="2532858"/>
          </a:xfrm>
          <a:prstGeom prst="rect">
            <a:avLst/>
          </a:prstGeom>
        </p:spPr>
      </p:pic>
      <p:pic>
        <p:nvPicPr>
          <p:cNvPr id="6" name="Рисунок 5" descr="IMG_0839.jpg"/>
          <p:cNvPicPr>
            <a:picLocks noChangeAspect="1"/>
          </p:cNvPicPr>
          <p:nvPr/>
        </p:nvPicPr>
        <p:blipFill>
          <a:blip r:embed="rId3" cstate="print"/>
          <a:srcRect l="5263" r="5263"/>
          <a:stretch>
            <a:fillRect/>
          </a:stretch>
        </p:blipFill>
        <p:spPr>
          <a:xfrm>
            <a:off x="5050446" y="1410917"/>
            <a:ext cx="2908833" cy="2438272"/>
          </a:xfrm>
          <a:prstGeom prst="rect">
            <a:avLst/>
          </a:prstGeom>
        </p:spPr>
      </p:pic>
      <p:pic>
        <p:nvPicPr>
          <p:cNvPr id="7" name="Рисунок 6" descr="IMG_08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5626" y="3488467"/>
            <a:ext cx="3349236" cy="25119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3731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114" y="527187"/>
            <a:ext cx="8229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Детская творческая лаборатория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4" y="1139878"/>
            <a:ext cx="3112070" cy="2334053"/>
          </a:xfrm>
          <a:prstGeom prst="rect">
            <a:avLst/>
          </a:prstGeom>
        </p:spPr>
      </p:pic>
      <p:pic>
        <p:nvPicPr>
          <p:cNvPr id="5" name="Рисунок 4" descr="IMG_03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257" y="3109310"/>
            <a:ext cx="2834840" cy="2126130"/>
          </a:xfrm>
          <a:prstGeom prst="rect">
            <a:avLst/>
          </a:prstGeom>
        </p:spPr>
      </p:pic>
      <p:pic>
        <p:nvPicPr>
          <p:cNvPr id="6" name="Picture 3" descr="C:\Users\антошка\Desktop\Картинки поделки\картинки\дети\200016600071aedbf834224f1ebe20a875cb1e4482.jpg"/>
          <p:cNvPicPr>
            <a:picLocks noChangeAspect="1" noChangeArrowheads="1"/>
          </p:cNvPicPr>
          <p:nvPr/>
        </p:nvPicPr>
        <p:blipFill>
          <a:blip r:embed="rId4" cstate="print"/>
          <a:srcRect b="9191"/>
          <a:stretch>
            <a:fillRect/>
          </a:stretch>
        </p:blipFill>
        <p:spPr bwMode="auto">
          <a:xfrm>
            <a:off x="5112785" y="1139878"/>
            <a:ext cx="2709746" cy="1845528"/>
          </a:xfrm>
          <a:prstGeom prst="rect">
            <a:avLst/>
          </a:prstGeom>
          <a:noFill/>
        </p:spPr>
      </p:pic>
      <p:pic>
        <p:nvPicPr>
          <p:cNvPr id="7" name="Picture 7" descr="C:\Documents and Settings\User\Мои документы\Антошка\МОИ ДОКУМЕНТЫ\ФОТО\Детский сад\Детский сад 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852" b="18277"/>
          <a:stretch>
            <a:fillRect/>
          </a:stretch>
        </p:blipFill>
        <p:spPr bwMode="auto">
          <a:xfrm>
            <a:off x="763244" y="3811526"/>
            <a:ext cx="2411154" cy="1676463"/>
          </a:xfrm>
          <a:prstGeom prst="rect">
            <a:avLst/>
          </a:prstGeom>
          <a:noFill/>
          <a:ln w="158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70" y="2642672"/>
            <a:ext cx="2421750" cy="32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75062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31690"/>
            <a:ext cx="8229600" cy="9284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Педагоги создают предметно-пространственную среду</a:t>
            </a:r>
            <a:r>
              <a:rPr lang="ru-RU" sz="2400" b="1" dirty="0">
                <a:solidFill>
                  <a:srgbClr val="FF0000"/>
                </a:solidFill>
              </a:rPr>
              <a:t>, которая способствует организации самостоятельной деятельности детей по их интересам и склонностям: </a:t>
            </a:r>
          </a:p>
        </p:txBody>
      </p:sp>
      <p:pic>
        <p:nvPicPr>
          <p:cNvPr id="4099" name="Picture 3" descr="E:\ДЛЯ ТАТЬЯНЫ ВЯЧ-НЫ\развивающая среда\DSC07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87" y="2017047"/>
            <a:ext cx="2723551" cy="180986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ДЛЯ ТАТЬЯНЫ ВЯЧ-НЫ\развивающая среда\DSC07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99" y="1743052"/>
            <a:ext cx="2913085" cy="193581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ДЛЯ ТАТЬЯНЫ ВЯЧ-НЫ\развивающая среда\DSC07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14" y="3826908"/>
            <a:ext cx="3235559" cy="215010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ДЛЯ ТАТЬЯНЫ ВЯЧ-НЫ\развивающая среда\DSC071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070"/>
          <a:stretch/>
        </p:blipFill>
        <p:spPr bwMode="auto">
          <a:xfrm>
            <a:off x="944145" y="4249784"/>
            <a:ext cx="2469993" cy="238119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ФОТО разное 2\IMG_23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91" y="2773107"/>
            <a:ext cx="2415350" cy="18115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54060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" y="600397"/>
            <a:ext cx="8229600" cy="49006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Ступеньки успеха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7" name="Picture 5" descr="E:\ДЛЯ ТАТЬЯНЫ ВЯЧ-НЫ\портфолио\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2" y="1212382"/>
            <a:ext cx="3309629" cy="248222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ДЛЯ ТАТЬЯНЫ ВЯЧ-НЫ\МОЯ СЕМЬЯ+ПТИЦЫ\DSC063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9"/>
          <a:stretch/>
        </p:blipFill>
        <p:spPr bwMode="auto">
          <a:xfrm>
            <a:off x="1051156" y="3084377"/>
            <a:ext cx="4739402" cy="338643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ДЛЯ ТАТЬЯНЫ ВЯЧ-НЫ\развивающая среда\DSC062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17" t="4283" r="8901"/>
          <a:stretch/>
        </p:blipFill>
        <p:spPr bwMode="auto">
          <a:xfrm>
            <a:off x="5132916" y="1136176"/>
            <a:ext cx="3534770" cy="289054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0606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901" y="946059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    Диагностика </a:t>
            </a:r>
            <a:r>
              <a:rPr lang="ru-RU" b="1" dirty="0"/>
              <a:t>по выявлению одаренных детей включает в себя несколько </a:t>
            </a:r>
            <a:r>
              <a:rPr lang="ru-RU" b="1" dirty="0" smtClean="0"/>
              <a:t>этапов</a:t>
            </a:r>
            <a:r>
              <a:rPr lang="ru-RU" b="1" dirty="0"/>
              <a:t>:</a:t>
            </a:r>
          </a:p>
          <a:p>
            <a:pPr marL="0" indent="0">
              <a:buNone/>
            </a:pPr>
            <a:r>
              <a:rPr lang="ru-RU" dirty="0"/>
              <a:t>      </a:t>
            </a:r>
            <a:r>
              <a:rPr lang="ru-RU" b="1" dirty="0"/>
              <a:t>1 этап</a:t>
            </a:r>
            <a:r>
              <a:rPr lang="ru-RU" dirty="0"/>
              <a:t>.  Выявление интересов, способностей к той или иной деятельности. Групповое обследование детей с помощью стандартизированных методик на основе системы мониторинга примерной основной образовательной программы «От рождения до школы» Н.Е. </a:t>
            </a:r>
            <a:r>
              <a:rPr lang="ru-RU" dirty="0" err="1"/>
              <a:t>Веракса</a:t>
            </a:r>
            <a:r>
              <a:rPr lang="ru-RU" dirty="0"/>
              <a:t> и отбор группы детей, показавших результаты высокие и выше среднего.</a:t>
            </a:r>
          </a:p>
          <a:p>
            <a:pPr marL="0" indent="0">
              <a:buNone/>
            </a:pPr>
            <a:r>
              <a:rPr lang="ru-RU" dirty="0"/>
              <a:t>      </a:t>
            </a:r>
            <a:r>
              <a:rPr lang="ru-RU" b="1" dirty="0"/>
              <a:t>2 этап.</a:t>
            </a:r>
            <a:r>
              <a:rPr lang="ru-RU" dirty="0"/>
              <a:t> Выявление предпосылок общей одаренности, анализ результатов аналитических наблюдений </a:t>
            </a:r>
            <a:r>
              <a:rPr lang="ru-RU" dirty="0" smtClean="0"/>
              <a:t>воспитателей и </a:t>
            </a:r>
            <a:r>
              <a:rPr lang="ru-RU" dirty="0"/>
              <a:t>анкетирования родителей </a:t>
            </a:r>
            <a:r>
              <a:rPr lang="ru-RU" dirty="0" smtClean="0"/>
              <a:t>ребенка. </a:t>
            </a:r>
            <a:r>
              <a:rPr lang="ru-RU" dirty="0"/>
              <a:t>По оценке взрослых выделяются одарённые дети.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b="1" dirty="0"/>
              <a:t>3 этап</a:t>
            </a:r>
            <a:r>
              <a:rPr lang="ru-RU" dirty="0"/>
              <a:t>. Организуется индивидуальное обследование одаренных детей с помощью бесед, интервью, диагностических анкет, тестов. Уточняется желание и интерес ребенка к определенной деятельности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b="1" dirty="0"/>
              <a:t>4 этап</a:t>
            </a:r>
            <a:r>
              <a:rPr lang="ru-RU" dirty="0"/>
              <a:t>. Определение содержания работы с одарёнными детьми</a:t>
            </a:r>
            <a:r>
              <a:rPr lang="ru-RU" b="1" dirty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723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856" y="1210491"/>
            <a:ext cx="4807133" cy="45545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latin typeface="+mn-lt"/>
              </a:rPr>
              <a:t>   </a:t>
            </a:r>
            <a:r>
              <a:rPr lang="ru-RU" sz="2000" dirty="0" smtClean="0">
                <a:latin typeface="+mn-lt"/>
              </a:rPr>
              <a:t>По </a:t>
            </a:r>
            <a:r>
              <a:rPr lang="ru-RU" sz="2000" dirty="0">
                <a:latin typeface="+mn-lt"/>
              </a:rPr>
              <a:t>итогам диагностики, с целью психолого-педагогического сопровождения, а также отслеживания личностного роста конкретного ребенка и возможности корректировки направлений работы с ним разрабатывается  </a:t>
            </a:r>
            <a:r>
              <a:rPr lang="ru-RU" sz="2000" b="1" dirty="0">
                <a:latin typeface="+mn-lt"/>
              </a:rPr>
              <a:t>индивидуальная мини - программа и индивидуальный образовательный маршрут</a:t>
            </a:r>
            <a:r>
              <a:rPr lang="ru-RU" sz="2000" dirty="0">
                <a:latin typeface="+mn-lt"/>
              </a:rPr>
              <a:t>, в разработке которой участвуют воспитатель, специалисты ДОУ </a:t>
            </a:r>
            <a:r>
              <a:rPr lang="ru-RU" sz="2000" dirty="0" smtClean="0">
                <a:latin typeface="+mn-lt"/>
              </a:rPr>
              <a:t>и родители</a:t>
            </a:r>
            <a:r>
              <a:rPr lang="ru-RU" sz="3200" dirty="0">
                <a:latin typeface="+mn-lt"/>
              </a:rPr>
              <a:t>.</a:t>
            </a:r>
            <a:r>
              <a:rPr lang="ru-RU" sz="3200" dirty="0" smtClean="0">
                <a:latin typeface="+mn-lt"/>
              </a:rPr>
              <a:t> </a:t>
            </a:r>
            <a:endParaRPr lang="ru-RU" sz="3600" dirty="0">
              <a:latin typeface="+mn-lt"/>
            </a:endParaRPr>
          </a:p>
        </p:txBody>
      </p:sp>
      <p:pic>
        <p:nvPicPr>
          <p:cNvPr id="4" name="Picture 2" descr="C:\Users\User\Desktop\IMG_46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65" r="1658"/>
          <a:stretch/>
        </p:blipFill>
        <p:spPr bwMode="auto">
          <a:xfrm rot="16200000">
            <a:off x="5339121" y="2098019"/>
            <a:ext cx="3528370" cy="249747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723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57" y="528672"/>
            <a:ext cx="7860837" cy="66440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Формы работы с одаренными </a:t>
            </a:r>
            <a:r>
              <a:rPr lang="ru-RU" sz="2400" b="1" dirty="0" smtClean="0">
                <a:solidFill>
                  <a:srgbClr val="C00000"/>
                </a:solidFill>
              </a:rPr>
              <a:t>дошкольниками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E:\ДЛЯ ТАТЬЯНЫ ВЯЧ-НЫ\книга своими руками\DSC0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336" y="3902405"/>
            <a:ext cx="3325105" cy="220951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ДЛЯ ТАТЬЯНЫ ВЯЧ-НЫ\пасха\DSC003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051" y="1740319"/>
            <a:ext cx="4051545" cy="269234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ДЛЯ ТАТЬЯНЫ ВЯЧ-НЫ\пасха\DSC0034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246" y="1306770"/>
            <a:ext cx="3573286" cy="237452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08051" y="4717734"/>
            <a:ext cx="331796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Творческое </a:t>
            </a:r>
            <a:r>
              <a:rPr lang="ru-RU" sz="2000" b="1" dirty="0"/>
              <a:t>объединение детей </a:t>
            </a:r>
            <a:r>
              <a:rPr lang="ru-RU" sz="2400" dirty="0"/>
              <a:t/>
            </a:r>
            <a:br>
              <a:rPr lang="ru-RU" sz="2400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1734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931" y="274638"/>
            <a:ext cx="6696892" cy="92211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Формы работы с одаренными дошкольниками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3308"/>
          <a:stretch/>
        </p:blipFill>
        <p:spPr bwMode="auto">
          <a:xfrm>
            <a:off x="774683" y="1269312"/>
            <a:ext cx="2996343" cy="305884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Picture 2" descr="E:\Воскресная школа\Мощинки\DSCN30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9750" t="2525" r="18037" b="35918"/>
          <a:stretch>
            <a:fillRect/>
          </a:stretch>
        </p:blipFill>
        <p:spPr>
          <a:xfrm>
            <a:off x="3622765" y="3498319"/>
            <a:ext cx="3768962" cy="2409664"/>
          </a:xfrm>
          <a:prstGeom prst="rect">
            <a:avLst/>
          </a:prstGeom>
          <a:ln w="158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18" name="Picture 2" descr="E:\ДЛЯ ТАТЬЯНЫ ВЯЧ-НЫ\пасха\DSC003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837" y="1090560"/>
            <a:ext cx="3308773" cy="219875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7976" y="4566791"/>
            <a:ext cx="2934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Изостудия «Штрих», </a:t>
            </a:r>
            <a:br>
              <a:rPr lang="ru-RU" dirty="0"/>
            </a:br>
            <a:r>
              <a:rPr lang="ru-RU" dirty="0"/>
              <a:t>кружки «</a:t>
            </a:r>
            <a:r>
              <a:rPr lang="ru-RU" dirty="0" err="1"/>
              <a:t>Мукосолики</a:t>
            </a:r>
            <a:r>
              <a:rPr lang="ru-RU" dirty="0"/>
              <a:t>» и «Умелые ручки</a:t>
            </a:r>
            <a:r>
              <a:rPr lang="ru-RU" dirty="0" smtClean="0"/>
              <a:t>»</a:t>
            </a: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33848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260" y="562021"/>
            <a:ext cx="6099368" cy="63976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Формы работы с одаренными дошкольниками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7382" t="7764" r="5773" b="12328"/>
          <a:stretch/>
        </p:blipFill>
        <p:spPr>
          <a:xfrm>
            <a:off x="3975446" y="1253032"/>
            <a:ext cx="2852074" cy="1749536"/>
          </a:xfrm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05897" y="1409216"/>
            <a:ext cx="1837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Секции «</a:t>
            </a:r>
            <a:r>
              <a:rPr lang="ru-RU" sz="1600" dirty="0" err="1"/>
              <a:t>Фитбол</a:t>
            </a:r>
            <a:r>
              <a:rPr lang="ru-RU" sz="1600" dirty="0"/>
              <a:t>-гимнастика» и «Степ-аэробика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7" name="Picture 2" descr="E:\ДЛЯ ТАТЬЯНЫ ВЯЧ-НЫ\неделя  сказки\DSC0845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0526" t="9876" r="7520"/>
          <a:stretch/>
        </p:blipFill>
        <p:spPr bwMode="auto">
          <a:xfrm>
            <a:off x="230721" y="1990177"/>
            <a:ext cx="3169919" cy="231641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224" y="1224550"/>
            <a:ext cx="283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Театральная студия «Веселый балаганчик»</a:t>
            </a:r>
            <a:endParaRPr lang="ru-RU" sz="1400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427" r="5242" b="11241"/>
          <a:stretch/>
        </p:blipFill>
        <p:spPr>
          <a:xfrm>
            <a:off x="5844115" y="2762931"/>
            <a:ext cx="2818312" cy="187002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65" t="18112" r="10076" b="3365"/>
          <a:stretch/>
        </p:blipFill>
        <p:spPr bwMode="auto">
          <a:xfrm>
            <a:off x="3356076" y="3405050"/>
            <a:ext cx="2338403" cy="278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1451" y="5063349"/>
            <a:ext cx="225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Вокальная студия «</a:t>
            </a:r>
            <a:r>
              <a:rPr lang="ru-RU" dirty="0" err="1"/>
              <a:t>Домисолька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850759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149" y="987552"/>
            <a:ext cx="7132320" cy="241749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/>
              <a:t>      </a:t>
            </a:r>
            <a:r>
              <a:rPr lang="ru-RU" sz="2700" b="1" dirty="0" smtClean="0"/>
              <a:t>Моделью </a:t>
            </a:r>
            <a:r>
              <a:rPr lang="ru-RU" sz="2700" b="1" dirty="0"/>
              <a:t>успешного современного человека должна стать творческая, активная личность, способная проявить себя в нестандартных условиях, которая может гибко и самостоятельно использовать приобретенные знания в разнообразных жизненных </a:t>
            </a:r>
            <a:r>
              <a:rPr lang="ru-RU" sz="2700" b="1" dirty="0" smtClean="0"/>
              <a:t>ситуациях.</a:t>
            </a:r>
            <a:r>
              <a:rPr lang="ru-RU" sz="2700" b="1" dirty="0"/>
              <a:t/>
            </a:r>
            <a:br>
              <a:rPr lang="ru-RU" sz="2700" b="1" dirty="0"/>
            </a:b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242" y="3349769"/>
            <a:ext cx="3449215" cy="229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63958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530" y="2054721"/>
            <a:ext cx="1935385" cy="8800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Конкурсы, викторины</a:t>
            </a:r>
            <a:endParaRPr lang="ru-RU" sz="2400" b="1" dirty="0"/>
          </a:p>
        </p:txBody>
      </p:sp>
      <p:pic>
        <p:nvPicPr>
          <p:cNvPr id="5123" name="Picture 3" descr="C:\Users\Антошка\Desktop\фото для вибинара\IMG_3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35" y="1268760"/>
            <a:ext cx="3406080" cy="255456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нтошка\Desktop\лосева\фото гр. № 8 (2014)\IMG_126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6631" r="29912" b="14568"/>
          <a:stretch/>
        </p:blipFill>
        <p:spPr bwMode="auto">
          <a:xfrm>
            <a:off x="6100936" y="1312303"/>
            <a:ext cx="2340779" cy="394767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нтошка\Desktop\Новая папка\Фото\праздник шляп лето 2015\DSC055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858" y="3689413"/>
            <a:ext cx="3741427" cy="24224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1189" y="649372"/>
            <a:ext cx="7027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Формы работы с одаренными дошкольниками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021502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766" y="644434"/>
            <a:ext cx="5172892" cy="62701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Фестиваль детского творчеств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«Радуга талантов»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мои документы\Фото фестиваль\DSC067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814" t="7559" r="1814" b="19273"/>
          <a:stretch/>
        </p:blipFill>
        <p:spPr bwMode="auto">
          <a:xfrm>
            <a:off x="361191" y="1524000"/>
            <a:ext cx="4320480" cy="2107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 descr="E:\Новая папка\DSC06675.JPG"/>
          <p:cNvPicPr>
            <a:picLocks/>
          </p:cNvPicPr>
          <p:nvPr/>
        </p:nvPicPr>
        <p:blipFill rotWithShape="1">
          <a:blip r:embed="rId3" cstate="print"/>
          <a:srcRect l="20683" t="18676" r="10184" b="14937"/>
          <a:stretch/>
        </p:blipFill>
        <p:spPr bwMode="auto">
          <a:xfrm>
            <a:off x="4835434" y="1947363"/>
            <a:ext cx="3899264" cy="273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F:\мои документы\Фото фестиваль\DSC06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78" t="19373"/>
          <a:stretch/>
        </p:blipFill>
        <p:spPr bwMode="auto">
          <a:xfrm>
            <a:off x="1360713" y="3828412"/>
            <a:ext cx="4047790" cy="2497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44000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6458" y="584584"/>
            <a:ext cx="7886700" cy="1325563"/>
          </a:xfrm>
        </p:spPr>
        <p:txBody>
          <a:bodyPr>
            <a:normAutofit/>
          </a:bodyPr>
          <a:lstStyle/>
          <a:p>
            <a:r>
              <a:rPr lang="ru-RU" b="1" dirty="0" smtClean="0"/>
              <a:t>Направления работы с родителями </a:t>
            </a:r>
            <a:r>
              <a:rPr lang="ru-RU" b="1" dirty="0" smtClean="0"/>
              <a:t>воспитанников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316480"/>
            <a:ext cx="7886700" cy="38604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1</a:t>
            </a:r>
            <a:r>
              <a:rPr lang="ru-RU" dirty="0"/>
              <a:t>. Психологическое сопровождение семьи одаренного ребенка.</a:t>
            </a:r>
          </a:p>
          <a:p>
            <a:pPr>
              <a:buNone/>
            </a:pPr>
            <a:r>
              <a:rPr lang="ru-RU" dirty="0" smtClean="0"/>
              <a:t>2</a:t>
            </a:r>
            <a:r>
              <a:rPr lang="ru-RU" dirty="0"/>
              <a:t>. Организация информационной среды для родителей.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3</a:t>
            </a:r>
            <a:r>
              <a:rPr lang="ru-RU" dirty="0"/>
              <a:t>. Совместная практическая деятельность ребенка и его родителей</a:t>
            </a:r>
            <a:r>
              <a:rPr lang="ru-RU" u="sng" dirty="0"/>
              <a:t> 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723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47044" y="1216508"/>
            <a:ext cx="3453004" cy="2294504"/>
          </a:xfrm>
          <a:prstGeom prst="rect">
            <a:avLst/>
          </a:prstGeom>
          <a:noFill/>
          <a:ln w="158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5521" b="42"/>
          <a:stretch/>
        </p:blipFill>
        <p:spPr bwMode="auto">
          <a:xfrm>
            <a:off x="1001757" y="1146841"/>
            <a:ext cx="3256735" cy="194669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9110" r="22208"/>
          <a:stretch/>
        </p:blipFill>
        <p:spPr>
          <a:xfrm>
            <a:off x="1358807" y="3213463"/>
            <a:ext cx="2105385" cy="2987040"/>
          </a:xfrm>
          <a:ln w="158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43691" y="3665507"/>
            <a:ext cx="3310548" cy="2207031"/>
          </a:xfrm>
          <a:prstGeom prst="rect">
            <a:avLst/>
          </a:prstGeom>
          <a:noFill/>
          <a:ln w="158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44861" y="418654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Сотрудничество с родителями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1252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851" y="762317"/>
            <a:ext cx="7262950" cy="6920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</a:t>
            </a:r>
            <a:r>
              <a:rPr lang="ru-RU" sz="3200" b="1" dirty="0" smtClean="0">
                <a:solidFill>
                  <a:srgbClr val="FF0000"/>
                </a:solidFill>
              </a:rPr>
              <a:t>овышение </a:t>
            </a:r>
            <a:r>
              <a:rPr lang="ru-RU" sz="3200" b="1" dirty="0">
                <a:solidFill>
                  <a:srgbClr val="FF0000"/>
                </a:solidFill>
              </a:rPr>
              <a:t>компетентности педагогов по работе с одаренными воспитанниками</a:t>
            </a:r>
          </a:p>
        </p:txBody>
      </p:sp>
      <p:pic>
        <p:nvPicPr>
          <p:cNvPr id="8194" name="Picture 2" descr="D:\фото с  юбилея 2014\DSC0062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5232"/>
          <a:stretch/>
        </p:blipFill>
        <p:spPr bwMode="auto">
          <a:xfrm>
            <a:off x="5554787" y="1655280"/>
            <a:ext cx="2728345" cy="191930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Антошка\Desktop\Новая папка\Фото\юбилей\DSC0680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3368" r="5708"/>
          <a:stretch/>
        </p:blipFill>
        <p:spPr bwMode="auto">
          <a:xfrm>
            <a:off x="4432664" y="3202552"/>
            <a:ext cx="2673618" cy="25050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нтошка\Desktop\Новая папка\Фото\проектная д-ть, одаренный ребенок\IMG_422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7060" b="1"/>
          <a:stretch/>
        </p:blipFill>
        <p:spPr bwMode="auto">
          <a:xfrm>
            <a:off x="874116" y="4359278"/>
            <a:ext cx="3976559" cy="217535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4116" y="2255520"/>
            <a:ext cx="34192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семинары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семинары-практикумы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творческие гостиные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мастер-классы </a:t>
            </a:r>
            <a:r>
              <a:rPr lang="ru-RU" sz="2400" dirty="0"/>
              <a:t>и др. </a:t>
            </a:r>
          </a:p>
        </p:txBody>
      </p:sp>
    </p:spTree>
    <p:extLst>
      <p:ext uri="{BB962C8B-B14F-4D97-AF65-F5344CB8AC3E}">
        <p14:creationId xmlns="" xmlns:p14="http://schemas.microsoft.com/office/powerpoint/2010/main" val="2865597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897" y="745762"/>
            <a:ext cx="7167154" cy="236319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     </a:t>
            </a:r>
            <a:r>
              <a:rPr lang="ru-RU" sz="2000" b="1" dirty="0" smtClean="0">
                <a:solidFill>
                  <a:srgbClr val="FF0000"/>
                </a:solidFill>
              </a:rPr>
              <a:t>Творческое </a:t>
            </a:r>
            <a:r>
              <a:rPr lang="ru-RU" sz="2000" b="1" dirty="0">
                <a:solidFill>
                  <a:srgbClr val="FF0000"/>
                </a:solidFill>
              </a:rPr>
              <a:t>объединение педагогов «Система выявления и развития детей с признаками одаренности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</a:p>
          <a:p>
            <a:pPr marL="0" indent="0">
              <a:buNone/>
            </a:pPr>
            <a:r>
              <a:rPr lang="ru-RU" sz="2000" dirty="0" smtClean="0"/>
              <a:t>     </a:t>
            </a:r>
            <a:r>
              <a:rPr lang="ru-RU" sz="2000" b="1" dirty="0" smtClean="0">
                <a:solidFill>
                  <a:srgbClr val="FF0000"/>
                </a:solidFill>
              </a:rPr>
              <a:t>Цель: </a:t>
            </a:r>
            <a:r>
              <a:rPr lang="ru-RU" sz="2000" dirty="0" smtClean="0"/>
              <a:t>создания </a:t>
            </a:r>
            <a:r>
              <a:rPr lang="ru-RU" sz="2000" dirty="0"/>
              <a:t>оптимальных условий для выявления, развития и поддержки детей с ярко выраженными способностями, поиска эффективных форм работы с одаренными  дошкольниками,  создание банка передового педагогического опыта по данному направлению деятельности.</a:t>
            </a:r>
          </a:p>
          <a:p>
            <a:endParaRPr lang="ru-RU" dirty="0"/>
          </a:p>
        </p:txBody>
      </p:sp>
      <p:pic>
        <p:nvPicPr>
          <p:cNvPr id="4" name="Picture 2" descr="C:\Users\Антошка\Desktop\Фото\проектная д-ть, одаренный ребенок\IMG_42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30984"/>
          <a:stretch/>
        </p:blipFill>
        <p:spPr bwMode="auto">
          <a:xfrm>
            <a:off x="1749652" y="3182565"/>
            <a:ext cx="4938532" cy="267266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0815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6983" y="621792"/>
            <a:ext cx="7332617" cy="152922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Взаимодействие с </a:t>
            </a:r>
            <a:r>
              <a:rPr lang="ru-RU" b="1" dirty="0">
                <a:solidFill>
                  <a:srgbClr val="FF0000"/>
                </a:solidFill>
              </a:rPr>
              <a:t>социальными </a:t>
            </a:r>
            <a:r>
              <a:rPr lang="ru-RU" b="1" dirty="0" smtClean="0">
                <a:solidFill>
                  <a:srgbClr val="FF0000"/>
                </a:solidFill>
              </a:rPr>
              <a:t>партнерами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sz="1800" b="1" dirty="0" smtClean="0"/>
              <a:t>Цель: </a:t>
            </a:r>
            <a:r>
              <a:rPr lang="ru-RU" sz="1800" dirty="0"/>
              <a:t>создания наилучших условий для проявления творческого потенциала детей и дальнейшего их развития.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7462" y="1914145"/>
            <a:ext cx="4572000" cy="266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Учреждения культуры, спорта  и образования: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культурный центр </a:t>
            </a:r>
            <a:r>
              <a:rPr lang="ru-RU" dirty="0"/>
              <a:t>«</a:t>
            </a:r>
            <a:r>
              <a:rPr lang="ru-RU" dirty="0" err="1"/>
              <a:t>Заднепровье</a:t>
            </a:r>
            <a:r>
              <a:rPr lang="ru-RU" dirty="0" smtClean="0"/>
              <a:t>»;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ф</a:t>
            </a:r>
            <a:r>
              <a:rPr lang="ru-RU" dirty="0" smtClean="0"/>
              <a:t>ольклорная группа </a:t>
            </a:r>
            <a:r>
              <a:rPr lang="ru-RU" dirty="0" smtClean="0"/>
              <a:t>«</a:t>
            </a:r>
            <a:r>
              <a:rPr lang="ru-RU" dirty="0" err="1" smtClean="0"/>
              <a:t>Таусень</a:t>
            </a:r>
            <a:r>
              <a:rPr lang="ru-RU" dirty="0" smtClean="0"/>
              <a:t>»;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м</a:t>
            </a:r>
            <a:r>
              <a:rPr lang="ru-RU" dirty="0" smtClean="0"/>
              <a:t>узыкальная школа </a:t>
            </a:r>
            <a:r>
              <a:rPr lang="ru-RU" dirty="0"/>
              <a:t>№ 2;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спортивная школа;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к</a:t>
            </a:r>
            <a:r>
              <a:rPr lang="ru-RU" dirty="0" smtClean="0"/>
              <a:t>укольный театр </a:t>
            </a:r>
            <a:r>
              <a:rPr lang="ru-RU" dirty="0"/>
              <a:t>им. </a:t>
            </a:r>
            <a:r>
              <a:rPr lang="ru-RU" dirty="0" err="1"/>
              <a:t>Светильникова</a:t>
            </a:r>
            <a:r>
              <a:rPr lang="ru-RU" dirty="0"/>
              <a:t>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библиотека </a:t>
            </a:r>
            <a:r>
              <a:rPr lang="ru-RU" dirty="0"/>
              <a:t>№ 3;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школы </a:t>
            </a:r>
            <a:r>
              <a:rPr lang="ru-RU" dirty="0"/>
              <a:t>№ 3и № 30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056" y="1931156"/>
            <a:ext cx="2477589" cy="185819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098" name="Picture 2" descr="D:\МОИ ФОТО\Фото с телефона 2\IMG_20190423_091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" y="4467503"/>
            <a:ext cx="2286000" cy="1714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И ФОТО\Фото с телефона 2\IMG_20190423_1056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4" r="9509" b="23594"/>
          <a:stretch/>
        </p:blipFill>
        <p:spPr bwMode="auto">
          <a:xfrm>
            <a:off x="4291586" y="3988399"/>
            <a:ext cx="3430954" cy="2114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3431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9566" y="850265"/>
            <a:ext cx="7149738" cy="18668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«…</a:t>
            </a:r>
            <a:r>
              <a:rPr lang="ru-RU" dirty="0" smtClean="0"/>
              <a:t> </a:t>
            </a:r>
            <a:r>
              <a:rPr lang="ru-RU" i="1" dirty="0" smtClean="0">
                <a:solidFill>
                  <a:srgbClr val="FF0000"/>
                </a:solidFill>
              </a:rPr>
              <a:t>Если </a:t>
            </a:r>
            <a:r>
              <a:rPr lang="ru-RU" i="1" dirty="0">
                <a:solidFill>
                  <a:srgbClr val="FF0000"/>
                </a:solidFill>
              </a:rPr>
              <a:t>хочешь воспитать в детях смелость ума, интерес к серьёзной интеллектуальной работе, самостоятельность как личностную черту, вселить в них радость сотворчества, то создавай  им такие условия, чтобы  искорки их мыслей образовывали царство мыслей, дай возможность им почувствовать себя в нём </a:t>
            </a:r>
            <a:r>
              <a:rPr lang="ru-RU" i="1" dirty="0" smtClean="0">
                <a:solidFill>
                  <a:srgbClr val="FF0000"/>
                </a:solidFill>
              </a:rPr>
              <a:t>властелинами…»</a:t>
            </a:r>
          </a:p>
          <a:p>
            <a:pPr marL="0" indent="0" algn="r">
              <a:buNone/>
            </a:pP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/>
              <a:t>Ш.А. </a:t>
            </a:r>
            <a:r>
              <a:rPr lang="ru-RU" i="1" dirty="0" err="1"/>
              <a:t>Амонашвили</a:t>
            </a:r>
            <a:endParaRPr lang="ru-RU" i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5" name="Рисунок 18" descr="61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0377" y="2547256"/>
            <a:ext cx="4196879" cy="33880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25642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485" y="940525"/>
            <a:ext cx="7886700" cy="21858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Благодарю за внимание!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Вдохновенья, удачи,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творческих успехов!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82" y="3657762"/>
            <a:ext cx="2451003" cy="2261051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1704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 одаренности </a:t>
            </a:r>
            <a:r>
              <a:rPr lang="ru-RU" dirty="0" smtClean="0"/>
              <a:t>….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  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smtClean="0"/>
              <a:t>А. М</a:t>
            </a:r>
            <a:r>
              <a:rPr lang="ru-RU" dirty="0"/>
              <a:t>. Матюшкин разработал «Концепцию  творческой одаренности</a:t>
            </a:r>
            <a:r>
              <a:rPr lang="ru-RU" dirty="0" smtClean="0"/>
              <a:t>»;</a:t>
            </a:r>
          </a:p>
          <a:p>
            <a:pPr marL="0" indent="0"/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/>
              <a:t>Л</a:t>
            </a:r>
            <a:r>
              <a:rPr lang="ru-RU" dirty="0" smtClean="0"/>
              <a:t>. А </a:t>
            </a:r>
            <a:r>
              <a:rPr lang="ru-RU" dirty="0" err="1"/>
              <a:t>Венгер</a:t>
            </a:r>
            <a:r>
              <a:rPr lang="ru-RU" dirty="0"/>
              <a:t>  с авторским коллективом разработал   программу «Одаренный ребенок</a:t>
            </a:r>
            <a:r>
              <a:rPr lang="ru-RU" dirty="0" smtClean="0"/>
              <a:t>»;</a:t>
            </a:r>
            <a:r>
              <a:rPr lang="ru-RU" dirty="0"/>
              <a:t> </a:t>
            </a:r>
          </a:p>
          <a:p>
            <a:r>
              <a:rPr lang="ru-RU" dirty="0"/>
              <a:t> </a:t>
            </a:r>
            <a:r>
              <a:rPr lang="ru-RU" dirty="0" smtClean="0"/>
              <a:t>Е. С</a:t>
            </a:r>
            <a:r>
              <a:rPr lang="ru-RU" dirty="0"/>
              <a:t>. Белова  «…сравнила одаренность со звездой, свет которой пронизывает каждого человека, пробуждая к жизни  ростки удивительных способностей, талантов».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723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49234"/>
            <a:ext cx="7886700" cy="187234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       </a:t>
            </a:r>
            <a:r>
              <a:rPr lang="ru-RU" sz="2400" dirty="0" smtClean="0">
                <a:latin typeface="+mn-lt"/>
              </a:rPr>
              <a:t>Одна </a:t>
            </a:r>
            <a:r>
              <a:rPr lang="ru-RU" sz="2400" dirty="0">
                <a:latin typeface="+mn-lt"/>
              </a:rPr>
              <a:t>из главных задач совершенствования системы </a:t>
            </a:r>
            <a:r>
              <a:rPr lang="ru-RU" sz="2400" dirty="0" smtClean="0">
                <a:latin typeface="+mn-lt"/>
              </a:rPr>
              <a:t>образования – это раннее </a:t>
            </a:r>
            <a:r>
              <a:rPr lang="ru-RU" sz="2400" dirty="0">
                <a:latin typeface="+mn-lt"/>
              </a:rPr>
              <a:t>выявление, обучение и воспитание одаренных и талантливых </a:t>
            </a:r>
            <a:r>
              <a:rPr lang="ru-RU" sz="2400" dirty="0" smtClean="0">
                <a:latin typeface="+mn-lt"/>
              </a:rPr>
              <a:t>детей</a:t>
            </a:r>
            <a:endParaRPr lang="ru-RU" sz="2800" dirty="0">
              <a:latin typeface="+mn-lt"/>
            </a:endParaRPr>
          </a:p>
        </p:txBody>
      </p:sp>
      <p:pic>
        <p:nvPicPr>
          <p:cNvPr id="2054" name="Picture 6" descr="https://www.jenskiy.site/uploads/posts/2019-07/156204589043ab2512cc3adc9aa485f1a1a5bf95c8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846" y="2717866"/>
            <a:ext cx="2365588" cy="2032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detkiclub.com/media/1077/covers/112054/original.jpg?14775838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06" y="2593565"/>
            <a:ext cx="2355778" cy="2156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dav-liski.detkin-club.ru/images/custom_2/kids137_5c3867afde2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43" y="4139000"/>
            <a:ext cx="2355919" cy="2024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723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353" y="1024437"/>
            <a:ext cx="7498081" cy="23544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400" dirty="0" smtClean="0"/>
              <a:t>В науке </a:t>
            </a:r>
            <a:r>
              <a:rPr lang="ru-RU" sz="2400" dirty="0"/>
              <a:t>и педагогической практике нет общего представления о природе одаренности, а есть альтернативные подходы к </a:t>
            </a:r>
            <a:r>
              <a:rPr lang="ru-RU" sz="2400" dirty="0" smtClean="0"/>
              <a:t>ней: 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     </a:t>
            </a:r>
            <a:r>
              <a:rPr lang="ru-RU" sz="2400" b="1" dirty="0">
                <a:solidFill>
                  <a:srgbClr val="C00000"/>
                </a:solidFill>
              </a:rPr>
              <a:t>1. «Все дети талантливы».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     2. «Одаренность – дар свыше, которым наделены единицы</a:t>
            </a:r>
            <a:endParaRPr lang="ru-RU" sz="2400" dirty="0"/>
          </a:p>
        </p:txBody>
      </p:sp>
      <p:pic>
        <p:nvPicPr>
          <p:cNvPr id="4" name="Picture 2" descr="https://static8.depositphotos.com/1394201/948/i/950/depositphotos_9485366-stock-photo-adorable-child-playing-electronic-pi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81" y="3569706"/>
            <a:ext cx="3018435" cy="2343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genda-u.org/sites/default/files/field/image/8745352_1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57" y="3092993"/>
            <a:ext cx="3225602" cy="22192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723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0407" y="2157984"/>
            <a:ext cx="7367452" cy="285292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600" b="1" dirty="0" smtClean="0">
                <a:solidFill>
                  <a:srgbClr val="FF0000"/>
                </a:solidFill>
              </a:rPr>
              <a:t>    Одаренность</a:t>
            </a:r>
            <a:r>
              <a:rPr lang="ru-RU" sz="2600" dirty="0"/>
              <a:t> - </a:t>
            </a:r>
            <a:r>
              <a:rPr lang="ru-RU" sz="2600" i="1" dirty="0"/>
              <a:t>это системно развивающееся в течение жизни качество психики, которое определяет возможность достижения человеком более высоких (необычных, незаурядных) результатов в одном или нескольких видах деятельности по сравнению с другими </a:t>
            </a:r>
            <a:r>
              <a:rPr lang="ru-RU" sz="2600" i="1" dirty="0" smtClean="0"/>
              <a:t>людьми (</a:t>
            </a:r>
            <a:r>
              <a:rPr lang="ru-RU" sz="2600" i="1" dirty="0" smtClean="0">
                <a:solidFill>
                  <a:srgbClr val="FF0000"/>
                </a:solidFill>
              </a:rPr>
              <a:t>добавить фото)</a:t>
            </a:r>
            <a:endParaRPr lang="ru-RU" sz="2600" i="1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endParaRPr lang="ru-RU" sz="2600" dirty="0"/>
          </a:p>
        </p:txBody>
      </p:sp>
    </p:spTree>
    <p:extLst>
      <p:ext uri="{BB962C8B-B14F-4D97-AF65-F5344CB8AC3E}">
        <p14:creationId xmlns="" xmlns:p14="http://schemas.microsoft.com/office/powerpoint/2010/main" val="273723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40744"/>
            <a:ext cx="7886700" cy="142709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Система </a:t>
            </a:r>
            <a:r>
              <a:rPr lang="ru-RU" b="1" dirty="0" smtClean="0"/>
              <a:t>работы со способными и одаренными </a:t>
            </a:r>
            <a:r>
              <a:rPr lang="ru-RU" b="1" dirty="0" smtClean="0"/>
              <a:t> детьми 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75103"/>
            <a:ext cx="7886700" cy="42018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100" dirty="0" smtClean="0"/>
              <a:t>1</a:t>
            </a:r>
            <a:r>
              <a:rPr lang="ru-RU" sz="3100" dirty="0"/>
              <a:t>. Создание специальной развивающей творческой среды, способствующей выявлению и развитию способностей воспитанников.</a:t>
            </a:r>
          </a:p>
          <a:p>
            <a:pPr marL="0" indent="0">
              <a:buNone/>
            </a:pPr>
            <a:r>
              <a:rPr lang="ru-RU" sz="3100" dirty="0" smtClean="0"/>
              <a:t> </a:t>
            </a:r>
            <a:r>
              <a:rPr lang="ru-RU" sz="3100" dirty="0" smtClean="0"/>
              <a:t>2</a:t>
            </a:r>
            <a:r>
              <a:rPr lang="ru-RU" sz="3100" dirty="0"/>
              <a:t>. Выявление детей с ярко выраженными способностями и отслеживание динамики их развития. Создание банка данных.</a:t>
            </a:r>
          </a:p>
          <a:p>
            <a:pPr marL="0" indent="0">
              <a:buNone/>
            </a:pPr>
            <a:r>
              <a:rPr lang="ru-RU" sz="3100" dirty="0" smtClean="0"/>
              <a:t> </a:t>
            </a:r>
            <a:r>
              <a:rPr lang="ru-RU" sz="3100" dirty="0" smtClean="0"/>
              <a:t>3</a:t>
            </a:r>
            <a:r>
              <a:rPr lang="ru-RU" sz="3100" dirty="0"/>
              <a:t>. Организация работы с детьми и их </a:t>
            </a:r>
            <a:r>
              <a:rPr lang="ru-RU" sz="3100" dirty="0" smtClean="0"/>
              <a:t>родителями. </a:t>
            </a:r>
          </a:p>
          <a:p>
            <a:pPr marL="0" indent="0">
              <a:buNone/>
            </a:pPr>
            <a:r>
              <a:rPr lang="ru-RU" sz="3100" dirty="0"/>
              <a:t> </a:t>
            </a:r>
            <a:r>
              <a:rPr lang="ru-RU" sz="3100" dirty="0" smtClean="0"/>
              <a:t>4</a:t>
            </a:r>
            <a:r>
              <a:rPr lang="ru-RU" sz="3100" dirty="0"/>
              <a:t>. Повышение компетентности педагогов по работе со способными и  талантливыми воспитанниками.</a:t>
            </a:r>
          </a:p>
          <a:p>
            <a:pPr marL="0" indent="0">
              <a:buNone/>
            </a:pPr>
            <a:r>
              <a:rPr lang="ru-RU" sz="3100" dirty="0" smtClean="0"/>
              <a:t> </a:t>
            </a:r>
            <a:r>
              <a:rPr lang="ru-RU" sz="3100" dirty="0" smtClean="0"/>
              <a:t>5</a:t>
            </a:r>
            <a:r>
              <a:rPr lang="ru-RU" sz="3100" dirty="0"/>
              <a:t>. Работа по взаимодействию с социальными партнерами, в целях создания наилучших условий для проявления творческого потенциала детей и дальнейшего их развития.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723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Локальная нормативная база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60576"/>
            <a:ext cx="7886700" cy="46163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b="1" dirty="0"/>
          </a:p>
          <a:p>
            <a:pPr lvl="0"/>
            <a:r>
              <a:rPr lang="ru-RU" dirty="0"/>
              <a:t>Приказ «Об организации работы по развитию способностей и талантов дошкольников»;</a:t>
            </a:r>
          </a:p>
          <a:p>
            <a:pPr lvl="0"/>
            <a:r>
              <a:rPr lang="ru-RU" dirty="0"/>
              <a:t>Положение «Об организации работы с одаренными детьми»;</a:t>
            </a:r>
          </a:p>
          <a:p>
            <a:pPr lvl="0"/>
            <a:r>
              <a:rPr lang="ru-RU" dirty="0"/>
              <a:t>Положение «Об организации дополнительного образования дошкольников»;</a:t>
            </a:r>
          </a:p>
          <a:p>
            <a:pPr lvl="0"/>
            <a:r>
              <a:rPr lang="ru-RU" dirty="0"/>
              <a:t>Программа «Одаренный ребенок»;</a:t>
            </a:r>
          </a:p>
          <a:p>
            <a:pPr lvl="0"/>
            <a:r>
              <a:rPr lang="ru-RU" dirty="0"/>
              <a:t>Планы работы с одаренными дошкольниками в возрастных группах ДОУ;</a:t>
            </a:r>
          </a:p>
          <a:p>
            <a:pPr lvl="0"/>
            <a:r>
              <a:rPr lang="ru-RU" dirty="0"/>
              <a:t>Банк данных по одаренным детям;</a:t>
            </a:r>
          </a:p>
          <a:p>
            <a:pPr lvl="0"/>
            <a:r>
              <a:rPr lang="ru-RU" dirty="0"/>
              <a:t>Индивидуальные образовательные маршруты;</a:t>
            </a:r>
          </a:p>
          <a:p>
            <a:pPr lvl="0"/>
            <a:r>
              <a:rPr lang="ru-RU" dirty="0"/>
              <a:t>Портфолио на каждого ребенка;</a:t>
            </a:r>
          </a:p>
          <a:p>
            <a:pPr lvl="0"/>
            <a:r>
              <a:rPr lang="ru-RU" dirty="0"/>
              <a:t>Система мониторинга;</a:t>
            </a:r>
          </a:p>
          <a:p>
            <a:pPr lvl="0"/>
            <a:r>
              <a:rPr lang="ru-RU" dirty="0"/>
              <a:t>Методические рекомендации для педагогов и родителей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372324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31" y="814569"/>
            <a:ext cx="6879772" cy="79171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Создание специальной развивающей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творческой среды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280" t="-8866" r="10280" b="7429"/>
          <a:stretch/>
        </p:blipFill>
        <p:spPr bwMode="auto">
          <a:xfrm>
            <a:off x="4623198" y="1588866"/>
            <a:ext cx="3240641" cy="232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Антошка\Desktop\лосева\фото праздники, развлечения\осень 2013, подг. №8, ст. № 12\IMG_1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32" y="2085156"/>
            <a:ext cx="3037116" cy="2277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нтошка\Desktop\Картинки поделки\картинки\дети\16.jpg"/>
          <p:cNvPicPr>
            <a:picLocks noChangeAspect="1" noChangeArrowheads="1"/>
          </p:cNvPicPr>
          <p:nvPr/>
        </p:nvPicPr>
        <p:blipFill>
          <a:blip r:embed="rId4" cstate="print"/>
          <a:srcRect l="5062" t="40560" r="25802"/>
          <a:stretch>
            <a:fillRect/>
          </a:stretch>
        </p:blipFill>
        <p:spPr bwMode="auto">
          <a:xfrm>
            <a:off x="4040562" y="4065522"/>
            <a:ext cx="2865286" cy="1847597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07291" y="4813298"/>
            <a:ext cx="2106766" cy="906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Театральная и изобразительная студии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7237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3834</TotalTime>
  <Words>640</Words>
  <Application>Microsoft Office PowerPoint</Application>
  <PresentationFormat>Экран (4:3)</PresentationFormat>
  <Paragraphs>86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      Моделью успешного современного человека должна стать творческая, активная личность, способная проявить себя в нестандартных условиях, которая может гибко и самостоятельно использовать приобретенные знания в разнообразных жизненных ситуациях. </vt:lpstr>
      <vt:lpstr>Проблема одаренности ….</vt:lpstr>
      <vt:lpstr>       Одна из главных задач совершенствования системы образования – это раннее выявление, обучение и воспитание одаренных и талантливых детей</vt:lpstr>
      <vt:lpstr>Слайд 5</vt:lpstr>
      <vt:lpstr>Слайд 6</vt:lpstr>
      <vt:lpstr>  Система работы со способными и одаренными  детьми  </vt:lpstr>
      <vt:lpstr>Локальная нормативная база</vt:lpstr>
      <vt:lpstr>Создание специальной развивающей творческой среды</vt:lpstr>
      <vt:lpstr>Создание специальной развивающей творческой среды</vt:lpstr>
      <vt:lpstr>Экологическая тропинка на территории ДОУ</vt:lpstr>
      <vt:lpstr>Детская творческая лаборатория</vt:lpstr>
      <vt:lpstr>Педагоги создают предметно-пространственную среду, которая способствует организации самостоятельной деятельности детей по их интересам и склонностям: </vt:lpstr>
      <vt:lpstr>Ступеньки успеха</vt:lpstr>
      <vt:lpstr>Слайд 15</vt:lpstr>
      <vt:lpstr>   По итогам диагностики, с целью психолого-педагогического сопровождения, а также отслеживания личностного роста конкретного ребенка и возможности корректировки направлений работы с ним разрабатывается  индивидуальная мини - программа и индивидуальный образовательный маршрут, в разработке которой участвуют воспитатель, специалисты ДОУ и родители. </vt:lpstr>
      <vt:lpstr>Формы работы с одаренными дошкольниками</vt:lpstr>
      <vt:lpstr>Формы работы с одаренными дошкольниками</vt:lpstr>
      <vt:lpstr>Формы работы с одаренными дошкольниками</vt:lpstr>
      <vt:lpstr>Конкурсы, викторины</vt:lpstr>
      <vt:lpstr>Фестиваль детского творчеств  «Радуга талантов»</vt:lpstr>
      <vt:lpstr>Направления работы с родителями воспитанников </vt:lpstr>
      <vt:lpstr>Сотрудничество с родителями</vt:lpstr>
      <vt:lpstr>Повышение компетентности педагогов по работе с одаренными воспитанниками</vt:lpstr>
      <vt:lpstr>Слайд 25</vt:lpstr>
      <vt:lpstr>Слайд 26</vt:lpstr>
      <vt:lpstr>Слайд 27</vt:lpstr>
      <vt:lpstr>Благодарю за внимание!   Вдохновенья, удачи,  творческих успехов!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Сазонова Наталья Николаевна</dc:creator>
  <cp:lastModifiedBy>Юлия</cp:lastModifiedBy>
  <cp:revision>293</cp:revision>
  <dcterms:created xsi:type="dcterms:W3CDTF">2018-07-31T10:36:08Z</dcterms:created>
  <dcterms:modified xsi:type="dcterms:W3CDTF">2020-08-26T10:55:03Z</dcterms:modified>
</cp:coreProperties>
</file>