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402" r:id="rId2"/>
    <p:sldId id="403" r:id="rId3"/>
    <p:sldId id="407" r:id="rId4"/>
    <p:sldId id="404" r:id="rId5"/>
    <p:sldId id="405" r:id="rId6"/>
    <p:sldId id="408" r:id="rId7"/>
    <p:sldId id="410" r:id="rId8"/>
    <p:sldId id="411" r:id="rId9"/>
    <p:sldId id="412" r:id="rId10"/>
    <p:sldId id="413" r:id="rId11"/>
    <p:sldId id="40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0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rol\Downloads\&#1084;&#1086;&#1085;&#1080;&#1090;&#1086;&#1088;&#1080;&#1085;&#1075;%20&#1092;&#1077;&#1074;&#1088;&#1072;&#1083;&#1100;%20&#1076;&#1085;&#107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rol\Downloads\&#1084;&#1086;&#1085;&#1080;&#1090;&#1086;&#1088;&#1080;&#1085;&#1075;%20&#1092;&#1077;&#1074;&#1088;&#1072;&#1083;&#1100;%20&#1076;&#1085;&#107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rgbClr val="FF0000"/>
                </a:solidFill>
                <a:latin typeface="Bookman Old Style" panose="02050604050505020204" pitchFamily="18" charset="0"/>
              </a:rPr>
              <a:t>Количество обучающихся участников </a:t>
            </a:r>
            <a:r>
              <a:rPr lang="ru-RU" sz="18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проекта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endParaRPr lang="ru-RU" sz="1800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</c:rich>
      </c:tx>
      <c:layout>
        <c:manualLayout>
          <c:xMode val="edge"/>
          <c:yMode val="edge"/>
          <c:x val="0.1231765991246829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128" b="1" i="0" u="none" strike="noStrike" kern="120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25535220950351"/>
          <c:w val="1"/>
          <c:h val="0.49975041113729174"/>
        </c:manualLayout>
      </c:layout>
      <c:pie3DChart>
        <c:varyColors val="1"/>
        <c:ser>
          <c:idx val="0"/>
          <c:order val="0"/>
          <c:explosion val="4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B35-4BDB-B478-48298AAB290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B35-4BDB-B478-48298AAB290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B35-4BDB-B478-48298AAB290E}"/>
              </c:ext>
            </c:extLst>
          </c:dPt>
          <c:dLbls>
            <c:dLbl>
              <c:idx val="0"/>
              <c:layout>
                <c:manualLayout>
                  <c:x val="-0.2014891094209193"/>
                  <c:y val="-4.30547708380557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defRPr>
                    </a:pPr>
                    <a:fld id="{E271CABE-187D-4D06-B500-F6E6ADC4540F}" type="VALUE">
                      <a:rPr lang="en-US" sz="1400" b="1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rPr>
                      <a:pPr>
                        <a:defRPr b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defRPr>
                      </a:pPr>
                      <a:t>[ЗНАЧЕНИЕ]</a:t>
                    </a:fld>
                    <a:r>
                      <a:rPr lang="en-US" sz="1400" b="1" baseline="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rPr>
                      <a:t>; </a:t>
                    </a:r>
                    <a:fld id="{0350ED9F-CAAE-458E-94CB-EE943A9FF9BC}" type="PERCENTAGE">
                      <a:rPr lang="en-US" sz="1400" b="1" baseline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rPr>
                      <a:pPr>
                        <a:defRPr b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defRPr>
                      </a:pPr>
                      <a:t>[ПРОЦЕНТ]</a:t>
                    </a:fld>
                    <a:endParaRPr lang="en-US" sz="1400" b="1" baseline="0" dirty="0">
                      <a:solidFill>
                        <a:schemeClr val="tx1"/>
                      </a:solidFill>
                      <a:latin typeface="Bookman Old Style" panose="020506040505050202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Bookman Old Style" panose="020506040505050202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30374586171667"/>
                      <c:h val="0.1801090440362102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B35-4BDB-B478-48298AAB290E}"/>
                </c:ext>
              </c:extLst>
            </c:dLbl>
            <c:dLbl>
              <c:idx val="1"/>
              <c:layout>
                <c:manualLayout>
                  <c:x val="0.20441735903595115"/>
                  <c:y val="-9.6217044812503941E-2"/>
                </c:manualLayout>
              </c:layout>
              <c:tx>
                <c:rich>
                  <a:bodyPr/>
                  <a:lstStyle/>
                  <a:p>
                    <a:fld id="{4CEB8008-6B44-400C-8E17-8B544978D1A8}" type="VALUE">
                      <a:rPr lang="en-US" sz="1400" b="1" i="0" u="none" strike="noStrike" kern="1200" baseline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rPr>
                      <a:pPr/>
                      <a:t>[ЗНАЧЕНИЕ]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2F30E68B-391F-45A5-840E-76F3965B3AC9}" type="PERCENTAGE">
                      <a:rPr lang="en-US" sz="1400" b="1" i="0" u="none" strike="noStrike" kern="1200" baseline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rPr>
                      <a:pPr/>
                      <a:t>[ПРОЦЕНТ]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B35-4BDB-B478-48298AAB290E}"/>
                </c:ext>
              </c:extLst>
            </c:dLbl>
            <c:dLbl>
              <c:idx val="2"/>
              <c:layout>
                <c:manualLayout>
                  <c:x val="0.10966172421176637"/>
                  <c:y val="0.11144519486846526"/>
                </c:manualLayout>
              </c:layout>
              <c:tx>
                <c:rich>
                  <a:bodyPr/>
                  <a:lstStyle/>
                  <a:p>
                    <a:fld id="{68E33A38-60D7-4F09-B46C-A1BD818BC216}" type="VALUE">
                      <a:rPr lang="en-US" sz="1400" b="1" i="0" u="none" strike="noStrike" kern="1200" baseline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rPr>
                      <a:pPr/>
                      <a:t>[ЗНАЧЕНИЕ]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5E92F59A-C1D5-4962-A4DB-9AF57A026159}" type="PERCENTAGE">
                      <a:rPr lang="en-US" sz="1400" b="1" i="0" u="none" strike="noStrike" kern="1200" baseline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rPr>
                      <a:pPr/>
                      <a:t>[ПРОЦЕНТ]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B35-4BDB-B478-48298AAB29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Лист1!$AS$3:$AT$5</c:f>
              <c:strCache>
                <c:ptCount val="3"/>
                <c:pt idx="0">
                  <c:v>Количество обучающихся, участвующих в проекте: 2-4 классы</c:v>
                </c:pt>
                <c:pt idx="1">
                  <c:v>Количество обучающихся, участвующих в проекте: 5-7 классы</c:v>
                </c:pt>
                <c:pt idx="2">
                  <c:v>Количество обучающихся, участвующих в проекте: 8 класс</c:v>
                </c:pt>
              </c:strCache>
            </c:strRef>
          </c:cat>
          <c:val>
            <c:numRef>
              <c:f>Лист1!$AU$30:$AU$32</c:f>
              <c:numCache>
                <c:formatCode>General</c:formatCode>
                <c:ptCount val="3"/>
                <c:pt idx="0">
                  <c:v>5988</c:v>
                </c:pt>
                <c:pt idx="1">
                  <c:v>4532</c:v>
                </c:pt>
                <c:pt idx="2">
                  <c:v>1503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35-4BDB-B478-48298AAB290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222044632266404E-2"/>
          <c:y val="0.67520387848305707"/>
          <c:w val="0.96595455005533881"/>
          <c:h val="0.324796153717213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974186644382768E-3"/>
          <c:y val="0.22331662869477559"/>
          <c:w val="0.96921419734558945"/>
          <c:h val="0.48350582621810367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1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068-4A5A-A437-AA89367D1416}"/>
              </c:ext>
            </c:extLst>
          </c:dPt>
          <c:dPt>
            <c:idx val="1"/>
            <c:bubble3D val="0"/>
            <c:explosion val="8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068-4A5A-A437-AA89367D141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6068-4A5A-A437-AA89367D1416}"/>
              </c:ext>
            </c:extLst>
          </c:dPt>
          <c:dLbls>
            <c:dLbl>
              <c:idx val="0"/>
              <c:layout>
                <c:manualLayout>
                  <c:x val="-6.4613383648397485E-2"/>
                  <c:y val="6.637268698048504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68-4A5A-A437-AA89367D1416}"/>
                </c:ext>
              </c:extLst>
            </c:dLbl>
            <c:dLbl>
              <c:idx val="1"/>
              <c:layout>
                <c:manualLayout>
                  <c:x val="7.3226356525598488E-2"/>
                  <c:y val="-0.253858951117665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68-4A5A-A437-AA89367D1416}"/>
                </c:ext>
              </c:extLst>
            </c:dLbl>
            <c:dLbl>
              <c:idx val="2"/>
              <c:layout>
                <c:manualLayout>
                  <c:x val="5.6560813750080985E-2"/>
                  <c:y val="4.7479124606758308E-2"/>
                </c:manualLayout>
              </c:layout>
              <c:tx>
                <c:rich>
                  <a:bodyPr/>
                  <a:lstStyle/>
                  <a:p>
                    <a:fld id="{EE8102BF-7133-40CE-AC34-A431A762CE92}" type="VALUE">
                      <a:rPr lang="en-US"/>
                      <a:pPr/>
                      <a:t>[ЗНАЧЕНИЕ]</a:t>
                    </a:fld>
                    <a:r>
                      <a:rPr lang="en-US" baseline="0"/>
                      <a:t>; </a:t>
                    </a:r>
                    <a:endParaRPr lang="en-US" baseline="0" smtClean="0"/>
                  </a:p>
                  <a:p>
                    <a:fld id="{6313F6C8-B5D5-4A98-BBAA-2D719FFEAB8D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068-4A5A-A437-AA89367D14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Лист1!$AS$7:$AS$9</c:f>
              <c:strCache>
                <c:ptCount val="3"/>
                <c:pt idx="0">
                  <c:v>Количество педагогов, участвующих в реализации проекта</c:v>
                </c:pt>
                <c:pt idx="1">
                  <c:v>Количество родителей (законных представителей), активно вовлеченных в проект </c:v>
                </c:pt>
                <c:pt idx="2">
                  <c:v>Количество социальных партнеров</c:v>
                </c:pt>
              </c:strCache>
            </c:strRef>
          </c:cat>
          <c:val>
            <c:numRef>
              <c:f>Лист1!$AV$30:$AV$32</c:f>
              <c:numCache>
                <c:formatCode>General</c:formatCode>
                <c:ptCount val="3"/>
                <c:pt idx="0">
                  <c:v>575</c:v>
                </c:pt>
                <c:pt idx="1">
                  <c:v>2188</c:v>
                </c:pt>
                <c:pt idx="2">
                  <c:v>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068-4A5A-A437-AA89367D141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algn="just">
              <a:defRPr sz="1197" b="0" i="0" u="none" strike="noStrike" kern="1200" baseline="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algn="just">
              <a:defRPr sz="1197" b="0" i="0" u="none" strike="noStrike" kern="1200" baseline="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algn="just">
              <a:defRPr sz="1197" b="0" i="0" u="none" strike="noStrike" kern="1200" baseline="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69326797310704324"/>
          <c:w val="0.94897732516550926"/>
          <c:h val="0.287322637792016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5709752485720336"/>
          <c:y val="0"/>
          <c:w val="0.64290247514279675"/>
          <c:h val="0.633357991028613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Полностью удовлетворены содержанием и формами посещаемых ими внеурочных занятий по духовно-нравственному воспитанию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6.763060529422342E-2"/>
                  <c:y val="2.11030513115951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defRPr>
                    </a:pPr>
                    <a:fld id="{29913A65-BDC2-404E-B445-01E1B4DADAC5}" type="VALUE">
                      <a:rPr lang="en-US" smtClean="0"/>
                      <a:pPr>
                        <a:defRPr sz="1200" b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defRPr>
                      </a:pPr>
                      <a:t>[ЗНАЧЕНИЕ]</a:t>
                    </a:fld>
                    <a:endParaRPr lang="en-US" dirty="0" smtClean="0"/>
                  </a:p>
                  <a:p>
                    <a:pPr>
                      <a:defRPr sz="1200" b="1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defRPr>
                    </a:pPr>
                    <a:r>
                      <a:rPr lang="en-US" dirty="0" smtClean="0"/>
                      <a:t>89%</a:t>
                    </a:r>
                  </a:p>
                </c:rich>
              </c:tx>
              <c:spPr>
                <a:noFill/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Bookman Old Style" panose="020506040505050202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684088867190732E-2"/>
                      <c:h val="0.11959223313876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92B-47D4-B109-08C4F5873F9A}"/>
                </c:ext>
              </c:extLst>
            </c:dLbl>
            <c:dLbl>
              <c:idx val="1"/>
              <c:layout>
                <c:manualLayout>
                  <c:x val="1.4769902305634889E-2"/>
                  <c:y val="-0.109239226691929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defRPr>
                    </a:pPr>
                    <a:fld id="{E71B4EA7-36B8-460F-8B75-7959E4325509}" type="VALUE">
                      <a:rPr lang="en-US" smtClean="0"/>
                      <a:pPr>
                        <a:defRPr sz="1200" b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defRPr>
                      </a:pPr>
                      <a:t>[ЗНАЧЕНИЕ]</a:t>
                    </a:fld>
                    <a:r>
                      <a:rPr lang="en-US" dirty="0" smtClean="0"/>
                      <a:t>; 91%</a:t>
                    </a:r>
                  </a:p>
                </c:rich>
              </c:tx>
              <c:spPr>
                <a:noFill/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Bookman Old Style" panose="020506040505050202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231354452069674E-2"/>
                      <c:h val="8.214062158504929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92B-47D4-B109-08C4F5873F9A}"/>
                </c:ext>
              </c:extLst>
            </c:dLbl>
            <c:dLbl>
              <c:idx val="2"/>
              <c:layout>
                <c:manualLayout>
                  <c:x val="1.9434081981098687E-2"/>
                  <c:y val="-4.09647466636848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defRPr>
                    </a:pPr>
                    <a:fld id="{D74CB56D-63D9-4463-87AA-87DDB4115EB8}" type="VALUE">
                      <a:rPr lang="en-US" smtClean="0"/>
                      <a:pPr>
                        <a:defRPr sz="1200" b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defRPr>
                      </a:pPr>
                      <a:t>[ЗНАЧЕНИЕ]</a:t>
                    </a:fld>
                    <a:r>
                      <a:rPr lang="en-US" dirty="0" smtClean="0"/>
                      <a:t>;</a:t>
                    </a:r>
                  </a:p>
                  <a:p>
                    <a:pPr>
                      <a:defRPr sz="1200" b="1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defRPr>
                    </a:pPr>
                    <a:r>
                      <a:rPr lang="en-US" dirty="0" smtClean="0"/>
                      <a:t>84%</a:t>
                    </a:r>
                  </a:p>
                </c:rich>
              </c:tx>
              <c:spPr>
                <a:noFill/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Bookman Old Style" panose="020506040505050202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793541984166521E-2"/>
                      <c:h val="9.951960501812770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92B-47D4-B109-08C4F5873F9A}"/>
                </c:ext>
              </c:extLst>
            </c:dLbl>
            <c:spPr>
              <a:noFill/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ОБУЧАЮЩИЕСЯ</c:v>
                </c:pt>
                <c:pt idx="1">
                  <c:v>ПЕДАГОГИ</c:v>
                </c:pt>
                <c:pt idx="2">
                  <c:v>РОДИТЕЛИ (ЗАКОННЫЕ ПРЕДСТАВИТЕЛИ)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9683</c:v>
                </c:pt>
                <c:pt idx="1">
                  <c:v>1206</c:v>
                </c:pt>
                <c:pt idx="2">
                  <c:v>5076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2B-47D4-B109-08C4F5873F9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Удовлетворены частично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54347388836745E-2"/>
                  <c:y val="-0.1452386472621552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defRPr>
                    </a:pPr>
                    <a:fld id="{90DB3C79-03DC-4B8B-8745-F20E1E7F2446}" type="VALUE">
                      <a:rPr lang="en-US" smtClean="0"/>
                      <a:pPr>
                        <a:defRPr sz="1200" b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defRPr>
                      </a:pPr>
                      <a:t>[ЗНАЧЕНИЕ]</a:t>
                    </a:fld>
                    <a:r>
                      <a:rPr lang="en-US" dirty="0" smtClean="0"/>
                      <a:t>;</a:t>
                    </a:r>
                  </a:p>
                  <a:p>
                    <a:pPr>
                      <a:defRPr sz="1200" b="1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defRPr>
                    </a:pPr>
                    <a:r>
                      <a:rPr lang="en-US" dirty="0" smtClean="0"/>
                      <a:t>10%</a:t>
                    </a:r>
                  </a:p>
                </c:rich>
              </c:tx>
              <c:spPr>
                <a:noFill/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Bookman Old Style" panose="020506040505050202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589560757918167E-2"/>
                      <c:h val="8.979969011063512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92B-47D4-B109-08C4F5873F9A}"/>
                </c:ext>
              </c:extLst>
            </c:dLbl>
            <c:dLbl>
              <c:idx val="1"/>
              <c:layout>
                <c:manualLayout>
                  <c:x val="2.5652927005343239E-2"/>
                  <c:y val="-6.579186585379681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100; 8%</a:t>
                    </a:r>
                    <a:endParaRPr lang="en-US" dirty="0"/>
                  </a:p>
                </c:rich>
              </c:tx>
              <c:spPr>
                <a:noFill/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Bookman Old Style" panose="020506040505050202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699013874893956E-2"/>
                      <c:h val="9.95196050181277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92B-47D4-B109-08C4F5873F9A}"/>
                </c:ext>
              </c:extLst>
            </c:dLbl>
            <c:dLbl>
              <c:idx val="2"/>
              <c:layout>
                <c:manualLayout>
                  <c:x val="2.7985078052781994E-2"/>
                  <c:y val="-8.565356120588646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defRPr>
                    </a:pPr>
                    <a:fld id="{553BD56E-D2EB-4BFB-A7E3-45A35D047307}" type="VALUE">
                      <a:rPr lang="en-US" smtClean="0"/>
                      <a:pPr>
                        <a:defRPr sz="1200" b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defRPr>
                      </a:pPr>
                      <a:t>[ЗНАЧЕНИЕ]</a:t>
                    </a:fld>
                    <a:r>
                      <a:rPr lang="en-US" dirty="0" smtClean="0"/>
                      <a:t>;</a:t>
                    </a:r>
                    <a:r>
                      <a:rPr lang="en-US" baseline="0" dirty="0" smtClean="0"/>
                      <a:t> 15%</a:t>
                    </a:r>
                  </a:p>
                </c:rich>
              </c:tx>
              <c:spPr>
                <a:noFill/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Bookman Old Style" panose="020506040505050202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363193550357659E-2"/>
                      <c:h val="9.455418118010530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792B-47D4-B109-08C4F5873F9A}"/>
                </c:ext>
              </c:extLst>
            </c:dLbl>
            <c:spPr>
              <a:noFill/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ОБУЧАЮЩИЕСЯ</c:v>
                </c:pt>
                <c:pt idx="1">
                  <c:v>ПЕДАГОГИ</c:v>
                </c:pt>
                <c:pt idx="2">
                  <c:v>РОДИТЕЛИ (ЗАКОННЫЕ ПРЕДСТАВИТЕЛИ)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1130</c:v>
                </c:pt>
                <c:pt idx="1">
                  <c:v>100</c:v>
                </c:pt>
                <c:pt idx="2">
                  <c:v>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2B-47D4-B109-08C4F5873F9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Желают изменить направление внеурочной деятельности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8090800682953313E-2"/>
                  <c:y val="-8.19294933273696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defRPr>
                    </a:pPr>
                    <a:fld id="{404D91C0-BB48-4289-AA1C-8CE56FF5F0CA}" type="VALUE">
                      <a:rPr lang="en-US" smtClean="0"/>
                      <a:pPr>
                        <a:defRPr sz="1200" b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defRPr>
                      </a:pPr>
                      <a:t>[ЗНАЧЕНИЕ]</a:t>
                    </a:fld>
                    <a:r>
                      <a:rPr lang="en-US" dirty="0" smtClean="0"/>
                      <a:t>;</a:t>
                    </a:r>
                  </a:p>
                  <a:p>
                    <a:pPr>
                      <a:defRPr sz="1200" b="1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defRPr>
                    </a:pPr>
                    <a:r>
                      <a:rPr lang="en-US" dirty="0" smtClean="0"/>
                      <a:t>1%</a:t>
                    </a:r>
                  </a:p>
                </c:rich>
              </c:tx>
              <c:spPr>
                <a:noFill/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Bookman Old Style" panose="020506040505050202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370654523966605E-2"/>
                      <c:h val="0.106967740775161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92B-47D4-B109-08C4F5873F9A}"/>
                </c:ext>
              </c:extLst>
            </c:dLbl>
            <c:dLbl>
              <c:idx val="1"/>
              <c:layout>
                <c:manualLayout>
                  <c:x val="5.5970156105564217E-2"/>
                  <c:y val="-4.22061026231904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defRPr>
                    </a:pPr>
                    <a:fld id="{0A2559CF-D0EC-4AB3-BE86-4271D840D709}" type="VALUE">
                      <a:rPr lang="en-US" smtClean="0"/>
                      <a:pPr>
                        <a:defRPr sz="1200" b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defRPr>
                      </a:pPr>
                      <a:t>[ЗНАЧЕНИЕ]</a:t>
                    </a:fld>
                    <a:r>
                      <a:rPr lang="en-US" dirty="0" smtClean="0"/>
                      <a:t>; 1%</a:t>
                    </a:r>
                  </a:p>
                </c:rich>
              </c:tx>
              <c:spPr>
                <a:noFill/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Bookman Old Style" panose="020506040505050202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721399856206166E-2"/>
                      <c:h val="0.111933164613183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792B-47D4-B109-08C4F5873F9A}"/>
                </c:ext>
              </c:extLst>
            </c:dLbl>
            <c:dLbl>
              <c:idx val="2"/>
              <c:layout>
                <c:manualLayout>
                  <c:x val="7.0740058411199208E-2"/>
                  <c:y val="-3.47579668661568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72;</a:t>
                    </a:r>
                  </a:p>
                  <a:p>
                    <a:pPr>
                      <a:defRPr sz="1200" b="1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defRPr>
                    </a:pPr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spPr>
                <a:noFill/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Bookman Old Style" panose="020506040505050202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49503264864563E-2"/>
                      <c:h val="9.20714692610941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792B-47D4-B109-08C4F5873F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ОБУЧАЮЩИЕСЯ</c:v>
                </c:pt>
                <c:pt idx="1">
                  <c:v>ПЕДАГОГИ</c:v>
                </c:pt>
                <c:pt idx="2">
                  <c:v>РОДИТЕЛИ (ЗАКОННЫЕ ПРЕДСТАВИТЕЛИ)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147</c:v>
                </c:pt>
                <c:pt idx="1">
                  <c:v>13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2B-47D4-B109-08C4F5873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27256112"/>
        <c:axId val="1927253200"/>
        <c:axId val="0"/>
      </c:bar3DChart>
      <c:catAx>
        <c:axId val="192725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7253200"/>
        <c:crosses val="autoZero"/>
        <c:auto val="1"/>
        <c:lblAlgn val="ctr"/>
        <c:lblOffset val="100"/>
        <c:noMultiLvlLbl val="0"/>
      </c:catAx>
      <c:valAx>
        <c:axId val="1927253200"/>
        <c:scaling>
          <c:orientation val="minMax"/>
          <c:max val="10000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272561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accent1">
                <a:lumMod val="50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algn="just" rtl="0">
              <a:defRPr sz="1197" b="0" i="0" u="none" strike="noStrike" kern="1200" baseline="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УЧРЕЖДЕНИЯ КУЛЬТУРЫ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СОЦИАЛЬНЫЕ ПАРТНЕРЫ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B8-4799-AEDB-E3E2404FD7F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ВОЕННО-ПАТРИОТИЧЕСКИЕ ОРГАНИЗАЦИИ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СОЦИАЛЬНЫЕ ПАРТНЕРЫ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B8-4799-AEDB-E3E2404FD7F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СОЦИАЛЬНЫЕ УЧРЕЖДЕНИЯ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СОЦИАЛЬНЫЕ ПАРТНЕРЫ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B8-4799-AEDB-E3E2404FD7F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РЕЛИГИОЗНЫЕ ОРГАНИЗАЦИИ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СОЦИАЛЬНЫЕ ПАРТНЕРЫ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B8-4799-AEDB-E3E2404FD7F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СПОРТИВНЫЕ ОРГАНИЗАЦИИ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СОЦИАЛЬНЫЕ ПАРТНЕРЫ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B8-4799-AEDB-E3E2404FD7F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ОБРАЗОВАТЕЛЬНЫЕ ОРГАНИЗАЦИИ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СОЦИАЛЬНЫЕ ПАРТНЕРЫ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B8-4799-AEDB-E3E2404FD7F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МЕЖДУНАРОДНОЕ ПАРТНЕРСТВО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СОЦИАЛЬНЫЕ ПАРТНЕРЫ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B8-4799-AEDB-E3E2404FD7F0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БЛАГОТВОРИТЕЛЬНЫЕ ОРГАНИЗАЦИИ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СОЦИАЛЬНЫЕ ПАРТНЕРЫ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B8-4799-AEDB-E3E2404FD7F0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ДРУГОЕ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СОЦИАЛЬНЫЕ ПАРТНЕРЫ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B8-4799-AEDB-E3E2404FD7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868486416"/>
        <c:axId val="1868484336"/>
      </c:barChart>
      <c:dateAx>
        <c:axId val="1868486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1868484336"/>
        <c:crosses val="autoZero"/>
        <c:auto val="0"/>
        <c:lblOffset val="100"/>
        <c:baseTimeUnit val="days"/>
        <c:majorUnit val="1"/>
      </c:dateAx>
      <c:valAx>
        <c:axId val="1868484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186848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344472200234355E-2"/>
          <c:y val="0.51955053900952952"/>
          <c:w val="0.90212239407838524"/>
          <c:h val="0.475977667794356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1F942-8FFA-4851-AFD9-695FF561E23A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9219B-BD51-4C21-B009-6D0802CB4F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063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B63F-A148-466D-8EE6-2BF01B7BBE46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78A4-7DE0-4D21-B5E8-643461CC9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18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B63F-A148-466D-8EE6-2BF01B7BBE46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78A4-7DE0-4D21-B5E8-643461CC9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01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B63F-A148-466D-8EE6-2BF01B7BBE46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78A4-7DE0-4D21-B5E8-643461CC9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B63F-A148-466D-8EE6-2BF01B7BBE46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78A4-7DE0-4D21-B5E8-643461CC9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2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B63F-A148-466D-8EE6-2BF01B7BBE46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78A4-7DE0-4D21-B5E8-643461CC9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80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B63F-A148-466D-8EE6-2BF01B7BBE46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78A4-7DE0-4D21-B5E8-643461CC9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62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B63F-A148-466D-8EE6-2BF01B7BBE46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78A4-7DE0-4D21-B5E8-643461CC9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8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B63F-A148-466D-8EE6-2BF01B7BBE46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78A4-7DE0-4D21-B5E8-643461CC9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33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B63F-A148-466D-8EE6-2BF01B7BBE46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78A4-7DE0-4D21-B5E8-643461CC9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98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B63F-A148-466D-8EE6-2BF01B7BBE46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78A4-7DE0-4D21-B5E8-643461CC9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31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B63F-A148-466D-8EE6-2BF01B7BBE46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78A4-7DE0-4D21-B5E8-643461CC9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6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AB63F-A148-466D-8EE6-2BF01B7BBE46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278A4-7DE0-4D21-B5E8-643461CC9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57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3.wdp"/><Relationship Id="rId7" Type="http://schemas.openxmlformats.org/officeDocument/2006/relationships/hyperlink" Target="http://www.dpo-smolensk.ru/dnv-proek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po-smolensk.ru/" TargetMode="Externa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7" b="89441" l="461" r="97542">
                        <a14:foregroundMark x1="41935" y1="828" x2="50230" y2="1035"/>
                        <a14:foregroundMark x1="57450" y1="3934" x2="69892" y2="17805"/>
                        <a14:foregroundMark x1="66820" y1="42236" x2="49616" y2="51139"/>
                        <a14:foregroundMark x1="48233" y1="53209" x2="19662" y2="85714"/>
                        <a14:foregroundMark x1="18894" y1="87164" x2="614" y2="12422"/>
                        <a14:foregroundMark x1="1382" y1="12422" x2="24117" y2="20911"/>
                        <a14:foregroundMark x1="23349" y1="24224" x2="23349" y2="24224"/>
                        <a14:foregroundMark x1="93241" y1="16356" x2="83410" y2="51553"/>
                        <a14:foregroundMark x1="83717" y1="53002" x2="97542" y2="55487"/>
                        <a14:foregroundMark x1="11214" y1="57143" x2="13210" y2="64803"/>
                        <a14:foregroundMark x1="15515" y1="65839" x2="15515" y2="65839"/>
                        <a14:foregroundMark x1="16436" y1="71429" x2="16436" y2="71429"/>
                        <a14:foregroundMark x1="20584" y1="78468" x2="20584" y2="78468"/>
                        <a14:foregroundMark x1="22581" y1="78261" x2="22581" y2="78261"/>
                        <a14:backgroundMark x1="1997" y1="2070" x2="1997" y2="2070"/>
                        <a14:backgroundMark x1="1690" y1="7039" x2="1690" y2="7039"/>
                        <a14:backgroundMark x1="2458" y1="10352" x2="2458" y2="10352"/>
                        <a14:backgroundMark x1="9370" y1="13458" x2="9370" y2="13458"/>
                        <a14:backgroundMark x1="10445" y1="13872" x2="10445" y2="13872"/>
                        <a14:backgroundMark x1="11674" y1="14700" x2="11674" y2="14700"/>
                        <a14:backgroundMark x1="15668" y1="15321" x2="15668" y2="15321"/>
                        <a14:backgroundMark x1="5069" y1="37474" x2="5069" y2="37474"/>
                        <a14:backgroundMark x1="6605" y1="41201" x2="6605" y2="41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54" y="864020"/>
            <a:ext cx="4006278" cy="2972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31551" y="3104062"/>
            <a:ext cx="7021286" cy="1306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4598126" y="1066256"/>
            <a:ext cx="431074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АВГУСТОВСКОЕ ПЕДАГОГИЧЕСКОЕ СОВЕЩАНИЕ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776" y="3250366"/>
            <a:ext cx="8375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АКТУАЛЬНЫЕ ПРОБЛЕМЫ 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ТРАНСФОРМАЦИИ </a:t>
            </a: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МУНИЦИПАЛЬНОЙ СИСТЕМЫ ОБРАЗОВАНИЯ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564" y="5084064"/>
            <a:ext cx="770708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28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АВГУСТА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СМОЛЕНСК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2020</a:t>
            </a:r>
          </a:p>
          <a:p>
            <a:pPr algn="ctr"/>
            <a:endParaRPr lang="ru-RU" sz="21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1551" y="864020"/>
            <a:ext cx="1293523" cy="152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9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2" y="880275"/>
            <a:ext cx="7376160" cy="53737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7" b="89441" l="461" r="97542">
                        <a14:foregroundMark x1="41935" y1="828" x2="50230" y2="1035"/>
                        <a14:foregroundMark x1="57450" y1="3934" x2="69892" y2="17805"/>
                        <a14:foregroundMark x1="66820" y1="42236" x2="49616" y2="51139"/>
                        <a14:foregroundMark x1="48233" y1="53209" x2="19662" y2="85714"/>
                        <a14:foregroundMark x1="18894" y1="87164" x2="614" y2="12422"/>
                        <a14:foregroundMark x1="1382" y1="12422" x2="24117" y2="20911"/>
                        <a14:foregroundMark x1="23349" y1="24224" x2="23349" y2="24224"/>
                        <a14:foregroundMark x1="93241" y1="16356" x2="83410" y2="51553"/>
                        <a14:foregroundMark x1="83717" y1="53002" x2="97542" y2="55487"/>
                        <a14:foregroundMark x1="11214" y1="57143" x2="13210" y2="64803"/>
                        <a14:foregroundMark x1="15515" y1="65839" x2="15515" y2="65839"/>
                        <a14:foregroundMark x1="16436" y1="71429" x2="16436" y2="71429"/>
                        <a14:foregroundMark x1="20584" y1="78468" x2="20584" y2="78468"/>
                        <a14:foregroundMark x1="22581" y1="78261" x2="22581" y2="78261"/>
                        <a14:backgroundMark x1="1997" y1="2070" x2="1997" y2="2070"/>
                        <a14:backgroundMark x1="1690" y1="7039" x2="1690" y2="7039"/>
                        <a14:backgroundMark x1="2458" y1="10352" x2="2458" y2="10352"/>
                        <a14:backgroundMark x1="9370" y1="13458" x2="9370" y2="13458"/>
                        <a14:backgroundMark x1="10445" y1="13872" x2="10445" y2="13872"/>
                        <a14:backgroundMark x1="11674" y1="14700" x2="11674" y2="14700"/>
                        <a14:backgroundMark x1="15668" y1="15321" x2="15668" y2="15321"/>
                        <a14:backgroundMark x1="5069" y1="37474" x2="5069" y2="37474"/>
                        <a14:backgroundMark x1="6605" y1="41201" x2="6605" y2="41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35" y="88067"/>
            <a:ext cx="1973228" cy="14640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6162" y="173274"/>
            <a:ext cx="6000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+mj-cs"/>
              </a:rPr>
              <a:t>ИНФОРМАЦИЯ О РЕАЛИЗАЦИИ ПРОЕКТА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732" y="43988"/>
            <a:ext cx="637102" cy="75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3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7" b="89441" l="461" r="97542">
                        <a14:foregroundMark x1="41935" y1="828" x2="50230" y2="1035"/>
                        <a14:foregroundMark x1="57450" y1="3934" x2="69892" y2="17805"/>
                        <a14:foregroundMark x1="66820" y1="42236" x2="49616" y2="51139"/>
                        <a14:foregroundMark x1="48233" y1="53209" x2="19662" y2="85714"/>
                        <a14:foregroundMark x1="18894" y1="87164" x2="614" y2="12422"/>
                        <a14:foregroundMark x1="1382" y1="12422" x2="24117" y2="20911"/>
                        <a14:foregroundMark x1="23349" y1="24224" x2="23349" y2="24224"/>
                        <a14:foregroundMark x1="93241" y1="16356" x2="83410" y2="51553"/>
                        <a14:foregroundMark x1="83717" y1="53002" x2="97542" y2="55487"/>
                        <a14:foregroundMark x1="11214" y1="57143" x2="13210" y2="64803"/>
                        <a14:foregroundMark x1="15515" y1="65839" x2="15515" y2="65839"/>
                        <a14:foregroundMark x1="16436" y1="71429" x2="16436" y2="71429"/>
                        <a14:foregroundMark x1="20584" y1="78468" x2="20584" y2="78468"/>
                        <a14:foregroundMark x1="22581" y1="78261" x2="22581" y2="78261"/>
                        <a14:backgroundMark x1="1997" y1="2070" x2="1997" y2="2070"/>
                        <a14:backgroundMark x1="1690" y1="7039" x2="1690" y2="7039"/>
                        <a14:backgroundMark x1="2458" y1="10352" x2="2458" y2="10352"/>
                        <a14:backgroundMark x1="9370" y1="13458" x2="9370" y2="13458"/>
                        <a14:backgroundMark x1="10445" y1="13872" x2="10445" y2="13872"/>
                        <a14:backgroundMark x1="11674" y1="14700" x2="11674" y2="14700"/>
                        <a14:backgroundMark x1="15668" y1="15321" x2="15668" y2="15321"/>
                        <a14:backgroundMark x1="5069" y1="37474" x2="5069" y2="37474"/>
                        <a14:backgroundMark x1="6605" y1="41201" x2="6605" y2="41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0" y="65336"/>
            <a:ext cx="4230684" cy="31388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31551" y="3104062"/>
            <a:ext cx="7021286" cy="1306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733039" y="2577881"/>
            <a:ext cx="79984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БЛАГОДАРЮ 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 ВНИМАНИЕ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055" y="975360"/>
            <a:ext cx="824147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 startAt="4"/>
            </a:pPr>
            <a:endParaRPr lang="ru-RU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algn="just"/>
            <a:endParaRPr lang="ru-RU" sz="21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7708" y="47919"/>
            <a:ext cx="1431618" cy="161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5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7" b="89441" l="461" r="97542">
                        <a14:foregroundMark x1="41935" y1="828" x2="50230" y2="1035"/>
                        <a14:foregroundMark x1="57450" y1="3934" x2="69892" y2="17805"/>
                        <a14:foregroundMark x1="66820" y1="42236" x2="49616" y2="51139"/>
                        <a14:foregroundMark x1="48233" y1="53209" x2="19662" y2="85714"/>
                        <a14:foregroundMark x1="18894" y1="87164" x2="614" y2="12422"/>
                        <a14:foregroundMark x1="1382" y1="12422" x2="24117" y2="20911"/>
                        <a14:foregroundMark x1="23349" y1="24224" x2="23349" y2="24224"/>
                        <a14:foregroundMark x1="93241" y1="16356" x2="83410" y2="51553"/>
                        <a14:foregroundMark x1="83717" y1="53002" x2="97542" y2="55487"/>
                        <a14:foregroundMark x1="11214" y1="57143" x2="13210" y2="64803"/>
                        <a14:foregroundMark x1="15515" y1="65839" x2="15515" y2="65839"/>
                        <a14:foregroundMark x1="16436" y1="71429" x2="16436" y2="71429"/>
                        <a14:foregroundMark x1="20584" y1="78468" x2="20584" y2="78468"/>
                        <a14:foregroundMark x1="22581" y1="78261" x2="22581" y2="78261"/>
                        <a14:backgroundMark x1="1997" y1="2070" x2="1997" y2="2070"/>
                        <a14:backgroundMark x1="1690" y1="7039" x2="1690" y2="7039"/>
                        <a14:backgroundMark x1="2458" y1="10352" x2="2458" y2="10352"/>
                        <a14:backgroundMark x1="9370" y1="13458" x2="9370" y2="13458"/>
                        <a14:backgroundMark x1="10445" y1="13872" x2="10445" y2="13872"/>
                        <a14:backgroundMark x1="11674" y1="14700" x2="11674" y2="14700"/>
                        <a14:backgroundMark x1="15668" y1="15321" x2="15668" y2="15321"/>
                        <a14:backgroundMark x1="5069" y1="37474" x2="5069" y2="37474"/>
                        <a14:backgroundMark x1="6605" y1="41201" x2="6605" y2="41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1" y="170636"/>
            <a:ext cx="1973228" cy="14640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31551" y="3104062"/>
            <a:ext cx="7021286" cy="1306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654346" y="1039219"/>
            <a:ext cx="7998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118" y="1438874"/>
            <a:ext cx="81649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Результаты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реализации проекта по внедрению опыта региональных пилотных площадок по духовно-нравственному воспитанию в рамках внеурочной деятельности в практику общеобразовательных организаций в муниципальном образовании г. Смоленск в 2019-2020 учебном году.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9358" y="5051333"/>
            <a:ext cx="808181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Терехина О.В., </a:t>
            </a:r>
          </a:p>
          <a:p>
            <a:pPr algn="r"/>
            <a:r>
              <a:rPr lang="ru-RU" sz="2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методист МБУ ДО «ЦДО»</a:t>
            </a:r>
            <a:endParaRPr lang="ru-RU" sz="24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algn="just"/>
            <a:endParaRPr lang="ru-RU" sz="21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358" y="126557"/>
            <a:ext cx="637102" cy="75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7" b="89441" l="461" r="97542">
                        <a14:foregroundMark x1="41935" y1="828" x2="50230" y2="1035"/>
                        <a14:foregroundMark x1="57450" y1="3934" x2="69892" y2="17805"/>
                        <a14:foregroundMark x1="66820" y1="42236" x2="49616" y2="51139"/>
                        <a14:foregroundMark x1="48233" y1="53209" x2="19662" y2="85714"/>
                        <a14:foregroundMark x1="18894" y1="87164" x2="614" y2="12422"/>
                        <a14:foregroundMark x1="1382" y1="12422" x2="24117" y2="20911"/>
                        <a14:foregroundMark x1="23349" y1="24224" x2="23349" y2="24224"/>
                        <a14:foregroundMark x1="93241" y1="16356" x2="83410" y2="51553"/>
                        <a14:foregroundMark x1="83717" y1="53002" x2="97542" y2="55487"/>
                        <a14:foregroundMark x1="11214" y1="57143" x2="13210" y2="64803"/>
                        <a14:foregroundMark x1="15515" y1="65839" x2="15515" y2="65839"/>
                        <a14:foregroundMark x1="16436" y1="71429" x2="16436" y2="71429"/>
                        <a14:foregroundMark x1="20584" y1="78468" x2="20584" y2="78468"/>
                        <a14:foregroundMark x1="22581" y1="78261" x2="22581" y2="78261"/>
                        <a14:backgroundMark x1="1997" y1="2070" x2="1997" y2="2070"/>
                        <a14:backgroundMark x1="1690" y1="7039" x2="1690" y2="7039"/>
                        <a14:backgroundMark x1="2458" y1="10352" x2="2458" y2="10352"/>
                        <a14:backgroundMark x1="9370" y1="13458" x2="9370" y2="13458"/>
                        <a14:backgroundMark x1="10445" y1="13872" x2="10445" y2="13872"/>
                        <a14:backgroundMark x1="11674" y1="14700" x2="11674" y2="14700"/>
                        <a14:backgroundMark x1="15668" y1="15321" x2="15668" y2="15321"/>
                        <a14:backgroundMark x1="5069" y1="37474" x2="5069" y2="37474"/>
                        <a14:backgroundMark x1="6605" y1="41201" x2="6605" y2="41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35" y="88067"/>
            <a:ext cx="1973228" cy="14640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0055" y="975360"/>
            <a:ext cx="824147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 startAt="4"/>
            </a:pPr>
            <a:endParaRPr lang="ru-RU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algn="just"/>
            <a:endParaRPr lang="ru-RU" sz="21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732" y="43988"/>
            <a:ext cx="637102" cy="7510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9732" y="975360"/>
            <a:ext cx="7919502" cy="1556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проекте </a:t>
            </a:r>
            <a:r>
              <a:rPr lang="ru-RU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всех путях его реализации представлена подробная информация  на сайте СОИРО </a:t>
            </a:r>
            <a:r>
              <a:rPr lang="ru-RU" u="sng" dirty="0">
                <a:solidFill>
                  <a:srgbClr val="0563C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http://www.dpo-smolensk.ru/</a:t>
            </a:r>
            <a:r>
              <a:rPr lang="ru-RU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во вкладке «Региональный проект по духовно-нравственному воспитанию в рамках внеурочной деятельности» </a:t>
            </a:r>
            <a:r>
              <a:rPr lang="ru-RU" u="sng" dirty="0">
                <a:solidFill>
                  <a:srgbClr val="0563C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http://www.dpo-smolensk.ru/dnv-proekt/</a:t>
            </a:r>
            <a:r>
              <a:rPr lang="ru-RU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141" y="2532261"/>
            <a:ext cx="8079179" cy="4164011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 rot="8457206">
            <a:off x="8022358" y="5691868"/>
            <a:ext cx="546735" cy="1943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29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7" b="89441" l="461" r="97542">
                        <a14:foregroundMark x1="41935" y1="828" x2="50230" y2="1035"/>
                        <a14:foregroundMark x1="57450" y1="3934" x2="69892" y2="17805"/>
                        <a14:foregroundMark x1="66820" y1="42236" x2="49616" y2="51139"/>
                        <a14:foregroundMark x1="48233" y1="53209" x2="19662" y2="85714"/>
                        <a14:foregroundMark x1="18894" y1="87164" x2="614" y2="12422"/>
                        <a14:foregroundMark x1="1382" y1="12422" x2="24117" y2="20911"/>
                        <a14:foregroundMark x1="23349" y1="24224" x2="23349" y2="24224"/>
                        <a14:foregroundMark x1="93241" y1="16356" x2="83410" y2="51553"/>
                        <a14:foregroundMark x1="83717" y1="53002" x2="97542" y2="55487"/>
                        <a14:foregroundMark x1="11214" y1="57143" x2="13210" y2="64803"/>
                        <a14:foregroundMark x1="15515" y1="65839" x2="15515" y2="65839"/>
                        <a14:foregroundMark x1="16436" y1="71429" x2="16436" y2="71429"/>
                        <a14:foregroundMark x1="20584" y1="78468" x2="20584" y2="78468"/>
                        <a14:foregroundMark x1="22581" y1="78261" x2="22581" y2="78261"/>
                        <a14:backgroundMark x1="1997" y1="2070" x2="1997" y2="2070"/>
                        <a14:backgroundMark x1="1690" y1="7039" x2="1690" y2="7039"/>
                        <a14:backgroundMark x1="2458" y1="10352" x2="2458" y2="10352"/>
                        <a14:backgroundMark x1="9370" y1="13458" x2="9370" y2="13458"/>
                        <a14:backgroundMark x1="10445" y1="13872" x2="10445" y2="13872"/>
                        <a14:backgroundMark x1="11674" y1="14700" x2="11674" y2="14700"/>
                        <a14:backgroundMark x1="15668" y1="15321" x2="15668" y2="15321"/>
                        <a14:backgroundMark x1="5069" y1="37474" x2="5069" y2="37474"/>
                        <a14:backgroundMark x1="6605" y1="41201" x2="6605" y2="41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35" y="88067"/>
            <a:ext cx="1973228" cy="14640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31551" y="3104062"/>
            <a:ext cx="7021286" cy="1306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1558834" y="40136"/>
            <a:ext cx="5599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РЕГИОНАЛЬНАЯ И МУНИЦИПАЛЬНАЯ НОРМАТИВНО-ПРАВОВАЯ ДОКУМЕНТАЦИЯ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39" y="1099878"/>
            <a:ext cx="81654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dirty="0">
                <a:solidFill>
                  <a:srgbClr val="0070C0"/>
                </a:solidFill>
                <a:latin typeface="Bookman Old Style" panose="02050604050505020204" pitchFamily="18" charset="0"/>
              </a:rPr>
              <a:t>Распоряжение Администрации Смоленской области от 26.07.2019 №1247-р/админ </a:t>
            </a:r>
            <a:r>
              <a:rPr lang="ru-RU" sz="16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«О Концепции развития системы духовно-нравственного и патриотического воспитания детей и молодежи в культурно-образовательной среде Смоленской области»</a:t>
            </a:r>
            <a:r>
              <a:rPr lang="ru-RU" sz="1600" dirty="0">
                <a:solidFill>
                  <a:srgbClr val="0070C0"/>
                </a:solidFill>
                <a:latin typeface="Bookman Old Style" panose="02050604050505020204" pitchFamily="18" charset="0"/>
              </a:rPr>
              <a:t> и Приложение </a:t>
            </a:r>
            <a:r>
              <a:rPr lang="ru-RU" sz="16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«Концепция </a:t>
            </a:r>
            <a:r>
              <a:rPr lang="ru-RU" sz="16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развития системы духовно-нравственного и патриотического воспитания детей и молодежи в культурно-образовательной среде Смоленской </a:t>
            </a:r>
            <a:r>
              <a:rPr lang="ru-RU" sz="16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области»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Приказ </a:t>
            </a:r>
            <a:r>
              <a:rPr lang="ru-RU" sz="1600" dirty="0">
                <a:solidFill>
                  <a:srgbClr val="0070C0"/>
                </a:solidFill>
                <a:latin typeface="Bookman Old Style" panose="02050604050505020204" pitchFamily="18" charset="0"/>
              </a:rPr>
              <a:t>Департамента Смоленской области по образованию и науке от 26.03.2019 № </a:t>
            </a:r>
            <a:r>
              <a:rPr lang="ru-RU" sz="16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246-ОД</a:t>
            </a:r>
            <a:r>
              <a:rPr lang="ru-RU" sz="16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«О </a:t>
            </a:r>
            <a:r>
              <a:rPr lang="ru-RU" sz="16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внедрении результатов проекта по духовно-нравственному воспитанию в рамках внеурочной деятельности в массовую </a:t>
            </a:r>
            <a:r>
              <a:rPr lang="ru-RU" sz="16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практику</a:t>
            </a:r>
            <a:r>
              <a:rPr lang="ru-RU" sz="16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» </a:t>
            </a:r>
            <a:endParaRPr lang="ru-RU" sz="1600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Распоряжение </a:t>
            </a:r>
            <a:r>
              <a:rPr lang="ru-RU" sz="1600" dirty="0">
                <a:solidFill>
                  <a:srgbClr val="0070C0"/>
                </a:solidFill>
                <a:latin typeface="Bookman Old Style" panose="02050604050505020204" pitchFamily="18" charset="0"/>
              </a:rPr>
              <a:t>Администрации Смоленской области от 26 мая 2003 года N 225-р/</a:t>
            </a:r>
            <a:r>
              <a:rPr lang="ru-RU" sz="160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адм</a:t>
            </a:r>
            <a:r>
              <a:rPr lang="ru-RU" sz="160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«О мерах по реализации договора о сотрудничестве в сфере образовательной, социальной и культурно-просветительской деятельности между Администрацией Смоленской области и Смоленской епархией Русской Православной церкви» </a:t>
            </a:r>
            <a:r>
              <a:rPr lang="ru-RU" sz="1600" dirty="0">
                <a:solidFill>
                  <a:srgbClr val="0070C0"/>
                </a:solidFill>
                <a:latin typeface="Bookman Old Style" panose="02050604050505020204" pitchFamily="18" charset="0"/>
              </a:rPr>
              <a:t>(с изменениями на 15 октября 2019 </a:t>
            </a:r>
            <a:r>
              <a:rPr lang="ru-RU" sz="16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года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Приказ управления образования и молодежной политики </a:t>
            </a:r>
            <a:endParaRPr lang="ru-RU" sz="1600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algn="just"/>
            <a:endParaRPr lang="ru-RU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732" y="43988"/>
            <a:ext cx="637102" cy="75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9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7" b="89441" l="461" r="97542">
                        <a14:foregroundMark x1="41935" y1="828" x2="50230" y2="1035"/>
                        <a14:foregroundMark x1="57450" y1="3934" x2="69892" y2="17805"/>
                        <a14:foregroundMark x1="66820" y1="42236" x2="49616" y2="51139"/>
                        <a14:foregroundMark x1="48233" y1="53209" x2="19662" y2="85714"/>
                        <a14:foregroundMark x1="18894" y1="87164" x2="614" y2="12422"/>
                        <a14:foregroundMark x1="1382" y1="12422" x2="24117" y2="20911"/>
                        <a14:foregroundMark x1="23349" y1="24224" x2="23349" y2="24224"/>
                        <a14:foregroundMark x1="93241" y1="16356" x2="83410" y2="51553"/>
                        <a14:foregroundMark x1="83717" y1="53002" x2="97542" y2="55487"/>
                        <a14:foregroundMark x1="11214" y1="57143" x2="13210" y2="64803"/>
                        <a14:foregroundMark x1="15515" y1="65839" x2="15515" y2="65839"/>
                        <a14:foregroundMark x1="16436" y1="71429" x2="16436" y2="71429"/>
                        <a14:foregroundMark x1="20584" y1="78468" x2="20584" y2="78468"/>
                        <a14:foregroundMark x1="22581" y1="78261" x2="22581" y2="78261"/>
                        <a14:backgroundMark x1="1997" y1="2070" x2="1997" y2="2070"/>
                        <a14:backgroundMark x1="1690" y1="7039" x2="1690" y2="7039"/>
                        <a14:backgroundMark x1="2458" y1="10352" x2="2458" y2="10352"/>
                        <a14:backgroundMark x1="9370" y1="13458" x2="9370" y2="13458"/>
                        <a14:backgroundMark x1="10445" y1="13872" x2="10445" y2="13872"/>
                        <a14:backgroundMark x1="11674" y1="14700" x2="11674" y2="14700"/>
                        <a14:backgroundMark x1="15668" y1="15321" x2="15668" y2="15321"/>
                        <a14:backgroundMark x1="5069" y1="37474" x2="5069" y2="37474"/>
                        <a14:backgroundMark x1="6605" y1="41201" x2="6605" y2="41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35" y="88067"/>
            <a:ext cx="1973228" cy="14640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31551" y="3104062"/>
            <a:ext cx="7021286" cy="1306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490055" y="975360"/>
            <a:ext cx="824147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 startAt="4"/>
            </a:pPr>
            <a:endParaRPr lang="ru-RU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algn="just"/>
            <a:endParaRPr lang="ru-RU" sz="21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732" y="43988"/>
            <a:ext cx="637102" cy="7510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0187" y="1248826"/>
            <a:ext cx="820134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Цель проекта - </a:t>
            </a:r>
            <a:r>
              <a:rPr lang="ru-RU" sz="2000" dirty="0">
                <a:solidFill>
                  <a:srgbClr val="0070C0"/>
                </a:solidFill>
                <a:latin typeface="Bookman Old Style" panose="02050604050505020204" pitchFamily="18" charset="0"/>
              </a:rPr>
              <a:t>создание системы непрерывного духовно-нравственного развития и воспитания обучающихся на основе православных ценностей.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Основная идея </a:t>
            </a:r>
            <a:r>
              <a:rPr lang="ru-RU" sz="2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проекта </a:t>
            </a:r>
            <a:r>
              <a:rPr lang="ru-RU" sz="20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- </a:t>
            </a:r>
            <a:r>
              <a:rPr lang="ru-RU" sz="2000" dirty="0">
                <a:solidFill>
                  <a:srgbClr val="0070C0"/>
                </a:solidFill>
                <a:latin typeface="Bookman Old Style" panose="02050604050505020204" pitchFamily="18" charset="0"/>
              </a:rPr>
              <a:t>разработка и апробация организационных и педагогических условий, направленных на сохранение и укрепление духовно-нравственного здоровья детей, приобщения их к нравственным и духовным ценностям, возрождения традиций семьи, формирования гражданственности и патриотизма. </a:t>
            </a:r>
            <a:endParaRPr lang="ru-RU" sz="20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Значимость</a:t>
            </a:r>
            <a:r>
              <a:rPr lang="ru-RU" sz="20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Bookman Old Style" panose="02050604050505020204" pitchFamily="18" charset="0"/>
              </a:rPr>
              <a:t>работы обусловлена требованиями государственной политики в области духовно-нравственного развития и воспитания личности гражданина России и социальным заказом на уровне региона </a:t>
            </a:r>
          </a:p>
          <a:p>
            <a:pPr algn="just"/>
            <a:r>
              <a:rPr lang="ru-RU" sz="2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Срок реализации </a:t>
            </a:r>
            <a:r>
              <a:rPr lang="ru-RU" sz="2000" dirty="0">
                <a:solidFill>
                  <a:srgbClr val="0070C0"/>
                </a:solidFill>
                <a:latin typeface="Bookman Old Style" panose="02050604050505020204" pitchFamily="18" charset="0"/>
              </a:rPr>
              <a:t>на муниципальном уровне – до 2022 г.</a:t>
            </a:r>
          </a:p>
          <a:p>
            <a:pPr algn="just"/>
            <a:r>
              <a:rPr lang="ru-RU" sz="2000" dirty="0">
                <a:solidFill>
                  <a:srgbClr val="0070C0"/>
                </a:solidFill>
                <a:latin typeface="Bookman Old Style" panose="02050604050505020204" pitchFamily="18" charset="0"/>
              </a:rPr>
              <a:t>На уровне школы – бессрочно</a:t>
            </a:r>
          </a:p>
          <a:p>
            <a:pPr algn="just"/>
            <a:endParaRPr lang="ru-RU" sz="2000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2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7" b="89441" l="461" r="97542">
                        <a14:foregroundMark x1="41935" y1="828" x2="50230" y2="1035"/>
                        <a14:foregroundMark x1="57450" y1="3934" x2="69892" y2="17805"/>
                        <a14:foregroundMark x1="66820" y1="42236" x2="49616" y2="51139"/>
                        <a14:foregroundMark x1="48233" y1="53209" x2="19662" y2="85714"/>
                        <a14:foregroundMark x1="18894" y1="87164" x2="614" y2="12422"/>
                        <a14:foregroundMark x1="1382" y1="12422" x2="24117" y2="20911"/>
                        <a14:foregroundMark x1="23349" y1="24224" x2="23349" y2="24224"/>
                        <a14:foregroundMark x1="93241" y1="16356" x2="83410" y2="51553"/>
                        <a14:foregroundMark x1="83717" y1="53002" x2="97542" y2="55487"/>
                        <a14:foregroundMark x1="11214" y1="57143" x2="13210" y2="64803"/>
                        <a14:foregroundMark x1="15515" y1="65839" x2="15515" y2="65839"/>
                        <a14:foregroundMark x1="16436" y1="71429" x2="16436" y2="71429"/>
                        <a14:foregroundMark x1="20584" y1="78468" x2="20584" y2="78468"/>
                        <a14:foregroundMark x1="22581" y1="78261" x2="22581" y2="78261"/>
                        <a14:backgroundMark x1="1997" y1="2070" x2="1997" y2="2070"/>
                        <a14:backgroundMark x1="1690" y1="7039" x2="1690" y2="7039"/>
                        <a14:backgroundMark x1="2458" y1="10352" x2="2458" y2="10352"/>
                        <a14:backgroundMark x1="9370" y1="13458" x2="9370" y2="13458"/>
                        <a14:backgroundMark x1="10445" y1="13872" x2="10445" y2="13872"/>
                        <a14:backgroundMark x1="11674" y1="14700" x2="11674" y2="14700"/>
                        <a14:backgroundMark x1="15668" y1="15321" x2="15668" y2="15321"/>
                        <a14:backgroundMark x1="5069" y1="37474" x2="5069" y2="37474"/>
                        <a14:backgroundMark x1="6605" y1="41201" x2="6605" y2="41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35" y="88067"/>
            <a:ext cx="1973228" cy="14640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31551" y="3104062"/>
            <a:ext cx="7021286" cy="1306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490055" y="975360"/>
            <a:ext cx="824147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 startAt="4"/>
            </a:pPr>
            <a:endParaRPr lang="ru-RU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algn="just"/>
            <a:endParaRPr lang="ru-RU" sz="21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732" y="43988"/>
            <a:ext cx="637102" cy="7510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9732" y="1144637"/>
            <a:ext cx="791292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Количество образовательных учреждений участников – 43 (100%)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Количественный состав рабочих групп – 227 чел. 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Количественный состав классов-участников проекта – 484 (35%)</a:t>
            </a:r>
          </a:p>
          <a:p>
            <a:pPr algn="just"/>
            <a:endParaRPr lang="ru-RU" sz="2000" b="1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2163" y="-27715"/>
            <a:ext cx="63572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РЕАЛИЗАЦИЯ ПРОЕКТА В МУНИЦИПАЛЬНОМ ОБРАЗОВАНИИ Г. СМОЛЕНСК В 2019-2020 УЧЕБНОМ ГОДУ.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504698"/>
              </p:ext>
            </p:extLst>
          </p:nvPr>
        </p:nvGraphicFramePr>
        <p:xfrm>
          <a:off x="0" y="2670932"/>
          <a:ext cx="4633021" cy="4085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794934"/>
              </p:ext>
            </p:extLst>
          </p:nvPr>
        </p:nvGraphicFramePr>
        <p:xfrm>
          <a:off x="4603179" y="2897231"/>
          <a:ext cx="4537806" cy="400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311838" y="2572408"/>
            <a:ext cx="47363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Количество педагогов, родителей, социальных партнеров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03850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7" b="89441" l="461" r="97542">
                        <a14:foregroundMark x1="41935" y1="828" x2="50230" y2="1035"/>
                        <a14:foregroundMark x1="57450" y1="3934" x2="69892" y2="17805"/>
                        <a14:foregroundMark x1="66820" y1="42236" x2="49616" y2="51139"/>
                        <a14:foregroundMark x1="48233" y1="53209" x2="19662" y2="85714"/>
                        <a14:foregroundMark x1="18894" y1="87164" x2="614" y2="12422"/>
                        <a14:foregroundMark x1="1382" y1="12422" x2="24117" y2="20911"/>
                        <a14:foregroundMark x1="23349" y1="24224" x2="23349" y2="24224"/>
                        <a14:foregroundMark x1="93241" y1="16356" x2="83410" y2="51553"/>
                        <a14:foregroundMark x1="83717" y1="53002" x2="97542" y2="55487"/>
                        <a14:foregroundMark x1="11214" y1="57143" x2="13210" y2="64803"/>
                        <a14:foregroundMark x1="15515" y1="65839" x2="15515" y2="65839"/>
                        <a14:foregroundMark x1="16436" y1="71429" x2="16436" y2="71429"/>
                        <a14:foregroundMark x1="20584" y1="78468" x2="20584" y2="78468"/>
                        <a14:foregroundMark x1="22581" y1="78261" x2="22581" y2="78261"/>
                        <a14:backgroundMark x1="1997" y1="2070" x2="1997" y2="2070"/>
                        <a14:backgroundMark x1="1690" y1="7039" x2="1690" y2="7039"/>
                        <a14:backgroundMark x1="2458" y1="10352" x2="2458" y2="10352"/>
                        <a14:backgroundMark x1="9370" y1="13458" x2="9370" y2="13458"/>
                        <a14:backgroundMark x1="10445" y1="13872" x2="10445" y2="13872"/>
                        <a14:backgroundMark x1="11674" y1="14700" x2="11674" y2="14700"/>
                        <a14:backgroundMark x1="15668" y1="15321" x2="15668" y2="15321"/>
                        <a14:backgroundMark x1="5069" y1="37474" x2="5069" y2="37474"/>
                        <a14:backgroundMark x1="6605" y1="41201" x2="6605" y2="41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35" y="88067"/>
            <a:ext cx="1973228" cy="14640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31551" y="3104062"/>
            <a:ext cx="7021286" cy="1306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490055" y="975360"/>
            <a:ext cx="824147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 startAt="4"/>
            </a:pPr>
            <a:endParaRPr lang="ru-RU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algn="just"/>
            <a:endParaRPr lang="ru-RU" sz="21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732" y="43988"/>
            <a:ext cx="637102" cy="7510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0055" y="1187270"/>
            <a:ext cx="791292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ЗАДАЧИ НАЧАЛЬНОГО ЭТАПА РЕАЛИЗАЦИИ ПРОЕКТА:</a:t>
            </a:r>
          </a:p>
          <a:p>
            <a:pPr algn="just"/>
            <a:endParaRPr lang="ru-RU" sz="2000" b="1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Выбрать оптимальную модель организации внеурочной деятельности;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Определить круг возможных социальных партнеров;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Выбрать классы (группы), количество которых индивидуально для каждого образовательного учреждения;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Определить перечень социальных практик и социальных проектов как системообразующих факторы духовно-нравственного развития и воспитания личности, характерных именно для данной образовательной организации</a:t>
            </a:r>
            <a:r>
              <a:rPr lang="ru-RU" sz="2400" dirty="0">
                <a:solidFill>
                  <a:srgbClr val="0070C0"/>
                </a:solidFill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32163" y="-27715"/>
            <a:ext cx="63572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РЕАЛИЗАЦИЯ ПРОЕКТА В МУНИЦИПАЛЬНОМ ОБРАЗОВАНИИ Г. СМОЛЕНСК В 2019-2020 УЧЕБНОМ ГОДУ.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80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2603" y="243438"/>
            <a:ext cx="6733760" cy="119141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МОНИТОРИНГ УДОВЛЕТВОРЕННОСТИ СОДЕРЖАНИЕМ И ФОРМАМИ ПОСЕЩАЕМЫХ ИМИ ВНЕУРОЧНЫХ ЗАНЯТИЙ ПО ДУХОВНО-НРАВСТВЕННОМУ ВОСПИТАНИЮ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ФЕВРАЛЬ 2020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7" b="89441" l="461" r="97542">
                        <a14:foregroundMark x1="41935" y1="828" x2="50230" y2="1035"/>
                        <a14:foregroundMark x1="57450" y1="3934" x2="69892" y2="17805"/>
                        <a14:foregroundMark x1="66820" y1="42236" x2="49616" y2="51139"/>
                        <a14:foregroundMark x1="48233" y1="53209" x2="19662" y2="85714"/>
                        <a14:foregroundMark x1="18894" y1="87164" x2="614" y2="12422"/>
                        <a14:foregroundMark x1="1382" y1="12422" x2="24117" y2="20911"/>
                        <a14:foregroundMark x1="23349" y1="24224" x2="23349" y2="24224"/>
                        <a14:foregroundMark x1="93241" y1="16356" x2="83410" y2="51553"/>
                        <a14:foregroundMark x1="83717" y1="53002" x2="97542" y2="55487"/>
                        <a14:foregroundMark x1="11214" y1="57143" x2="13210" y2="64803"/>
                        <a14:foregroundMark x1="15515" y1="65839" x2="15515" y2="65839"/>
                        <a14:foregroundMark x1="16436" y1="71429" x2="16436" y2="71429"/>
                        <a14:foregroundMark x1="20584" y1="78468" x2="20584" y2="78468"/>
                        <a14:foregroundMark x1="22581" y1="78261" x2="22581" y2="78261"/>
                        <a14:backgroundMark x1="1997" y1="2070" x2="1997" y2="2070"/>
                        <a14:backgroundMark x1="1690" y1="7039" x2="1690" y2="7039"/>
                        <a14:backgroundMark x1="2458" y1="10352" x2="2458" y2="10352"/>
                        <a14:backgroundMark x1="9370" y1="13458" x2="9370" y2="13458"/>
                        <a14:backgroundMark x1="10445" y1="13872" x2="10445" y2="13872"/>
                        <a14:backgroundMark x1="11674" y1="14700" x2="11674" y2="14700"/>
                        <a14:backgroundMark x1="15668" y1="15321" x2="15668" y2="15321"/>
                        <a14:backgroundMark x1="5069" y1="37474" x2="5069" y2="37474"/>
                        <a14:backgroundMark x1="6605" y1="41201" x2="6605" y2="41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35" y="88067"/>
            <a:ext cx="1973228" cy="14640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732" y="43988"/>
            <a:ext cx="637102" cy="751080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970859904"/>
              </p:ext>
            </p:extLst>
          </p:nvPr>
        </p:nvGraphicFramePr>
        <p:xfrm>
          <a:off x="-78378" y="1590226"/>
          <a:ext cx="9222377" cy="511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4421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5930" y="-104905"/>
            <a:ext cx="6733760" cy="119141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РЕЕСТР СОЦИАЛЬНЫХ ПАРТНЕРОВ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7" b="89441" l="461" r="97542">
                        <a14:foregroundMark x1="41935" y1="828" x2="50230" y2="1035"/>
                        <a14:foregroundMark x1="57450" y1="3934" x2="69892" y2="17805"/>
                        <a14:foregroundMark x1="66820" y1="42236" x2="49616" y2="51139"/>
                        <a14:foregroundMark x1="48233" y1="53209" x2="19662" y2="85714"/>
                        <a14:foregroundMark x1="18894" y1="87164" x2="614" y2="12422"/>
                        <a14:foregroundMark x1="1382" y1="12422" x2="24117" y2="20911"/>
                        <a14:foregroundMark x1="23349" y1="24224" x2="23349" y2="24224"/>
                        <a14:foregroundMark x1="93241" y1="16356" x2="83410" y2="51553"/>
                        <a14:foregroundMark x1="83717" y1="53002" x2="97542" y2="55487"/>
                        <a14:foregroundMark x1="11214" y1="57143" x2="13210" y2="64803"/>
                        <a14:foregroundMark x1="15515" y1="65839" x2="15515" y2="65839"/>
                        <a14:foregroundMark x1="16436" y1="71429" x2="16436" y2="71429"/>
                        <a14:foregroundMark x1="20584" y1="78468" x2="20584" y2="78468"/>
                        <a14:foregroundMark x1="22581" y1="78261" x2="22581" y2="78261"/>
                        <a14:backgroundMark x1="1997" y1="2070" x2="1997" y2="2070"/>
                        <a14:backgroundMark x1="1690" y1="7039" x2="1690" y2="7039"/>
                        <a14:backgroundMark x1="2458" y1="10352" x2="2458" y2="10352"/>
                        <a14:backgroundMark x1="9370" y1="13458" x2="9370" y2="13458"/>
                        <a14:backgroundMark x1="10445" y1="13872" x2="10445" y2="13872"/>
                        <a14:backgroundMark x1="11674" y1="14700" x2="11674" y2="14700"/>
                        <a14:backgroundMark x1="15668" y1="15321" x2="15668" y2="15321"/>
                        <a14:backgroundMark x1="5069" y1="37474" x2="5069" y2="37474"/>
                        <a14:backgroundMark x1="6605" y1="41201" x2="6605" y2="41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35" y="88067"/>
            <a:ext cx="1973228" cy="14640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732" y="43988"/>
            <a:ext cx="637102" cy="751080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772563134"/>
              </p:ext>
            </p:extLst>
          </p:nvPr>
        </p:nvGraphicFramePr>
        <p:xfrm>
          <a:off x="121918" y="988040"/>
          <a:ext cx="8821783" cy="5680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3967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4579</TotalTime>
  <Words>502</Words>
  <Application>Microsoft Office PowerPoint</Application>
  <PresentationFormat>Экран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Bookman Old Style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МОНИТОРИНГ УДОВЛЕТВОРЕННОСТИ СОДЕРЖАНИЕМ И ФОРМАМИ ПОСЕЩАЕМЫХ ИМИ ВНЕУРОЧНЫХ ЗАНЯТИЙ ПО ДУХОВНО-НРАВСТВЕННОМУ ВОСПИТАНИЮ ФЕВРАЛЬ 2020 </vt:lpstr>
      <vt:lpstr>РЕЕСТР СОЦИАЛЬНЫХ ПАРТНЕРОВ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Сазонова Наталья Николаевна</dc:creator>
  <cp:lastModifiedBy>terol</cp:lastModifiedBy>
  <cp:revision>351</cp:revision>
  <dcterms:created xsi:type="dcterms:W3CDTF">2018-07-31T10:36:08Z</dcterms:created>
  <dcterms:modified xsi:type="dcterms:W3CDTF">2020-08-27T10:31:45Z</dcterms:modified>
</cp:coreProperties>
</file>