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78" r:id="rId4"/>
    <p:sldMasterId id="2147483684" r:id="rId5"/>
  </p:sldMasterIdLst>
  <p:sldIdLst>
    <p:sldId id="261" r:id="rId6"/>
    <p:sldId id="301" r:id="rId7"/>
    <p:sldId id="298" r:id="rId8"/>
    <p:sldId id="257" r:id="rId9"/>
    <p:sldId id="303" r:id="rId10"/>
    <p:sldId id="258" r:id="rId11"/>
    <p:sldId id="305" r:id="rId12"/>
    <p:sldId id="262" r:id="rId13"/>
    <p:sldId id="263" r:id="rId14"/>
    <p:sldId id="268" r:id="rId15"/>
    <p:sldId id="269" r:id="rId16"/>
    <p:sldId id="304" r:id="rId17"/>
    <p:sldId id="306" r:id="rId18"/>
    <p:sldId id="307" r:id="rId19"/>
    <p:sldId id="302" r:id="rId20"/>
    <p:sldId id="309" r:id="rId21"/>
    <p:sldId id="308" r:id="rId22"/>
    <p:sldId id="310" r:id="rId23"/>
    <p:sldId id="311" r:id="rId24"/>
    <p:sldId id="312" r:id="rId25"/>
    <p:sldId id="300" r:id="rId26"/>
  </p:sldIdLst>
  <p:sldSz cx="9144000" cy="5149850"/>
  <p:notesSz cx="9144000" cy="514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2965" y="781053"/>
            <a:ext cx="8158073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6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2965" y="781053"/>
            <a:ext cx="8158073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0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2438" y="1134621"/>
            <a:ext cx="3460115" cy="24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9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2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9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2965" y="781053"/>
            <a:ext cx="8158073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4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0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2438" y="1134621"/>
            <a:ext cx="3460115" cy="24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4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5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483" y="0"/>
            <a:ext cx="8839517" cy="4954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308" y="726968"/>
            <a:ext cx="82873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8167" y="2758018"/>
            <a:ext cx="8287664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FDEA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0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6356079" cy="1529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0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815708" y="4548097"/>
            <a:ext cx="714909" cy="524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099454" y="4509559"/>
            <a:ext cx="578524" cy="60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668349" y="4612238"/>
            <a:ext cx="1383385" cy="427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14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78493" y="0"/>
            <a:ext cx="1265506" cy="76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71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78493" y="0"/>
            <a:ext cx="1265506" cy="76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0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2438" y="1134621"/>
            <a:ext cx="3460115" cy="24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2965" y="781053"/>
            <a:ext cx="8158073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2438" y="1134621"/>
            <a:ext cx="3460115" cy="24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625" y="40339"/>
            <a:ext cx="6492748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4289" y="1032895"/>
            <a:ext cx="599567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3"/>
            <a:ext cx="292608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625" y="40339"/>
            <a:ext cx="6492748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4289" y="1032895"/>
            <a:ext cx="599567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3"/>
            <a:ext cx="292608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625" y="40339"/>
            <a:ext cx="6492748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4289" y="1032895"/>
            <a:ext cx="599567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3"/>
            <a:ext cx="292608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625" y="40339"/>
            <a:ext cx="6492748" cy="616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4289" y="1032895"/>
            <a:ext cx="5995670" cy="338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3"/>
            <a:ext cx="292608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3"/>
            <a:ext cx="2103120" cy="277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6761" y="139873"/>
            <a:ext cx="25704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00" y="1655580"/>
            <a:ext cx="756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ec.europa.eu/eusurvey/runner/DigCompEdu-S-RU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860" y="1611274"/>
            <a:ext cx="6610984" cy="2277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Цифровая компетентность педагога как фактор достижения качественных образовательных </a:t>
            </a: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результатов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0717" y="365125"/>
            <a:ext cx="8095291" cy="4018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209" y="4545584"/>
            <a:ext cx="2338705" cy="1348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latin typeface="Calibri"/>
                <a:cs typeface="Calibri"/>
              </a:rPr>
              <a:t>https://blendedlearning.pro/blended_learning_models/</a:t>
            </a:r>
            <a:endParaRPr sz="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065" y="522177"/>
            <a:ext cx="65143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«шведский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04" y="1853187"/>
            <a:ext cx="6928104" cy="240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36019"/>
            <a:ext cx="8229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Цифровая педагогическая компетентность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это способность и готовность педагогических кадров к выполнению трудовых функций, соответствующих действующим в сфере образования Профессиональным стандартам с учетом актуальных задач государственной политики РФ в сфере образования и текущего уровня развития цифровых технологий.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74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0-2021 учебный год\жесть СОИРО\ЕК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18873"/>
            <a:ext cx="8077200" cy="37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" y="136529"/>
            <a:ext cx="6553200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Минздравсоцразвития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России от 26.08.2010 № 761н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образования"</a:t>
            </a: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66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2725"/>
            <a:ext cx="84582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Минобрнауки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России от 07.04.2014 № 276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Об утверждении Порядка проведения аттестации педагогических работников организаций, осуществляющих образовательную деятельность, в котором изложены требования предъявляемые к педагогам первой и высшей категории</a:t>
            </a:r>
            <a:endParaRPr lang="ru-RU" sz="1100" b="1" dirty="0">
              <a:ea typeface="Calibri"/>
              <a:cs typeface="Times New Roman"/>
            </a:endParaRPr>
          </a:p>
        </p:txBody>
      </p:sp>
      <p:pic>
        <p:nvPicPr>
          <p:cNvPr id="3074" name="Picture 2" descr="D:\2020-2021 учебный год\жесть СОИРО\категор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4325"/>
            <a:ext cx="8534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04800" y="212729"/>
            <a:ext cx="3992879" cy="106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098" name="Picture 2" descr="D:\2020-2021 учебный год\жесть СОИРО\прфстанд 1 лучш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7050"/>
            <a:ext cx="25908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20-2021 учебный год\жесть СОИРО\прфстанд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129"/>
            <a:ext cx="33528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2" y="292462"/>
            <a:ext cx="751839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</a:t>
            </a:r>
            <a:r>
              <a:rPr sz="4000" spc="-1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40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spc="-1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spc="-1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spc="-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sz="4000" spc="-2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natives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1415" y="2085869"/>
            <a:ext cx="833305" cy="979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3097" y="2080399"/>
            <a:ext cx="589280" cy="989280"/>
            <a:chOff x="4563097" y="2077834"/>
            <a:chExt cx="589280" cy="988060"/>
          </a:xfrm>
        </p:grpSpPr>
        <p:sp>
          <p:nvSpPr>
            <p:cNvPr id="5" name="object 5"/>
            <p:cNvSpPr/>
            <p:nvPr/>
          </p:nvSpPr>
          <p:spPr>
            <a:xfrm>
              <a:off x="4563097" y="2077834"/>
              <a:ext cx="589051" cy="65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608310" y="2170899"/>
              <a:ext cx="498612" cy="801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63097" y="2999993"/>
              <a:ext cx="589051" cy="656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4617783" y="3569355"/>
            <a:ext cx="479678" cy="989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7999" y="3523475"/>
            <a:ext cx="586343" cy="10808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1400" y="0"/>
            <a:ext cx="2133600" cy="135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9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2193"/>
            <a:ext cx="816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назревшие перемены в образовании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2020-2021 учебный год\жесть СОИРО\переме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4725"/>
            <a:ext cx="80009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7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03760" y="1347613"/>
            <a:ext cx="6136481" cy="3485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62000" y="47890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Коронакризис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»/цифровая весна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0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19" y="330708"/>
            <a:ext cx="610578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sz="24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2020-2021 учебный год\жесть СОИРО\кризи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9837"/>
            <a:ext cx="63504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0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860" y="1611274"/>
            <a:ext cx="6610984" cy="2277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Цифровая компетентность 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педагога как фактор достижения </a:t>
            </a:r>
            <a:r>
              <a:rPr lang="ru-RU" sz="28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качественных образовательных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результатов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18582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225" y="974725"/>
            <a:ext cx="81534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1950"/>
              </a:spcAft>
            </a:pPr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 могут самостоятельно оценить свою ИКТ-компетентность, пройдя тест на сайте Европейской комиссии. После прохождения теста каждый участник может запросить именной сертификат с результатами оценки своих цифровых компетенций и получить индивидуальную стратегию их повышения.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2346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https://ec.europa.eu/eusurvey/runner/DigCompEdu-S-RU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1" descr="http://qrcoder.ru/code/?https%3A%2F%2Fec.europa.eu%2Feusurvey%2Frunner%2FDigCompEdu-S-RU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27325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0-2021 учебный год\жесть СОИРО\европ комисс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0200"/>
            <a:ext cx="1543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0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72488" y="99186"/>
            <a:ext cx="119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0" y="1279525"/>
            <a:ext cx="6324600" cy="185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buClr>
                <a:srgbClr val="921A1D"/>
              </a:buClr>
              <a:tabLst>
                <a:tab pos="356870" algn="l"/>
                <a:tab pos="357505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Удачного учебного года!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  <a:buClr>
                <a:srgbClr val="921A1D"/>
              </a:buClr>
              <a:tabLst>
                <a:tab pos="356870" algn="l"/>
                <a:tab pos="357505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и терпения!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21A1D"/>
              </a:buClr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28" y="136525"/>
            <a:ext cx="67170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47675">
              <a:lnSpc>
                <a:spcPct val="100000"/>
              </a:lnSpc>
              <a:spcBef>
                <a:spcPts val="110"/>
              </a:spcBef>
            </a:pP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67203" y="872141"/>
            <a:ext cx="4760977" cy="1645920"/>
            <a:chOff x="1981199" y="1112519"/>
            <a:chExt cx="5675377" cy="2194561"/>
          </a:xfrm>
        </p:grpSpPr>
        <p:sp>
          <p:nvSpPr>
            <p:cNvPr id="4" name="object 4"/>
            <p:cNvSpPr/>
            <p:nvPr/>
          </p:nvSpPr>
          <p:spPr>
            <a:xfrm>
              <a:off x="1981199" y="1112519"/>
              <a:ext cx="3599688" cy="1645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768" y="1600200"/>
              <a:ext cx="2273808" cy="1706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2387191"/>
            <a:ext cx="7924800" cy="157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комплексная характеристика образовательной деятельности и подготовки обучающегося, выражающая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степень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соответствия федеральным государственным образовательным стандартам… и потребностям физического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лица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интересах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которого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осуществляется образовательная деятельность 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п.29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. ст.1  Федерального закона  №273-ФЗ «Об образовании в российской Федерации»</a:t>
            </a:r>
            <a:endParaRPr lang="ru-RU" sz="105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8" y="173181"/>
            <a:ext cx="5028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Зачем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материал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директору?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>
                <a:spLocks noGrp="1"/>
              </p:cNvSpPr>
              <p:nvPr>
                <p:ph sz="half" idx="2"/>
              </p:nvPr>
            </p:nvSpPr>
            <p:spPr>
              <a:xfrm>
                <a:off x="304800" y="1812925"/>
                <a:ext cx="8839200" cy="95013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065">
                  <a:lnSpc>
                    <a:spcPct val="100000"/>
                  </a:lnSpc>
                  <a:spcBef>
                    <a:spcPts val="105"/>
                  </a:spcBef>
                  <a:buClr>
                    <a:srgbClr val="921A1D"/>
                  </a:buClr>
                  <a:tabLst>
                    <a:tab pos="356870" algn="l"/>
                    <a:tab pos="357505" algn="l"/>
                  </a:tabLst>
                </a:pPr>
                <a:r>
                  <a:rPr lang="ru-RU" sz="3600" spc="-5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КАЧЕСТВО</a:t>
                </a:r>
                <a:r>
                  <a:rPr lang="ru-RU" sz="3600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pc="-5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pc="-5" smtClean="0">
                            <a:latin typeface="Cambria Math"/>
                            <a:ea typeface="Cambria Math"/>
                          </a:rPr>
                          <m:t>ПОЛУЧЕННЫЙ РЕЗУЛЬТАТ</m:t>
                        </m:r>
                      </m:num>
                      <m:den>
                        <m:r>
                          <a:rPr lang="ru-RU" sz="3600" b="0" i="1" spc="-5" smtClean="0">
                            <a:latin typeface="Cambria Math"/>
                            <a:ea typeface="Cambria Math"/>
                          </a:rPr>
                          <m:t>ОЖИДАНИЕ РЕЗУЛЬТАТА (ЗАКАЗ)</m:t>
                        </m:r>
                      </m:den>
                    </m:f>
                  </m:oMath>
                </a14:m>
                <a:endParaRPr sz="3600" spc="-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4800" y="1812925"/>
                <a:ext cx="8839200" cy="950132"/>
              </a:xfrm>
              <a:prstGeom prst="rect">
                <a:avLst/>
              </a:prstGeom>
              <a:blipFill rotWithShape="1">
                <a:blip r:embed="rId2"/>
                <a:stretch>
                  <a:fillRect l="-2966" b="-7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76828" y="205739"/>
            <a:ext cx="5111750" cy="4389120"/>
          </a:xfrm>
          <a:custGeom>
            <a:avLst/>
            <a:gdLst/>
            <a:ahLst/>
            <a:cxnLst/>
            <a:rect l="l" t="t" r="r" b="b"/>
            <a:pathLst>
              <a:path w="5111750" h="4389120">
                <a:moveTo>
                  <a:pt x="0" y="4389120"/>
                </a:moveTo>
                <a:lnTo>
                  <a:pt x="5111496" y="4389120"/>
                </a:lnTo>
                <a:lnTo>
                  <a:pt x="5111496" y="0"/>
                </a:lnTo>
                <a:lnTo>
                  <a:pt x="0" y="0"/>
                </a:lnTo>
                <a:lnTo>
                  <a:pt x="0" y="4389120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0193" y="303113"/>
            <a:ext cx="4858385" cy="15837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633730">
              <a:lnSpc>
                <a:spcPts val="2900"/>
              </a:lnSpc>
              <a:spcBef>
                <a:spcPts val="720"/>
              </a:spcBef>
              <a:tabLst>
                <a:tab pos="356870" algn="l"/>
                <a:tab pos="357505" algn="l"/>
              </a:tabLst>
            </a:pPr>
            <a:r>
              <a:rPr sz="2700" i="1" dirty="0" smtClean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2700" i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700" i="1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замкнутом </a:t>
            </a:r>
            <a:r>
              <a:rPr sz="2700" i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r>
              <a:rPr sz="2700" i="1" spc="-114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i="1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 </a:t>
            </a:r>
            <a:r>
              <a:rPr sz="2700" i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разводятся </a:t>
            </a:r>
            <a:r>
              <a:rPr sz="2700" i="1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сырость</a:t>
            </a:r>
            <a:r>
              <a:rPr sz="2700" i="1" spc="-9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i="1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ts val="2895"/>
              </a:lnSpc>
            </a:pPr>
            <a:r>
              <a:rPr sz="2700" i="1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плесень”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>
              <a:lnSpc>
                <a:spcPct val="100000"/>
              </a:lnSpc>
              <a:spcBef>
                <a:spcPts val="310"/>
              </a:spcBef>
            </a:pPr>
            <a:r>
              <a:rPr sz="2700" spc="-5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</a:t>
            </a:r>
            <a:r>
              <a:rPr sz="2700" spc="-80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10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075943"/>
            <a:ext cx="3008630" cy="3517900"/>
          </a:xfrm>
          <a:custGeom>
            <a:avLst/>
            <a:gdLst/>
            <a:ahLst/>
            <a:cxnLst/>
            <a:rect l="l" t="t" r="r" b="b"/>
            <a:pathLst>
              <a:path w="3008629" h="3517900">
                <a:moveTo>
                  <a:pt x="3008376" y="0"/>
                </a:moveTo>
                <a:lnTo>
                  <a:pt x="0" y="0"/>
                </a:lnTo>
                <a:lnTo>
                  <a:pt x="0" y="3517391"/>
                </a:lnTo>
                <a:lnTo>
                  <a:pt x="3008376" y="3517391"/>
                </a:lnTo>
                <a:lnTo>
                  <a:pt x="3008376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>
              <a:noFill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172" y="1727217"/>
            <a:ext cx="2727656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0" y="2193929"/>
            <a:ext cx="2575256" cy="223202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5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>
              <a:lnSpc>
                <a:spcPct val="1201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ленн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ость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Многозадачность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2000" y="898529"/>
            <a:ext cx="3810000" cy="3090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D:\2020-2021 учебный год\жесть СОИРО\7ARFMYukp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3528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860" y="1611278"/>
            <a:ext cx="73431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sz="4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ответить?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6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257" y="253445"/>
            <a:ext cx="394614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Субъекность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1500966"/>
            <a:ext cx="22390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8455" algn="l"/>
              </a:tabLst>
            </a:pPr>
            <a:r>
              <a:rPr sz="2800" dirty="0">
                <a:latin typeface="Calibri"/>
                <a:cs typeface="Calibri"/>
              </a:rPr>
              <a:t>-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посо</a:t>
            </a:r>
            <a:r>
              <a:rPr sz="2800" spc="-5" dirty="0">
                <a:latin typeface="Calibri"/>
                <a:cs typeface="Calibri"/>
              </a:rPr>
              <a:t>б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ос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5" y="1927940"/>
            <a:ext cx="3071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latin typeface="Calibri"/>
                <a:cs typeface="Calibri"/>
              </a:rPr>
              <a:t>самоуправляемому,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0647" y="1500962"/>
            <a:ext cx="585279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1600200" algn="l"/>
                <a:tab pos="1981200" algn="l"/>
              </a:tabLst>
            </a:pPr>
            <a:r>
              <a:rPr sz="2800" dirty="0">
                <a:latin typeface="Calibri"/>
                <a:cs typeface="Calibri"/>
              </a:rPr>
              <a:t>ч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dirty="0">
                <a:latin typeface="Calibri"/>
                <a:cs typeface="Calibri"/>
              </a:rPr>
              <a:t>ове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к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ам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30" dirty="0">
                <a:latin typeface="Calibri"/>
                <a:cs typeface="Calibri"/>
              </a:rPr>
              <a:t>д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25" dirty="0">
                <a:latin typeface="Calibri"/>
                <a:cs typeface="Calibri"/>
              </a:rPr>
              <a:t>уем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70" dirty="0">
                <a:latin typeface="Calibri"/>
                <a:cs typeface="Calibri"/>
              </a:rPr>
              <a:t>у</a:t>
            </a:r>
            <a:r>
              <a:rPr sz="2800" dirty="0">
                <a:latin typeface="Calibri"/>
                <a:cs typeface="Calibri"/>
              </a:rPr>
              <a:t>,</a:t>
            </a:r>
          </a:p>
          <a:p>
            <a:pPr marR="7620" algn="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амо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1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р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ли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25" dirty="0">
                <a:latin typeface="Calibri"/>
                <a:cs typeface="Calibri"/>
              </a:rPr>
              <a:t>уе</a:t>
            </a:r>
            <a:r>
              <a:rPr sz="2800" dirty="0">
                <a:latin typeface="Calibri"/>
                <a:cs typeface="Calibri"/>
              </a:rPr>
              <a:t>мо</a:t>
            </a:r>
            <a:r>
              <a:rPr sz="2800" spc="-45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475" y="2355037"/>
            <a:ext cx="230441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2098040" algn="l"/>
              </a:tabLst>
            </a:pPr>
            <a:r>
              <a:rPr sz="2800" spc="5" dirty="0">
                <a:latin typeface="Calibri"/>
                <a:cs typeface="Calibri"/>
              </a:rPr>
              <a:t>пов</a:t>
            </a:r>
            <a:r>
              <a:rPr sz="2800" spc="-45" dirty="0">
                <a:latin typeface="Calibri"/>
                <a:cs typeface="Calibri"/>
              </a:rPr>
              <a:t>е</a:t>
            </a:r>
            <a:r>
              <a:rPr sz="2800" spc="-30" dirty="0">
                <a:latin typeface="Calibri"/>
                <a:cs typeface="Calibri"/>
              </a:rPr>
              <a:t>д</a:t>
            </a:r>
            <a:r>
              <a:rPr sz="2800" spc="5" dirty="0">
                <a:latin typeface="Calibri"/>
                <a:cs typeface="Calibri"/>
              </a:rPr>
              <a:t>ению</a:t>
            </a:r>
            <a:r>
              <a:rPr sz="2800" dirty="0">
                <a:latin typeface="Calibri"/>
                <a:cs typeface="Calibri"/>
              </a:rPr>
              <a:t>	и  </a:t>
            </a:r>
            <a:r>
              <a:rPr sz="2800" spc="-10" dirty="0">
                <a:latin typeface="Calibri"/>
                <a:cs typeface="Calibri"/>
              </a:rPr>
              <a:t>практическое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3588" y="2355037"/>
            <a:ext cx="592074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10"/>
              </a:spcBef>
              <a:tabLst>
                <a:tab pos="2021839" algn="l"/>
                <a:tab pos="2201545" algn="l"/>
                <a:tab pos="2494280" algn="l"/>
                <a:tab pos="3658870" algn="l"/>
                <a:tab pos="4442460" algn="l"/>
                <a:tab pos="5143500" algn="l"/>
                <a:tab pos="5732145" algn="l"/>
              </a:tabLst>
            </a:pPr>
            <a:r>
              <a:rPr sz="2800" spc="-30" dirty="0">
                <a:latin typeface="Calibri"/>
                <a:cs typeface="Calibri"/>
              </a:rPr>
              <a:t>д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йс</a:t>
            </a:r>
            <a:r>
              <a:rPr sz="2800" spc="-5" dirty="0">
                <a:latin typeface="Calibri"/>
                <a:cs typeface="Calibri"/>
              </a:rPr>
              <a:t>тв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ю</a:t>
            </a:r>
            <a:r>
              <a:rPr sz="2800" dirty="0">
                <a:latin typeface="Calibri"/>
                <a:cs typeface="Calibri"/>
              </a:rPr>
              <a:t>,	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посо</a:t>
            </a:r>
            <a:r>
              <a:rPr sz="2800" spc="-5" dirty="0">
                <a:latin typeface="Calibri"/>
                <a:cs typeface="Calibri"/>
              </a:rPr>
              <a:t>б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ос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ь	</a:t>
            </a:r>
            <a:r>
              <a:rPr sz="2800" spc="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та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ь	в  </a:t>
            </a:r>
            <a:r>
              <a:rPr sz="2800" spc="-2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тн</a:t>
            </a:r>
            <a:r>
              <a:rPr sz="2800" spc="5" dirty="0">
                <a:latin typeface="Calibri"/>
                <a:cs typeface="Calibri"/>
              </a:rPr>
              <a:t>ош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ие	к		</a:t>
            </a:r>
            <a:r>
              <a:rPr sz="2800" spc="-5" dirty="0">
                <a:latin typeface="Calibri"/>
                <a:cs typeface="Calibri"/>
              </a:rPr>
              <a:t>ми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70" dirty="0">
                <a:latin typeface="Calibri"/>
                <a:cs typeface="Calibri"/>
              </a:rPr>
              <a:t>у</a:t>
            </a:r>
            <a:r>
              <a:rPr sz="2800" dirty="0">
                <a:latin typeface="Calibri"/>
                <a:cs typeface="Calibri"/>
              </a:rPr>
              <a:t>,	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лат</a:t>
            </a:r>
            <a:r>
              <a:rPr sz="2800" dirty="0">
                <a:latin typeface="Calibri"/>
                <a:cs typeface="Calibri"/>
              </a:rPr>
              <a:t>ь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о</a:t>
            </a:r>
            <a:r>
              <a:rPr sz="2800" spc="5" dirty="0">
                <a:latin typeface="Calibri"/>
                <a:cs typeface="Calibri"/>
              </a:rPr>
              <a:t>ю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73" y="3209289"/>
            <a:ext cx="8282940" cy="1688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32025" algn="l"/>
                <a:tab pos="2616200" algn="l"/>
                <a:tab pos="3865879" algn="l"/>
                <a:tab pos="4741545" algn="l"/>
                <a:tab pos="6659245" algn="l"/>
                <a:tab pos="8077200" algn="l"/>
              </a:tabLst>
            </a:pP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я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льно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ь	и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1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мо</a:t>
            </a:r>
            <a:r>
              <a:rPr sz="2800" spc="-55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о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б</a:t>
            </a:r>
            <a:r>
              <a:rPr sz="2800" dirty="0">
                <a:latin typeface="Calibri"/>
                <a:cs typeface="Calibri"/>
              </a:rPr>
              <a:t>я	п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дм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spc="5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	а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3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ли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а	и  изменения</a:t>
            </a:r>
          </a:p>
          <a:p>
            <a:pPr marL="156845">
              <a:lnSpc>
                <a:spcPts val="2135"/>
              </a:lnSpc>
              <a:spcBef>
                <a:spcPts val="2095"/>
              </a:spcBef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Исаев Е.,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Слободчиков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В.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Психология образования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человека.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Становление</a:t>
            </a:r>
            <a:endParaRPr sz="1800" dirty="0">
              <a:latin typeface="Arial"/>
              <a:cs typeface="Arial"/>
            </a:endParaRPr>
          </a:p>
          <a:p>
            <a:pPr marL="156845">
              <a:lnSpc>
                <a:spcPts val="2135"/>
              </a:lnSpc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субъектности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в 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образовательных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процессах.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– Litres,</a:t>
            </a:r>
            <a:r>
              <a:rPr sz="18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2019.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388" y="218647"/>
            <a:ext cx="768421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похожих </a:t>
            </a:r>
            <a:r>
              <a:rPr sz="4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понятий?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133917"/>
            <a:ext cx="7717155" cy="331977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  <a:r>
              <a:rPr sz="3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r>
              <a:rPr sz="3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sz="30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</a:t>
            </a:r>
            <a:r>
              <a:rPr sz="3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</a:t>
            </a: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302</Words>
  <Application>Microsoft Office PowerPoint</Application>
  <PresentationFormat>Произвольный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Цифровая компетентность педагога как фактор достижения качественных образовательных результатов </vt:lpstr>
      <vt:lpstr>Цифровая компетентность педагога как фактор достижения качественных образовательных результатов </vt:lpstr>
      <vt:lpstr>Качество образования?</vt:lpstr>
      <vt:lpstr>Зачем материал директору?</vt:lpstr>
      <vt:lpstr>Презентация PowerPoint</vt:lpstr>
      <vt:lpstr>Презентация PowerPoint</vt:lpstr>
      <vt:lpstr>Чем школы могут ответить?</vt:lpstr>
      <vt:lpstr>Субъекность</vt:lpstr>
      <vt:lpstr>Семья похожих понятий?</vt:lpstr>
      <vt:lpstr>Презентация PowerPoint</vt:lpstr>
      <vt:lpstr>Комплексный обед / «шведский стол»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 обучения   digital natives</vt:lpstr>
      <vt:lpstr>Презентация PowerPoint</vt:lpstr>
      <vt:lpstr>Презентация PowerPoint</vt:lpstr>
      <vt:lpstr>Презентация PowerPoint</vt:lpstr>
      <vt:lpstr>Презентация PowerPoint</vt:lpstr>
      <vt:lpstr>Резюме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Слободич А Н</cp:lastModifiedBy>
  <cp:revision>10</cp:revision>
  <dcterms:created xsi:type="dcterms:W3CDTF">2020-08-27T15:37:31Z</dcterms:created>
  <dcterms:modified xsi:type="dcterms:W3CDTF">2020-08-27T17:41:55Z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2020-08-27T00:00:00Z</vt:filetime>
  </property>
</Properties>
</file>