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45" r:id="rId2"/>
    <p:sldId id="405" r:id="rId3"/>
    <p:sldId id="447" r:id="rId4"/>
    <p:sldId id="415" r:id="rId5"/>
    <p:sldId id="423" r:id="rId6"/>
    <p:sldId id="407" r:id="rId7"/>
    <p:sldId id="442" r:id="rId8"/>
    <p:sldId id="443" r:id="rId9"/>
    <p:sldId id="427" r:id="rId10"/>
    <p:sldId id="424" r:id="rId11"/>
    <p:sldId id="417" r:id="rId12"/>
    <p:sldId id="416" r:id="rId13"/>
    <p:sldId id="440" r:id="rId14"/>
    <p:sldId id="444" r:id="rId15"/>
    <p:sldId id="431" r:id="rId16"/>
    <p:sldId id="432" r:id="rId17"/>
    <p:sldId id="433" r:id="rId18"/>
    <p:sldId id="428" r:id="rId19"/>
    <p:sldId id="429" r:id="rId20"/>
    <p:sldId id="435" r:id="rId21"/>
    <p:sldId id="436" r:id="rId22"/>
    <p:sldId id="438" r:id="rId23"/>
    <p:sldId id="408" r:id="rId24"/>
    <p:sldId id="434" r:id="rId25"/>
    <p:sldId id="430" r:id="rId26"/>
    <p:sldId id="441" r:id="rId27"/>
    <p:sldId id="446" r:id="rId28"/>
    <p:sldId id="42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1F942-8FFA-4851-AFD9-695FF561E23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9219B-BD51-4C21-B009-6D0802CB4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06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9219B-BD51-4C21-B009-6D0802CB4F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5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1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01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80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62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8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33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98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31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96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B63F-A148-466D-8EE6-2BF01B7BBE46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5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rmolaeva.istok@yandex.ru" TargetMode="External"/><Relationship Id="rId2" Type="http://schemas.openxmlformats.org/officeDocument/2006/relationships/hyperlink" Target="http://mdou78.smoladmin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rmolaeva.istok@yandex.ru" TargetMode="External"/><Relationship Id="rId2" Type="http://schemas.openxmlformats.org/officeDocument/2006/relationships/hyperlink" Target="http://mdou78.smoladmin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54" y="864020"/>
            <a:ext cx="4006278" cy="2972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495167" y="2854412"/>
            <a:ext cx="6190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предпосылок функциональной грамотности дошкольников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6011" y="5022280"/>
            <a:ext cx="379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Озерова Ирина Сергеевна,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МБДОУ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78 «Исток»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9023" b="64747" l="36977" r="63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09" t="18936" r="37442" b="36212"/>
          <a:stretch/>
        </p:blipFill>
        <p:spPr>
          <a:xfrm>
            <a:off x="1440440" y="973204"/>
            <a:ext cx="1293523" cy="1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19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981" y="0"/>
            <a:ext cx="7886700" cy="6792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3934537"/>
              </p:ext>
            </p:extLst>
          </p:nvPr>
        </p:nvGraphicFramePr>
        <p:xfrm>
          <a:off x="480604" y="771888"/>
          <a:ext cx="7886700" cy="525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2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сформировано начало экономического мышления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принимают свои первые финансовые решения относительно расходов и трат, соотносят понятия хочу и могу.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0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знают о новых профессиях, умеют о них рассказать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воспитанниками освоены начальные навыки обращения с деньгами, осознают необходимость грамотно и бережливо относиться к ним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29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интересуются социальными явлениями, происходящими в общественной жизни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понимают, что тратить можно мудро, с пользой для себя, а можно напрасно, без толку, бесполезно, бессмысленно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50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проявляют здоровый интерес к деньгам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244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914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002" y="1666181"/>
            <a:ext cx="77593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Читательская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грамотность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– 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жизни.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</a:p>
          <a:p>
            <a:pPr lvl="0" algn="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А.А. Леонтьев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19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327" y="59873"/>
            <a:ext cx="8395855" cy="678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основа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читательской грамотности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«Об образовании в Российской Федерации» от 29.12.2012 N 273- ФЗ (действующая редакция, 2016) </a:t>
            </a:r>
          </a:p>
          <a:p>
            <a:pPr lvl="0"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от 07.05.2018 № 204 «О национальных целях и стратегических задачах развития Российской Федерации до 2024 года» </a:t>
            </a:r>
          </a:p>
          <a:p>
            <a:pPr lvl="0"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№1642 от 26.12.2017 "Об утверждении государственной программы Российской Федерации «Развитие образования» </a:t>
            </a:r>
          </a:p>
          <a:p>
            <a:pPr lvl="0" algn="just" fontAlgn="base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национального проекта «Образование» утвержден президиумом Совета при Президенте Российской Федерации по стратегическому развитию и национальным проектам (протокол от 24 декабря 2018 г. № 16)</a:t>
            </a:r>
          </a:p>
          <a:p>
            <a:pPr lvl="0">
              <a:spcAft>
                <a:spcPts val="75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5.Федеральный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образования,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утверждённый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 и науки РФ от 17 октября 2013 года № 1155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750"/>
              </a:spcAft>
            </a:pPr>
            <a:endParaRPr lang="ru-RU" sz="2000" b="1" dirty="0">
              <a:solidFill>
                <a:srgbClr val="00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4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7" y="2108261"/>
            <a:ext cx="7467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Читательская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грамотность </a:t>
            </a:r>
            <a:r>
              <a:rPr lang="ru-RU" sz="2400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– </a:t>
            </a:r>
            <a:r>
              <a:rPr lang="ru-RU" sz="24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способность понимать и использовать письменную речь во всем многообразии её форм для целей, требуемых обществом и ценных для индивида.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99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64" r="14141"/>
          <a:stretch/>
        </p:blipFill>
        <p:spPr>
          <a:xfrm rot="5400000">
            <a:off x="132625" y="1416768"/>
            <a:ext cx="5571844" cy="3897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908" y="585471"/>
            <a:ext cx="3532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грамотность – грамотность чтения» предполагает наличие элементов образования, которые составляют информационную и </a:t>
            </a:r>
            <a:r>
              <a:rPr lang="ru-RU" sz="2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коммуникационно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-технологическую основу для достижения разных целей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10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механизмы реализации проекта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3957"/>
            <a:ext cx="7886700" cy="41556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проектной деятельности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сотрудничество с областной  библиотекой детей и молодёжи им. И.С. Соколова-Микитова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развивающей предметно-пространственной среды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по вопросам формирования читательской грамотности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2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746" y="503673"/>
            <a:ext cx="8446078" cy="13992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«Пришлите мне чтения доброго…»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5746" y="1801090"/>
            <a:ext cx="817755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к миру книг и творчества, повышение статуса чтения, 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 и читательской компетентности детей и </a:t>
            </a: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52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764" y="605480"/>
            <a:ext cx="8141277" cy="525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лучший педагогический опыт по теме;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работы по приобщению детей к книге во взаимодействии всех участников образовательного процесса;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любовь к чтению, воспитывать интерес к самостоятельному чтению детских книг;</a:t>
            </a:r>
          </a:p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ребёнка в богатейшую языковую среду художественной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литературы;</a:t>
            </a:r>
          </a:p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возможности интеграции образовательного процесса через взаимодействие воспитателя с учителем-логопедом, педагогом-психологом, музыкальным руководителем, а также с работниками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компетенцию семьи в вопросах читательской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 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87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578" y="138545"/>
            <a:ext cx="8133805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Bef>
                <a:spcPts val="1350"/>
              </a:spcBef>
              <a:spcAft>
                <a:spcPts val="675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Этапы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внедрения проект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 </a:t>
            </a:r>
          </a:p>
          <a:p>
            <a:pPr indent="180340" algn="just">
              <a:lnSpc>
                <a:spcPct val="150000"/>
              </a:lnSpc>
              <a:spcAft>
                <a:spcPts val="675"/>
              </a:spcAft>
            </a:pPr>
            <a:r>
              <a:rPr 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Аналитический.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изучение литературы и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интернет-ресурсов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 данной теме;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выработка стратегии;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отбор и систематизация материала;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стартовая диагностика читательской грамотности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планирования целенаправленной работы педагогов ДОУ в рамках проекта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</a:pPr>
            <a:endParaRPr lang="ru-RU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buSzPts val="1000"/>
            </a:pPr>
            <a:r>
              <a:rPr lang="ru-RU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 marL="285750" lvl="0" indent="-28575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</a:pPr>
            <a:endParaRPr lang="ru-RU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</a:pPr>
            <a:endParaRPr lang="ru-RU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</a:pPr>
            <a:endParaRPr lang="ru-RU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6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79" y="885660"/>
            <a:ext cx="4364182" cy="2909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105" y="0"/>
            <a:ext cx="7886700" cy="88669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книги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"/>
          <a:stretch/>
        </p:blipFill>
        <p:spPr>
          <a:xfrm>
            <a:off x="4616164" y="885660"/>
            <a:ext cx="4248149" cy="3046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2" t="13514" r="8205"/>
          <a:stretch/>
        </p:blipFill>
        <p:spPr>
          <a:xfrm>
            <a:off x="1911927" y="3629890"/>
            <a:ext cx="4696692" cy="31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313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415637"/>
            <a:ext cx="79386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Функциональная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Функционально грамотный человек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2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96" y="0"/>
            <a:ext cx="7886700" cy="92334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 В гостях у сказки»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279" y="1034182"/>
            <a:ext cx="7270175" cy="4846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4832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86" y="7938"/>
            <a:ext cx="7886700" cy="9064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уголок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93" t="2620" r="15517" b="-2620"/>
          <a:stretch/>
        </p:blipFill>
        <p:spPr>
          <a:xfrm rot="5400000">
            <a:off x="-78715" y="1704362"/>
            <a:ext cx="5144045" cy="381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utoShape 2" descr="https://apf.mail.ru/cgi-bin/readmsg?id=15985564521344880996;0;3&amp;exif=1&amp;full=1&amp;x-email=irinaozerova201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9067" t="17339"/>
          <a:stretch/>
        </p:blipFill>
        <p:spPr>
          <a:xfrm>
            <a:off x="5001491" y="1025256"/>
            <a:ext cx="2743200" cy="503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684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Выступление на МО классных руководителей «Формирование нравственных  представлений школьников в процессе экономического воспитания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635" y="-3290888"/>
            <a:ext cx="3807278" cy="28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Ф О Т О\фото биб.урок, СмолГУ, день здоровья\20181024_155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218" y="555746"/>
            <a:ext cx="4634569" cy="347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190"/>
          <a:stretch/>
        </p:blipFill>
        <p:spPr>
          <a:xfrm>
            <a:off x="471055" y="3408793"/>
            <a:ext cx="6165536" cy="322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1" y="1054798"/>
            <a:ext cx="4044777" cy="21085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занятия с библиотекарем 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Выступление на МО классных руководителей «Формирование нравственных  представлений школьников в процессе экономического воспитания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635" y="-3290888"/>
            <a:ext cx="3807278" cy="28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Ф О Т О\Фото 2018-2019\Говорим стихами о войне 2019\IMG_1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28" y="827203"/>
            <a:ext cx="4587966" cy="344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44086"/>
            <a:ext cx="7886700" cy="107128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чтецов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7" name="Picture 15" descr="D:\Ф О Т О\Фото 2018-2019\Говорим стихами о войне 2019\IMG_1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582" y="2274482"/>
            <a:ext cx="5010912" cy="3758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7970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581" y="304800"/>
            <a:ext cx="644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Практический.</a:t>
            </a:r>
            <a:endParaRPr lang="ru-RU" sz="2800" dirty="0">
              <a:solidFill>
                <a:srgbClr val="00009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7737549"/>
              </p:ext>
            </p:extLst>
          </p:nvPr>
        </p:nvGraphicFramePr>
        <p:xfrm>
          <a:off x="706581" y="828020"/>
          <a:ext cx="7980218" cy="495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109">
                  <a:extLst>
                    <a:ext uri="{9D8B030D-6E8A-4147-A177-3AD203B41FA5}">
                      <a16:colId xmlns:a16="http://schemas.microsoft.com/office/drawing/2014/main" xmlns="" val="4065703341"/>
                    </a:ext>
                  </a:extLst>
                </a:gridCol>
                <a:gridCol w="3990109">
                  <a:extLst>
                    <a:ext uri="{9D8B030D-6E8A-4147-A177-3AD203B41FA5}">
                      <a16:colId xmlns:a16="http://schemas.microsoft.com/office/drawing/2014/main" xmlns="" val="1107824103"/>
                    </a:ext>
                  </a:extLst>
                </a:gridCol>
              </a:tblGrid>
              <a:tr h="4367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2370073"/>
                  </a:ext>
                </a:extLst>
              </a:tr>
              <a:tr h="4367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нетрадиционные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2980819"/>
                  </a:ext>
                </a:extLst>
              </a:tr>
              <a:tr h="4367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Литературные викторины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клубный час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852772"/>
                  </a:ext>
                </a:extLst>
              </a:tr>
              <a:tr h="4367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Интервьюирование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8572429"/>
                  </a:ext>
                </a:extLst>
              </a:tr>
              <a:tr h="4367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копилка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2995884"/>
                  </a:ext>
                </a:extLst>
              </a:tr>
              <a:tr h="4367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 чтецов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Поэтическая акция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489029"/>
                  </a:ext>
                </a:extLst>
              </a:tr>
              <a:tr h="78618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Книжные выставки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Литературный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брейн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-ринг для педагогов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888415"/>
                  </a:ext>
                </a:extLst>
              </a:tr>
              <a:tr h="1390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 совместные с педагогом группы походы в театр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 собрания для родителей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9313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6581" y="5784308"/>
            <a:ext cx="477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Оценочно-рефлексивный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61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346" y="172995"/>
            <a:ext cx="839023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675"/>
              </a:spcAft>
            </a:pPr>
            <a:endParaRPr lang="ru-RU" sz="28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180340" algn="ctr">
              <a:lnSpc>
                <a:spcPct val="150000"/>
              </a:lnSpc>
              <a:spcAft>
                <a:spcPts val="675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Планируемые результаты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материально-технической, методической, предметно-развивающей базы для полноценной и качественной работы в этом направлении;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расширение и обогащение кругозора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детей,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расширение «зоны читательского общения», повышение речевого и интеллектуального уровня детей, развитие творческих способностей;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активной коммуникативной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личности;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возрождение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культуры чтения в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семье.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SzPts val="1000"/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97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5963" y="986412"/>
            <a:ext cx="70935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Функциональная грамотность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выработанная в процессе учебной и практической деятельности способность к компетентному и эффективному действию, умение находить оптимальные способы решения проблем, возникающих в ходе практической деятельности, и воплощать найденные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1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636667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78 «Исток» рад предложить Вам сотрудничество по вопросам функциональной грамотности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8984" y="2458995"/>
            <a:ext cx="4032936" cy="3767394"/>
          </a:xfrm>
        </p:spPr>
        <p:txBody>
          <a:bodyPr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 адрес: город Смоленск, улица Марины Расковой, дом 9-а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Телефон: +7 4812 64‑27-41, +7 4812 64‑26-90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mdou78.smoladmin.ru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Почта: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ermolaeva.istok@yandex.ru</a:t>
            </a:r>
            <a:endParaRPr lang="ru-RU" sz="2400" dirty="0" smtClean="0">
              <a:solidFill>
                <a:prstClr val="black"/>
              </a:solidFill>
              <a:latin typeface="Lucida Sans Unicode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D:\Медиа\2015\WP_20140630_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220" y="2793646"/>
            <a:ext cx="3886200" cy="24647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589" y="58847"/>
            <a:ext cx="6705599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744" y="710926"/>
            <a:ext cx="80772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«Детский сад № 78 «Исток» рад предложить Вам сотрудничество по вопросам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</a:t>
            </a:r>
          </a:p>
          <a:p>
            <a:pPr marL="365760" lvl="0" indent="-256032" algn="ctr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 адрес: город Смоленск, улица Марины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Расковой,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 9-а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Телефон: +7 4812 64‑27-41, +7 4812 64‑26-90</a:t>
            </a: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mdou78.smoladmin.ru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defTabSz="91440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Почта: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ermolaeva.istok@yandex.ru</a:t>
            </a:r>
            <a:endParaRPr lang="ru-RU" sz="24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4" name="Picture 2" descr="D:\Медиа\2015\WP_20140630_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167" y="3554118"/>
            <a:ext cx="3076833" cy="1950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558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914400"/>
            <a:ext cx="7974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  <a:p>
            <a:pPr algn="ctr"/>
            <a:endPara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ИНТЕГРАТИВНЫЕ                     </a:t>
            </a:r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компоненты: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79964" y="2894909"/>
            <a:ext cx="1136071" cy="561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41124" y="2894909"/>
            <a:ext cx="1122912" cy="561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564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1223319"/>
            <a:ext cx="81425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Сознание условий для формирования основ финансово-экономической грамотности детей дошкольного возраста в процессе активной деятельности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сформировать первичные экономическое понятия;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научить детей правильному отношению к деньгам, способам и</a:t>
            </a:r>
          </a:p>
          <a:p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зарабатывания и разумному их использованию;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бъяснить взаимосвязь между экономическими и этическими категориями: труд, товар, деньги, цена, стоимость и нравственными понятиями (бережливость, честность, экономность, щедрость);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аучить детей правильно вести себя в реальных жизненных ситуациях, носящих экономический характер (покупка в магазине, плата за проезд в транспорте);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оспитывать представления о сущности таких нравственных категорий, как экономность, бережливость.</a:t>
            </a:r>
            <a:endParaRPr lang="ru-RU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462" y="-17418"/>
            <a:ext cx="8362950" cy="126544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Экономическое воспитание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96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edkabinet.ru/_ld/4/93483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53" y="1321941"/>
            <a:ext cx="3177112" cy="44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7926" y="1515291"/>
            <a:ext cx="45442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программы 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Труд и продукт (товар).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Деньги и цена (стоимость).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3. Реклама: правда и ложь, разум  и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чувства, желания и возможности.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4. Полезные экономические навыки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в быту.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9166" y="69669"/>
            <a:ext cx="640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Методологическая основа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10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977" y="1878226"/>
            <a:ext cx="7933039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все виды деятельности ребенка с учетом возрастных и индивидуальных особенностей;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организовывать участие родителей воспитанников (законных представителей), педагогических работников и представителей общественности в оснащении образовательной среды;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использовать в образовательном процессе современные образовательные технологии (в т. ч. игровые, коммуникативные, проектные технологии и культурные практики социализации детей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334" y="827902"/>
            <a:ext cx="7982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необходимые для реализации программы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1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необходимые для реализации программы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1342" y="1754658"/>
            <a:ext cx="8229600" cy="4026887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эффективное управление с использованием технологий управления проектами и знаниями, управления рисками, технологий разрешения конфликтов, информационно-коммуникационных технологий, современных механизмов финансирования.</a:t>
            </a:r>
            <a:endParaRPr lang="ru-RU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обеспечивать эффективное использование профессионального и творческого потенциала педагогических и иных работников организации, повышение их профессиональной, коммуникативной, информационной, правовой компетентности и мастерства мотивирования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553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5" y="130629"/>
            <a:ext cx="7886700" cy="1228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воспитанниками ДОО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272" y="1692875"/>
            <a:ext cx="7886700" cy="411480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НОД (вариативная часть ООП)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Занятия-исследования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Виртуальные экскурсии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Интерактивные мини-спектакли (обучающая сказка)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Викторины и конкурсы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Беседы, разговоры, рассказывания, объяснения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Игры (деловые, сюжетно-ролевые, дидактические и т.д.) 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Чтение и 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анализ поступков героев художественных 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416645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4677</TotalTime>
  <Words>1126</Words>
  <Application>Microsoft Office PowerPoint</Application>
  <PresentationFormat>Экран (4:3)</PresentationFormat>
  <Paragraphs>144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Функциональная грамотность </vt:lpstr>
      <vt:lpstr>Слайд 4</vt:lpstr>
      <vt:lpstr>Экономическое воспитание  дошкольников</vt:lpstr>
      <vt:lpstr>Слайд 6</vt:lpstr>
      <vt:lpstr>Слайд 7</vt:lpstr>
      <vt:lpstr> Условия необходимые для реализации программы </vt:lpstr>
      <vt:lpstr>  Формы работы с воспитанниками ДОО</vt:lpstr>
      <vt:lpstr>Планируемые результаты</vt:lpstr>
      <vt:lpstr>Слайд 11</vt:lpstr>
      <vt:lpstr>Слайд 12</vt:lpstr>
      <vt:lpstr>Слайд 13</vt:lpstr>
      <vt:lpstr>Слайд 14</vt:lpstr>
      <vt:lpstr> Способы и механизмы реализации проекта </vt:lpstr>
      <vt:lpstr>Проект  «Пришлите мне чтения доброго…»</vt:lpstr>
      <vt:lpstr>Слайд 17</vt:lpstr>
      <vt:lpstr>Слайд 18</vt:lpstr>
      <vt:lpstr>Мини-музей книги</vt:lpstr>
      <vt:lpstr>Музей « В гостях у сказки»</vt:lpstr>
      <vt:lpstr>Читательский уголок</vt:lpstr>
      <vt:lpstr>Тематические занятия с библиотекарем  </vt:lpstr>
      <vt:lpstr>Городской конкурс чтецов</vt:lpstr>
      <vt:lpstr>Слайд 24</vt:lpstr>
      <vt:lpstr>Слайд 25</vt:lpstr>
      <vt:lpstr>Слайд 26</vt:lpstr>
      <vt:lpstr>  МБДОУ «Детский сад № 78 «Исток» рад предложить Вам сотрудничество по вопросам функциональной грамотности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Сазонова Наталья Николаевна</dc:creator>
  <cp:lastModifiedBy>Юлия</cp:lastModifiedBy>
  <cp:revision>343</cp:revision>
  <dcterms:created xsi:type="dcterms:W3CDTF">2018-07-31T10:36:08Z</dcterms:created>
  <dcterms:modified xsi:type="dcterms:W3CDTF">2020-08-31T09:16:46Z</dcterms:modified>
</cp:coreProperties>
</file>