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402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1F942-8FFA-4851-AFD9-695FF561E23A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9219B-BD51-4C21-B009-6D0802CB4F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6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8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1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8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2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3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8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1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B63F-A148-466D-8EE6-2BF01B7BBE46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278A4-7DE0-4D21-B5E8-643461CC9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7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54" y="864020"/>
            <a:ext cx="4006278" cy="2972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31551" y="3104062"/>
            <a:ext cx="7021286" cy="1306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598126" y="1066256"/>
            <a:ext cx="431074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АВГУСТОВСКОЕ ПЕДАГОГИЧЕСКОЕ СОВЕЩАНИЕ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776" y="3250366"/>
            <a:ext cx="8375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АКТУАЛЬНЫЕ ПРОБЛЕМЫ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ТРАНСФОРМАЦИИ </a:t>
            </a: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МУНИЦИПАЛЬНОЙ СИСТЕМЫ ОБРАЗОВАНИЯ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564" y="5084064"/>
            <a:ext cx="77070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28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АВГУСТА 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СМОЛЕНСК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2020</a:t>
            </a:r>
          </a:p>
          <a:p>
            <a:pPr algn="ctr"/>
            <a:endParaRPr lang="ru-RU" sz="21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1631551" y="864020"/>
            <a:ext cx="1293523" cy="152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9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80872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ПРИОРИТЕТНЫЕ ЗАДАЧИ ДЕЯТЕЛЬНОСТИ ПЕДАГОГИЧЕСКИХ РАБОТНИКОВ, СВЯЗАННОЙ С КЛАССНЫМ РУКОВОДСТВОМ </a:t>
            </a:r>
            <a:endParaRPr lang="ru-RU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2024"/>
            <a:ext cx="8229600" cy="42096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Создание благоприятных психолого-педагогических условий в классе </a:t>
            </a:r>
            <a:endParaRPr lang="ru-RU" dirty="0" smtClean="0"/>
          </a:p>
          <a:p>
            <a:pPr algn="just"/>
            <a:r>
              <a:rPr lang="ru-RU" dirty="0"/>
              <a:t>Формирование у обучающихся высокого уровня духовно-нравственного </a:t>
            </a:r>
            <a:r>
              <a:rPr lang="ru-RU" dirty="0" smtClean="0"/>
              <a:t>развития</a:t>
            </a:r>
          </a:p>
          <a:p>
            <a:pPr algn="just"/>
            <a:r>
              <a:rPr lang="ru-RU" dirty="0"/>
              <a:t>Формирование внутренней позиции личности обучающегося по отношению к негативным явлениям окружающей социальной </a:t>
            </a:r>
            <a:r>
              <a:rPr lang="ru-RU" dirty="0" smtClean="0"/>
              <a:t>действительности</a:t>
            </a:r>
          </a:p>
          <a:p>
            <a:pPr algn="just"/>
            <a:r>
              <a:rPr lang="ru-RU" dirty="0"/>
              <a:t>Формирование у обучающихся активной гражданской </a:t>
            </a:r>
            <a:r>
              <a:rPr lang="ru-RU" dirty="0" smtClean="0"/>
              <a:t>позиции</a:t>
            </a:r>
          </a:p>
          <a:p>
            <a:pPr algn="just"/>
            <a:r>
              <a:rPr lang="ru-RU" dirty="0"/>
              <a:t>Формирование способности обучающихся реализовать свой потенциал в условиях современного общества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4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59" y="504942"/>
            <a:ext cx="8195094" cy="10841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УСЛОВИЯ УСПЕШНОГО РЕШЕНИЯ ЗАДАЧ </a:t>
            </a:r>
            <a:endParaRPr lang="ru-RU" sz="32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4732"/>
            <a:ext cx="8101282" cy="5020574"/>
          </a:xfrm>
        </p:spPr>
        <p:txBody>
          <a:bodyPr>
            <a:noAutofit/>
          </a:bodyPr>
          <a:lstStyle/>
          <a:p>
            <a:pPr algn="just"/>
            <a:r>
              <a:rPr lang="ru-RU" sz="2700" dirty="0"/>
              <a:t>Выбор эффективных педагогических форм и методов достижения результатов </a:t>
            </a:r>
            <a:endParaRPr lang="ru-RU" sz="2700" dirty="0" smtClean="0"/>
          </a:p>
          <a:p>
            <a:pPr algn="just"/>
            <a:r>
              <a:rPr lang="ru-RU" sz="2700" dirty="0"/>
              <a:t>Реализация процессов духовно-нравственного воспитания и социализации обучающихся </a:t>
            </a:r>
            <a:endParaRPr lang="ru-RU" sz="2700" dirty="0" smtClean="0"/>
          </a:p>
          <a:p>
            <a:pPr algn="just"/>
            <a:r>
              <a:rPr lang="ru-RU" sz="2700" dirty="0"/>
              <a:t>Взаимодействие с родителями (законными представителями) несовершеннолетних </a:t>
            </a:r>
            <a:r>
              <a:rPr lang="ru-RU" sz="2700" dirty="0" smtClean="0"/>
              <a:t>обучающихся</a:t>
            </a:r>
          </a:p>
          <a:p>
            <a:pPr algn="just"/>
            <a:r>
              <a:rPr lang="ru-RU" sz="2700" dirty="0"/>
              <a:t>Обеспечение защиты прав и соблюдения законных интересов каждого ребёнка в области образования </a:t>
            </a:r>
            <a:endParaRPr lang="ru-RU" sz="2700" dirty="0" smtClean="0"/>
          </a:p>
          <a:p>
            <a:pPr algn="just"/>
            <a:r>
              <a:rPr lang="ru-RU" sz="2700" dirty="0"/>
              <a:t>Участие в организации комплексной поддержки детей, находящихся в трудной жизненной ситуации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14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98143" y="1259457"/>
            <a:ext cx="4186686" cy="98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 smtClean="0"/>
              <a:t>КЛАССНОЕ РУКОВОДСТВО</a:t>
            </a:r>
            <a:endParaRPr lang="ru-RU" sz="3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3977" y="3022120"/>
            <a:ext cx="3548332" cy="98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/>
              <a:t>инвариантная </a:t>
            </a:r>
            <a:r>
              <a:rPr lang="ru-RU" sz="3000" b="1" dirty="0" smtClean="0"/>
              <a:t>часть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9546" y="3016370"/>
            <a:ext cx="3761117" cy="9834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/>
              <a:t>вариативная часть</a:t>
            </a:r>
            <a:endParaRPr lang="ru-RU" sz="3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398808" y="2242868"/>
            <a:ext cx="414067" cy="773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103962" y="2248618"/>
            <a:ext cx="414067" cy="773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03890"/>
            <a:ext cx="7886700" cy="86264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ИНВАРИАНТНАЯ ЧАСТЬ</a:t>
            </a:r>
            <a:endParaRPr lang="ru-RU" sz="32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6" y="1414732"/>
            <a:ext cx="8049524" cy="508958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Блоки:</a:t>
            </a:r>
          </a:p>
          <a:p>
            <a:pPr marL="0" indent="0" algn="just">
              <a:buNone/>
            </a:pPr>
            <a:r>
              <a:rPr lang="ru-RU" dirty="0" smtClean="0"/>
              <a:t> 1</a:t>
            </a:r>
            <a:r>
              <a:rPr lang="ru-RU" dirty="0"/>
              <a:t>. Личностно ориентированная деятельность по воспитанию и социализации обучающихся в классе. </a:t>
            </a:r>
          </a:p>
          <a:p>
            <a:pPr marL="0" indent="0" algn="just">
              <a:buNone/>
            </a:pPr>
            <a:r>
              <a:rPr lang="ru-RU" dirty="0" smtClean="0"/>
              <a:t> 2</a:t>
            </a:r>
            <a:r>
              <a:rPr lang="ru-RU" dirty="0"/>
              <a:t>. Деятельность по воспитанию и социализации обучающихся, осуществляемая с классом как социальной группой.</a:t>
            </a:r>
          </a:p>
          <a:p>
            <a:pPr marL="0" indent="0" algn="just">
              <a:buNone/>
            </a:pPr>
            <a:r>
              <a:rPr lang="ru-RU" dirty="0" smtClean="0"/>
              <a:t> 3</a:t>
            </a:r>
            <a:r>
              <a:rPr lang="ru-RU" dirty="0"/>
              <a:t>. Осуществление воспитательной деятельности во взаимодействии с родителями (законными представителями) несовершеннолетних обучающихся. </a:t>
            </a:r>
          </a:p>
          <a:p>
            <a:pPr marL="0" indent="0" algn="just">
              <a:buNone/>
            </a:pPr>
            <a:r>
              <a:rPr lang="ru-RU" dirty="0" smtClean="0"/>
              <a:t> 4</a:t>
            </a:r>
            <a:r>
              <a:rPr lang="ru-RU" dirty="0"/>
              <a:t>. Осуществление воспитательной деятельности во взаимодействии с педагогическим коллективом.</a:t>
            </a:r>
          </a:p>
          <a:p>
            <a:pPr marL="0" indent="0" algn="just">
              <a:buNone/>
            </a:pPr>
            <a:r>
              <a:rPr lang="ru-RU" dirty="0" smtClean="0"/>
              <a:t> 5</a:t>
            </a:r>
            <a:r>
              <a:rPr lang="ru-RU" dirty="0"/>
              <a:t>. Участие в осуществлении воспитательной деятельности во взаимодействии с социальными партнерами.</a:t>
            </a:r>
          </a:p>
          <a:p>
            <a:pPr marL="0" indent="0" algn="just">
              <a:buNone/>
            </a:pPr>
            <a:r>
              <a:rPr lang="ru-RU" dirty="0" smtClean="0"/>
              <a:t> 6</a:t>
            </a:r>
            <a:r>
              <a:rPr lang="ru-RU" dirty="0"/>
              <a:t>. Ведение и составление педагогическими работниками, осуществляющими классное руководство, </a:t>
            </a:r>
            <a:r>
              <a:rPr lang="ru-RU" dirty="0" smtClean="0"/>
              <a:t>документации.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0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03" y="441429"/>
            <a:ext cx="8333117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ОЦЕНКА ЭФФЕКТИВНОСТИ ДЕЯТЕЛЬНОСТИ</a:t>
            </a:r>
            <a:endParaRPr lang="ru-RU" sz="32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08030"/>
            <a:ext cx="7886700" cy="446893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определяется достигаемыми за определенный период времени </a:t>
            </a:r>
            <a:r>
              <a:rPr lang="ru-RU" b="1" dirty="0"/>
              <a:t>конечными</a:t>
            </a:r>
            <a:r>
              <a:rPr lang="ru-RU" dirty="0"/>
              <a:t> результатами деятельности и их </a:t>
            </a:r>
            <a:r>
              <a:rPr lang="ru-RU" b="1" dirty="0"/>
              <a:t>соответствием </a:t>
            </a:r>
            <a:r>
              <a:rPr lang="ru-RU" dirty="0"/>
              <a:t>ключевым целям воспитания и социализации </a:t>
            </a:r>
            <a:r>
              <a:rPr lang="ru-RU" dirty="0" smtClean="0"/>
              <a:t>обучающихся</a:t>
            </a:r>
          </a:p>
          <a:p>
            <a:pPr marL="0" indent="0" algn="ctr">
              <a:buNone/>
            </a:pPr>
            <a:r>
              <a:rPr lang="ru-RU" b="1" u="sng" dirty="0" smtClean="0"/>
              <a:t>Критерии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053751" y="3864634"/>
            <a:ext cx="1121434" cy="638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44528" y="3864634"/>
            <a:ext cx="966159" cy="638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07700" y="4577751"/>
            <a:ext cx="260517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Оценка процесса деятельности</a:t>
            </a:r>
            <a:endParaRPr lang="ru-RU" sz="25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82883" y="4577751"/>
            <a:ext cx="263968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/>
              <a:t>Оценка результативности</a:t>
            </a:r>
            <a:endParaRPr lang="ru-RU" sz="25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4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КРИТЕРИИ ЭФФЕКТИВНОСТИ </a:t>
            </a:r>
            <a:endParaRPr lang="ru-RU" sz="40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500" b="1" dirty="0"/>
              <a:t>комплексность</a:t>
            </a:r>
            <a:r>
              <a:rPr lang="ru-RU" sz="4500" dirty="0"/>
              <a:t> </a:t>
            </a:r>
            <a:endParaRPr lang="ru-RU" sz="4500" dirty="0" smtClean="0"/>
          </a:p>
          <a:p>
            <a:r>
              <a:rPr lang="ru-RU" sz="4500" b="1" dirty="0" smtClean="0"/>
              <a:t>адресность</a:t>
            </a:r>
            <a:r>
              <a:rPr lang="ru-RU" sz="4500" dirty="0" smtClean="0"/>
              <a:t> </a:t>
            </a:r>
          </a:p>
          <a:p>
            <a:r>
              <a:rPr lang="ru-RU" sz="4500" b="1" dirty="0" err="1" smtClean="0"/>
              <a:t>инновационность</a:t>
            </a:r>
            <a:r>
              <a:rPr lang="ru-RU" sz="4500" dirty="0" smtClean="0"/>
              <a:t> </a:t>
            </a:r>
          </a:p>
          <a:p>
            <a:r>
              <a:rPr lang="ru-RU" sz="4500" b="1" dirty="0" smtClean="0"/>
              <a:t>системность</a:t>
            </a:r>
            <a:endParaRPr lang="ru-RU" sz="45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48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6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51424"/>
            <a:ext cx="7886700" cy="7418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ТРИ УРОВНЯ КОНЕЧНЫХ РЕЗУЛЬТАТОВ В ОБЛАСТИ ВОСПИТАНИЯ И СОЦИАЛИЗАЦИИ ОБУЧАЮЩИХСЯ</a:t>
            </a:r>
            <a:r>
              <a:rPr lang="ru-RU" sz="3500" dirty="0"/>
              <a:t/>
            </a:r>
            <a:br>
              <a:rPr lang="ru-RU" sz="3500" dirty="0"/>
            </a:b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464" y="2287443"/>
            <a:ext cx="8108372" cy="4351338"/>
          </a:xfrm>
        </p:spPr>
        <p:txBody>
          <a:bodyPr/>
          <a:lstStyle/>
          <a:p>
            <a:pPr algn="just"/>
            <a:r>
              <a:rPr lang="ru-RU" b="1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b="1" dirty="0"/>
              <a:t>знаний, представлений </a:t>
            </a:r>
            <a:r>
              <a:rPr lang="ru-RU" dirty="0"/>
              <a:t>о системе ценностей гражданина России;</a:t>
            </a:r>
          </a:p>
          <a:p>
            <a:pPr algn="just"/>
            <a:r>
              <a:rPr lang="ru-RU" b="1" dirty="0" err="1" smtClean="0"/>
              <a:t>сформированность</a:t>
            </a:r>
            <a:r>
              <a:rPr lang="ru-RU" b="1" dirty="0" smtClean="0"/>
              <a:t> </a:t>
            </a:r>
            <a:r>
              <a:rPr lang="ru-RU" b="1" dirty="0"/>
              <a:t>позитивной внутренней позиции личности </a:t>
            </a:r>
            <a:r>
              <a:rPr lang="ru-RU" dirty="0"/>
              <a:t>обучающихся в отношении системы ценностей гражданина России;</a:t>
            </a:r>
          </a:p>
          <a:p>
            <a:pPr algn="just"/>
            <a:r>
              <a:rPr lang="ru-RU" b="1" dirty="0" smtClean="0"/>
              <a:t>наличие</a:t>
            </a:r>
            <a:r>
              <a:rPr lang="ru-RU" dirty="0" smtClean="0"/>
              <a:t> </a:t>
            </a:r>
            <a:r>
              <a:rPr lang="ru-RU" b="1" dirty="0"/>
              <a:t>опыта деятельности </a:t>
            </a:r>
            <a:r>
              <a:rPr lang="ru-RU" dirty="0"/>
              <a:t>на основе системы ценностей гражданина России.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8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091" y="652952"/>
            <a:ext cx="7278254" cy="1021174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НОМЕНКЛАТУРА ДЕЛ КЛАССНОГО РУКОВОДИТЕЛЯ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(примерный </a:t>
            </a:r>
            <a:r>
              <a:rPr lang="ru-RU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список документации классного </a:t>
            </a:r>
            <a:r>
              <a:rPr lang="ru-RU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руководителя)</a:t>
            </a:r>
            <a:endParaRPr lang="ru-RU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851032"/>
              </p:ext>
            </p:extLst>
          </p:nvPr>
        </p:nvGraphicFramePr>
        <p:xfrm>
          <a:off x="0" y="1674126"/>
          <a:ext cx="9144000" cy="5182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459">
                  <a:extLst>
                    <a:ext uri="{9D8B030D-6E8A-4147-A177-3AD203B41FA5}">
                      <a16:colId xmlns:a16="http://schemas.microsoft.com/office/drawing/2014/main" val="2587512177"/>
                    </a:ext>
                  </a:extLst>
                </a:gridCol>
              </a:tblGrid>
              <a:tr h="34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 п/п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ДОКУМЕНТАЦИЯ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9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 образовательной организации, имеющие единые требования к заполнению </a:t>
                      </a: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Личные дела обучающихся (их заполнение может регламентироваться инструкцией).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Классный (в том числе, электронный) журнал (его ведение может регламентироваться инструкцией по заполнению классных журналов).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Дневники обучающихся (их заполнение может регламентироваться инструкцией).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Индивидуальные портфели/портфолио обучающихся (работа с ними входит в планирование классных часов на год).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94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Документы, разрабатываемые самостоятельно классным руководителем</a:t>
                      </a: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Воспитательная программа класса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или планирование воспитательной работы с классным коллективом на учебный год с учетом программы воспитания ООП НОО, ООП ООО, ООП СОО и пунктов 2.3-2.13 данных рекомендаций.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воспитательного процесса в классе на конец учебного года.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Планирование классных часов на учебный год по количеству учебных недель.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Социальный паспорт класса, характеристика классного коллектива, в том числе, в случае необходимости, характеристики обучающихся,.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Папки с разработками воспитательных мероприятий, результатами классных педагогических и социально-психологических исследований.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Протоколы родительских собраний.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Журнал инструктажей по технике безопасности.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8167" marR="58167" marT="0" marB="0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41124" y="-18942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0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68"/>
            <a:ext cx="2078528" cy="15421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728203" y="123027"/>
            <a:ext cx="622122" cy="7334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28203" y="1139012"/>
            <a:ext cx="793271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200" b="1" dirty="0"/>
              <a:t>Приоритеты и направления воспитания обучающихся: </a:t>
            </a:r>
            <a:r>
              <a:rPr lang="ru-RU" sz="5200" b="1" dirty="0" smtClean="0"/>
              <a:t>от </a:t>
            </a:r>
            <a:r>
              <a:rPr lang="ru-RU" sz="5200" b="1" dirty="0"/>
              <a:t>вызовов к перспективам.</a:t>
            </a:r>
            <a:endParaRPr lang="ru-RU" sz="5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67018" y="4432221"/>
            <a:ext cx="4572000" cy="14296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/>
              <a:t>Никитина М.Д</a:t>
            </a:r>
            <a:r>
              <a:rPr lang="ru-RU" sz="2000" dirty="0"/>
              <a:t>., </a:t>
            </a:r>
            <a:r>
              <a:rPr lang="ru-RU" sz="2000" dirty="0"/>
              <a:t>заместитель </a:t>
            </a:r>
            <a:r>
              <a:rPr lang="ru-RU" sz="2000" dirty="0"/>
              <a:t>директора, курирующий воспитательную работу  </a:t>
            </a:r>
            <a:r>
              <a:rPr lang="ru-RU" sz="2000" dirty="0"/>
              <a:t>МБОУ «СШ № 8»</a:t>
            </a:r>
          </a:p>
        </p:txBody>
      </p:sp>
    </p:spTree>
    <p:extLst>
      <p:ext uri="{BB962C8B-B14F-4D97-AF65-F5344CB8AC3E}">
        <p14:creationId xmlns:p14="http://schemas.microsoft.com/office/powerpoint/2010/main" val="5769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23" y="1092505"/>
            <a:ext cx="8155132" cy="50382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500" b="1" dirty="0" smtClean="0"/>
              <a:t>«Ключевая цель </a:t>
            </a:r>
            <a:r>
              <a:rPr lang="ru-RU" sz="3500" b="1" dirty="0"/>
              <a:t>в </a:t>
            </a:r>
            <a:r>
              <a:rPr lang="ru-RU" sz="3500" b="1" dirty="0" smtClean="0"/>
              <a:t>сфере образования– </a:t>
            </a:r>
            <a:r>
              <a:rPr lang="ru-RU" sz="3500" b="1" dirty="0"/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</a:t>
            </a:r>
            <a:r>
              <a:rPr lang="ru-RU" sz="3500" b="1" dirty="0" smtClean="0"/>
              <a:t>традиций» </a:t>
            </a:r>
          </a:p>
          <a:p>
            <a:pPr marL="0" indent="0" algn="r">
              <a:buNone/>
            </a:pP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Указ </a:t>
            </a:r>
            <a:r>
              <a:rPr lang="ru-RU" sz="2400" dirty="0"/>
              <a:t>Президента Российской Федерации </a:t>
            </a:r>
            <a:r>
              <a:rPr lang="ru-RU" sz="2400" dirty="0"/>
              <a:t> </a:t>
            </a:r>
            <a:r>
              <a:rPr lang="ru-RU" sz="2400" dirty="0" smtClean="0"/>
              <a:t>«</a:t>
            </a:r>
            <a:r>
              <a:rPr lang="ru-RU" sz="2400" dirty="0"/>
              <a:t>О национальных целях и стратегических задачах развития Российской Федерации на период до 2024 года» от 07.05.2018 № 204 </a:t>
            </a:r>
          </a:p>
          <a:p>
            <a:pPr marL="0" indent="0" algn="just">
              <a:buNone/>
            </a:pP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0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809" y="1044929"/>
            <a:ext cx="7886700" cy="52798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Указ </a:t>
            </a:r>
            <a:r>
              <a:rPr lang="ru-RU" i="1" dirty="0"/>
              <a:t>Президента Российской Федерации «О национальных целях и стратегических задачах развития Российской Федерации на период до 2024 года» от 07.05.2018 № 204; </a:t>
            </a:r>
            <a:endParaRPr lang="ru-RU" dirty="0"/>
          </a:p>
          <a:p>
            <a:pPr algn="just"/>
            <a:r>
              <a:rPr lang="ru-RU" i="1" dirty="0" smtClean="0"/>
              <a:t>Федеральный закон </a:t>
            </a:r>
            <a:r>
              <a:rPr lang="ru-RU" i="1" dirty="0"/>
              <a:t>от 21.12.2012 № 273-ФЗ «Об образовании в Российской Федерации»;</a:t>
            </a:r>
            <a:endParaRPr lang="ru-RU" dirty="0"/>
          </a:p>
          <a:p>
            <a:pPr algn="just"/>
            <a:r>
              <a:rPr lang="ru-RU" i="1" dirty="0" smtClean="0"/>
              <a:t>Стратегия </a:t>
            </a:r>
            <a:r>
              <a:rPr lang="ru-RU" i="1" dirty="0"/>
              <a:t>развития воспитания в Российской Федерации на период до 2025 года (утверждена Распоряжением Правительства Российской Федерации от 29.05.2015 № 996-р); </a:t>
            </a:r>
            <a:endParaRPr lang="ru-RU" dirty="0"/>
          </a:p>
          <a:p>
            <a:pPr algn="just"/>
            <a:r>
              <a:rPr lang="ru-RU" i="1" dirty="0" smtClean="0"/>
              <a:t>Профессиональный стандарт </a:t>
            </a:r>
            <a:r>
              <a:rPr lang="ru-RU" i="1" dirty="0"/>
              <a:t>«Специалист в области воспитания</a:t>
            </a:r>
            <a:r>
              <a:rPr lang="ru-RU" i="1" dirty="0" smtClean="0"/>
              <a:t>»; </a:t>
            </a:r>
            <a:endParaRPr lang="ru-RU" dirty="0"/>
          </a:p>
          <a:p>
            <a:pPr algn="just"/>
            <a:r>
              <a:rPr lang="ru-RU" i="1" dirty="0" smtClean="0"/>
              <a:t>Федеральные государственные образовательные стандарты.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10883"/>
            <a:ext cx="7886700" cy="5366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i="1" dirty="0" smtClean="0"/>
              <a:t>Федеральный </a:t>
            </a:r>
            <a:r>
              <a:rPr lang="ru-RU" b="1" i="1" dirty="0"/>
              <a:t>закон N 304-ФЗ "О внесении изменений в Федеральный закон "Об образовании в Российской Федерации" по вопросам воспитания </a:t>
            </a:r>
            <a:r>
              <a:rPr lang="ru-RU" b="1" i="1" dirty="0" smtClean="0"/>
              <a:t>обучающихся» от 31 </a:t>
            </a:r>
            <a:r>
              <a:rPr lang="ru-RU" b="1" i="1" dirty="0"/>
              <a:t>июля 2020 г. </a:t>
            </a:r>
            <a:endParaRPr lang="ru-RU" b="1" i="1" dirty="0" smtClean="0"/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003399"/>
                </a:solidFill>
              </a:rPr>
              <a:t>ВОСПИТАТЕЛЬНАЯ РАБОТА:</a:t>
            </a:r>
            <a:endParaRPr lang="ru-RU" sz="3500" b="1" i="1" dirty="0" smtClean="0">
              <a:solidFill>
                <a:srgbClr val="003399"/>
              </a:solidFill>
            </a:endParaRPr>
          </a:p>
          <a:p>
            <a:pPr marL="0" indent="0" algn="just">
              <a:buNone/>
            </a:pPr>
            <a:r>
              <a:rPr lang="ru-RU" b="1" dirty="0" smtClean="0"/>
              <a:t>! </a:t>
            </a:r>
            <a:r>
              <a:rPr lang="ru-RU" b="1" dirty="0" smtClean="0"/>
              <a:t>составная часть образовательной программы,</a:t>
            </a:r>
          </a:p>
          <a:p>
            <a:pPr marL="0" indent="0" algn="ctr">
              <a:buNone/>
            </a:pPr>
            <a:r>
              <a:rPr lang="ru-RU" b="1" i="1" u="sng" dirty="0" smtClean="0"/>
              <a:t>включающая</a:t>
            </a:r>
          </a:p>
          <a:p>
            <a:pPr marL="0" indent="0" algn="just">
              <a:buNone/>
            </a:pPr>
            <a:r>
              <a:rPr lang="ru-RU" b="1" dirty="0" smtClean="0"/>
              <a:t>! рабочую программу воспитания</a:t>
            </a:r>
          </a:p>
          <a:p>
            <a:pPr marL="0" indent="0" algn="just">
              <a:buNone/>
            </a:pPr>
            <a:r>
              <a:rPr lang="ru-RU" b="1" dirty="0" smtClean="0"/>
              <a:t>! календарный план </a:t>
            </a:r>
            <a:r>
              <a:rPr lang="ru-RU" b="1" dirty="0"/>
              <a:t>воспитательной работы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17585"/>
            <a:ext cx="7886700" cy="6728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3399"/>
                </a:solidFill>
                <a:latin typeface="+mn-lt"/>
              </a:rPr>
              <a:t>ВОСПИТАНИЕ</a:t>
            </a:r>
            <a:endParaRPr lang="ru-RU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079" y="1328468"/>
            <a:ext cx="8264105" cy="4848495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/>
              <a:t>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государства;</a:t>
            </a:r>
          </a:p>
          <a:p>
            <a:pPr lvl="0" algn="just"/>
            <a:r>
              <a:rPr lang="ru-RU" dirty="0"/>
              <a:t>формирование у обучающихся чувства патриотизма и гражданственности, уважения к памяти защитников Отечества и подвигам героев Отечества, к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России, к природе и окружающей среде.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4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40619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3399"/>
                </a:solidFill>
                <a:latin typeface="+mn-lt"/>
              </a:rPr>
              <a:t>ОБЩИЕ ТРЕБОВАНИЯ К ОРГАНИЗАЦИИ ВОСПИТАНИЯ ОБУЧАЮЩИХСЯ</a:t>
            </a:r>
            <a:endParaRPr lang="ru-RU" sz="32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41346"/>
            <a:ext cx="7886700" cy="49170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Поправки вступают </a:t>
            </a:r>
            <a:r>
              <a:rPr lang="ru-RU" b="1" dirty="0"/>
              <a:t>в действие с 1 сентября 2020 </a:t>
            </a:r>
            <a:r>
              <a:rPr lang="ru-RU" dirty="0" smtClean="0"/>
              <a:t>года(переходный </a:t>
            </a:r>
            <a:r>
              <a:rPr lang="ru-RU" dirty="0"/>
              <a:t>период – до 1 сентября 2021 </a:t>
            </a:r>
            <a:r>
              <a:rPr lang="ru-RU" dirty="0" smtClean="0"/>
              <a:t>года)</a:t>
            </a:r>
          </a:p>
          <a:p>
            <a:pPr algn="just"/>
            <a:r>
              <a:rPr lang="ru-RU" dirty="0"/>
              <a:t>разработана </a:t>
            </a:r>
            <a:r>
              <a:rPr lang="ru-RU" b="1" dirty="0"/>
              <a:t>ПРИМЕРНАЯ ПРОГРАММА ВОСПИТАНИЯ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i="1" dirty="0" smtClean="0"/>
              <a:t>направлена на: </a:t>
            </a:r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чувства патриотизма, </a:t>
            </a:r>
            <a:endParaRPr lang="ru-RU" dirty="0" smtClean="0"/>
          </a:p>
          <a:p>
            <a:pPr algn="just"/>
            <a:r>
              <a:rPr lang="ru-RU" dirty="0" smtClean="0"/>
              <a:t>уважения </a:t>
            </a:r>
            <a:r>
              <a:rPr lang="ru-RU" dirty="0"/>
              <a:t>к памяти защитников Отечества и подвигам его героев. </a:t>
            </a:r>
            <a:endParaRPr lang="ru-RU" dirty="0" smtClean="0"/>
          </a:p>
          <a:p>
            <a:pPr algn="just"/>
            <a:r>
              <a:rPr lang="ru-RU" dirty="0" smtClean="0"/>
              <a:t>уважение </a:t>
            </a:r>
            <a:r>
              <a:rPr lang="ru-RU" dirty="0"/>
              <a:t>к закону и правопорядку, человеку труда и старшему поколению. 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бережное отношение к культурному наследию и традициям многонационального народа РФ, к природе и окружающей среде.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10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7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0168"/>
            <a:ext cx="9005977" cy="163620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3399"/>
                </a:solidFill>
                <a:latin typeface="+mn-lt"/>
              </a:rPr>
              <a:t>Методические рекомендации</a:t>
            </a:r>
            <a:br>
              <a:rPr lang="ru-RU" sz="3200" b="1" dirty="0">
                <a:solidFill>
                  <a:srgbClr val="003399"/>
                </a:solidFill>
                <a:latin typeface="+mn-lt"/>
              </a:rPr>
            </a:br>
            <a:r>
              <a:rPr lang="ru-RU" sz="3200" b="1" dirty="0">
                <a:solidFill>
                  <a:srgbClr val="003399"/>
                </a:solidFill>
                <a:latin typeface="+mn-lt"/>
              </a:rPr>
              <a:t> «</a:t>
            </a:r>
            <a:r>
              <a:rPr lang="ru-RU" sz="3200" b="1" dirty="0">
                <a:solidFill>
                  <a:srgbClr val="003399"/>
                </a:solidFill>
                <a:latin typeface="+mn-lt"/>
              </a:rPr>
              <a:t>О РАЗРАБОТКЕ ПРОГРАММЫ </a:t>
            </a:r>
            <a:r>
              <a:rPr lang="ru-RU" sz="3200" b="1" dirty="0">
                <a:solidFill>
                  <a:srgbClr val="003399"/>
                </a:solidFill>
                <a:latin typeface="+mn-lt"/>
              </a:rPr>
              <a:t>ВОСПИТАНИЯ»</a:t>
            </a:r>
            <a:endParaRPr lang="ru-RU" sz="32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8099714" cy="4351338"/>
          </a:xfrm>
        </p:spPr>
        <p:txBody>
          <a:bodyPr/>
          <a:lstStyle/>
          <a:p>
            <a:pPr algn="just"/>
            <a:r>
              <a:rPr lang="en-US" dirty="0"/>
              <a:t>Примерный алгоритм разработки школьной программы </a:t>
            </a:r>
            <a:r>
              <a:rPr lang="en-US" dirty="0" smtClean="0"/>
              <a:t>воспитания</a:t>
            </a:r>
            <a:endParaRPr lang="ru-RU" dirty="0" smtClean="0"/>
          </a:p>
          <a:p>
            <a:pPr algn="just"/>
            <a:r>
              <a:rPr lang="ru-RU" dirty="0"/>
              <a:t>Работа с целями </a:t>
            </a:r>
            <a:r>
              <a:rPr lang="ru-RU" dirty="0" smtClean="0"/>
              <a:t>воспитания</a:t>
            </a:r>
          </a:p>
          <a:p>
            <a:pPr algn="just"/>
            <a:r>
              <a:rPr lang="ru-RU" dirty="0"/>
              <a:t>Работа с задачами </a:t>
            </a:r>
            <a:r>
              <a:rPr lang="ru-RU" dirty="0" smtClean="0"/>
              <a:t>воспитания</a:t>
            </a:r>
          </a:p>
          <a:p>
            <a:pPr algn="just"/>
            <a:r>
              <a:rPr lang="ru-RU" dirty="0"/>
              <a:t>Виды, формы и содержание деятельности: банк педагогических </a:t>
            </a:r>
            <a:r>
              <a:rPr lang="ru-RU" dirty="0" smtClean="0"/>
              <a:t>идей</a:t>
            </a:r>
          </a:p>
          <a:p>
            <a:pPr algn="just"/>
            <a:r>
              <a:rPr lang="en-US" dirty="0"/>
              <a:t>Разработка плана воспитательной работы школы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56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477" y="209939"/>
            <a:ext cx="8126202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3399"/>
                </a:solidFill>
                <a:latin typeface="+mn-lt"/>
              </a:rPr>
              <a:t>КЛАССНОЕ РУКОВОДСТВО </a:t>
            </a:r>
            <a:endParaRPr lang="ru-RU" sz="36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827" y="1535502"/>
            <a:ext cx="8246852" cy="464146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Цели, </a:t>
            </a:r>
            <a:r>
              <a:rPr lang="ru-RU" dirty="0"/>
              <a:t>задачи и принципы деятельности, связанной с классным руководством, определяются базовыми целями и принципами воспитания, социализации и развития личности </a:t>
            </a:r>
            <a:r>
              <a:rPr lang="ru-RU" dirty="0" smtClean="0"/>
              <a:t>обучающихся, </a:t>
            </a:r>
            <a:r>
              <a:rPr lang="ru-RU" b="1" u="sng" dirty="0" smtClean="0"/>
              <a:t>изложенными в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Федеральном законе </a:t>
            </a:r>
            <a:r>
              <a:rPr lang="ru-RU" dirty="0"/>
              <a:t>от 29 декабря 2012 г. N 273-ФЗ "Об образовании в Российской Федерации" </a:t>
            </a:r>
            <a:endParaRPr lang="ru-RU" dirty="0" smtClean="0"/>
          </a:p>
          <a:p>
            <a:pPr algn="just"/>
            <a:r>
              <a:rPr lang="ru-RU" dirty="0" smtClean="0"/>
              <a:t>Указе </a:t>
            </a:r>
            <a:r>
              <a:rPr lang="ru-RU" dirty="0"/>
              <a:t>Президента Российской Федерации от 7 мая 2018 г. N 204 "О национальных целях и стратегических задачах развития Российской Федерации на период до 2024 года</a:t>
            </a:r>
            <a:r>
              <a:rPr lang="ru-RU" dirty="0" smtClean="0"/>
              <a:t>"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Стратегии развития воспитания в Российской Федерации на период до 2025 </a:t>
            </a:r>
            <a:r>
              <a:rPr lang="ru-RU" dirty="0" smtClean="0"/>
              <a:t>года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7" b="89441" l="461" r="97542">
                        <a14:foregroundMark x1="41935" y1="828" x2="50230" y2="1035"/>
                        <a14:foregroundMark x1="57450" y1="3934" x2="69892" y2="17805"/>
                        <a14:foregroundMark x1="66820" y1="42236" x2="49616" y2="51139"/>
                        <a14:foregroundMark x1="48233" y1="53209" x2="19662" y2="85714"/>
                        <a14:foregroundMark x1="18894" y1="87164" x2="614" y2="12422"/>
                        <a14:foregroundMark x1="1382" y1="12422" x2="24117" y2="20911"/>
                        <a14:foregroundMark x1="23349" y1="24224" x2="23349" y2="24224"/>
                        <a14:foregroundMark x1="93241" y1="16356" x2="83410" y2="51553"/>
                        <a14:foregroundMark x1="83717" y1="53002" x2="97542" y2="55487"/>
                        <a14:foregroundMark x1="11214" y1="57143" x2="13210" y2="64803"/>
                        <a14:foregroundMark x1="15515" y1="65839" x2="15515" y2="65839"/>
                        <a14:foregroundMark x1="16436" y1="71429" x2="16436" y2="71429"/>
                        <a14:foregroundMark x1="20584" y1="78468" x2="20584" y2="78468"/>
                        <a14:foregroundMark x1="22581" y1="78261" x2="22581" y2="78261"/>
                        <a14:backgroundMark x1="1997" y1="2070" x2="1997" y2="2070"/>
                        <a14:backgroundMark x1="1690" y1="7039" x2="1690" y2="7039"/>
                        <a14:backgroundMark x1="2458" y1="10352" x2="2458" y2="10352"/>
                        <a14:backgroundMark x1="9370" y1="13458" x2="9370" y2="13458"/>
                        <a14:backgroundMark x1="10445" y1="13872" x2="10445" y2="13872"/>
                        <a14:backgroundMark x1="11674" y1="14700" x2="11674" y2="14700"/>
                        <a14:backgroundMark x1="15668" y1="15321" x2="15668" y2="15321"/>
                        <a14:backgroundMark x1="5069" y1="37474" x2="5069" y2="37474"/>
                        <a14:backgroundMark x1="6605" y1="41201" x2="6605" y2="412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42"/>
            <a:ext cx="1854902" cy="13762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23" b="64747" l="36977" r="630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209" t="18936" r="37442" b="36212"/>
          <a:stretch/>
        </p:blipFill>
        <p:spPr>
          <a:xfrm>
            <a:off x="628650" y="13110"/>
            <a:ext cx="572654" cy="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2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4218</TotalTime>
  <Words>970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Bookman Old 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ВОСПИТАНИЕ</vt:lpstr>
      <vt:lpstr>ОБЩИЕ ТРЕБОВАНИЯ К ОРГАНИЗАЦИИ ВОСПИТАНИЯ ОБУЧАЮЩИХСЯ</vt:lpstr>
      <vt:lpstr>Методические рекомендации  «О РАЗРАБОТКЕ ПРОГРАММЫ ВОСПИТАНИЯ»</vt:lpstr>
      <vt:lpstr>КЛАССНОЕ РУКОВОДСТВО </vt:lpstr>
      <vt:lpstr>ПРИОРИТЕТНЫЕ ЗАДАЧИ ДЕЯТЕЛЬНОСТИ ПЕДАГОГИЧЕСКИХ РАБОТНИКОВ, СВЯЗАННОЙ С КЛАССНЫМ РУКОВОДСТВОМ </vt:lpstr>
      <vt:lpstr>УСЛОВИЯ УСПЕШНОГО РЕШЕНИЯ ЗАДАЧ </vt:lpstr>
      <vt:lpstr>Презентация PowerPoint</vt:lpstr>
      <vt:lpstr>ИНВАРИАНТНАЯ ЧАСТЬ</vt:lpstr>
      <vt:lpstr>ОЦЕНКА ЭФФЕКТИВНОСТИ ДЕЯТЕЛЬНОСТИ</vt:lpstr>
      <vt:lpstr>КРИТЕРИИ ЭФФЕКТИВНОСТИ </vt:lpstr>
      <vt:lpstr>ТРИ УРОВНЯ КОНЕЧНЫХ РЕЗУЛЬТАТОВ В ОБЛАСТИ ВОСПИТАНИЯ И СОЦИАЛИЗАЦИИ ОБУЧАЮЩИХСЯ </vt:lpstr>
      <vt:lpstr>НОМЕНКЛАТУРА ДЕЛ КЛАССНОГО РУКОВОДИТЕЛЯ  (примерный список документации классного руководителя)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Сазонова Наталья Николаевна</dc:creator>
  <cp:lastModifiedBy>terol</cp:lastModifiedBy>
  <cp:revision>327</cp:revision>
  <dcterms:created xsi:type="dcterms:W3CDTF">2018-07-31T10:36:08Z</dcterms:created>
  <dcterms:modified xsi:type="dcterms:W3CDTF">2020-08-24T12:51:16Z</dcterms:modified>
</cp:coreProperties>
</file>