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02" r:id="rId2"/>
    <p:sldId id="403" r:id="rId3"/>
    <p:sldId id="405" r:id="rId4"/>
    <p:sldId id="406" r:id="rId5"/>
    <p:sldId id="408" r:id="rId6"/>
    <p:sldId id="409" r:id="rId7"/>
    <p:sldId id="441" r:id="rId8"/>
    <p:sldId id="442" r:id="rId9"/>
    <p:sldId id="427" r:id="rId10"/>
    <p:sldId id="428" r:id="rId11"/>
    <p:sldId id="430" r:id="rId12"/>
    <p:sldId id="429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9D1EB607-6C31-48E1-BA4E-B9CAD187FD9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83538161-9A61-42A2-90E0-D43981A7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D552-7172-43A8-AC20-9A21950C3237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8F4F-F36A-4D9F-8A10-3255E54E9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5213-511D-4B8D-8A37-E727AE1CFA4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0100-7FB3-4BF7-AC3F-744C89ED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B90C-3CA4-471D-9C95-F7DBFB817A13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096D-E143-4959-AC32-49E73CA7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F190-B010-470D-B324-7E696FC52F82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642D-3FB1-4F8F-8B43-DF51A9DB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AC2A-6A41-4A05-AE3E-009C3D7DB29B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741B-3F20-4C8C-96A6-20F777511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6763-DEE3-4430-A0F0-6030E585654C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144D-608F-47C9-ADB8-D27015F7D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C29D-CDF4-4B24-8BAC-440811E21582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5442-7550-4D55-8738-6876CD2E2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7CA1-52E9-46BE-8E48-D52E3E43D0B8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81FA-2652-4AF2-8B73-2E74C9F9E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A32E-22C6-4C5F-B7FD-5D58043CBAAC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59C9-426F-47B5-9604-0AD9FF62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FD08-7F24-4976-A738-039D0CFA858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5D2E-D52B-4C4C-B6E6-7E74F12CA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918A-7A56-45A3-AD99-0FF99A84045B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0A47-A304-4E05-8FD0-9A2182C52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60C3C-BCED-43B3-900A-E503ACBEA81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921B1-FE0A-4509-96B6-43AFD602E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863600"/>
            <a:ext cx="40052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31950" y="3103563"/>
            <a:ext cx="7021513" cy="130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4597400" y="1066800"/>
            <a:ext cx="431165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АВГУСТОВСКОЕ ПЕДАГОГИЧЕСКОЕ СОВЕЩАНИЕ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13" y="3249613"/>
            <a:ext cx="83756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АКТУАЛЬНЫЕ ПРОБЛЕМЫ ТРАНСФОРМАЦИИ МУНИЦИПАЛЬНОЙ СИСТЕМЫ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325" y="5084763"/>
            <a:ext cx="7707313" cy="124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28 АВГУСТА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СМОЛЕНСК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14342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782639"/>
            <a:ext cx="1293812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0" name="Rectangle 14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«Ключевые общешкольные дела»</a:t>
            </a:r>
          </a:p>
        </p:txBody>
      </p:sp>
      <p:pic>
        <p:nvPicPr>
          <p:cNvPr id="60432" name="Picture 16" descr="highest-rated-teach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0050" y="1825625"/>
            <a:ext cx="58023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Модуль «Классное руководство и наставничество»</a:t>
            </a:r>
          </a:p>
        </p:txBody>
      </p:sp>
      <p:pic>
        <p:nvPicPr>
          <p:cNvPr id="68612" name="Picture 4" descr="png-transparent-student-teacher-blackboard-education-students-ask-teachers-to-work-child-painted-cartoon-hand-paint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0913" y="1978025"/>
            <a:ext cx="4884737" cy="41941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1699491" cy="1260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94" y="105268"/>
            <a:ext cx="569430" cy="67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641350" y="784225"/>
            <a:ext cx="7886700" cy="132556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</a:rPr>
              <a:t>Модуль «Курсы внеурочной деятельности и дополнительного образовния»</a:t>
            </a:r>
          </a:p>
        </p:txBody>
      </p:sp>
      <p:pic>
        <p:nvPicPr>
          <p:cNvPr id="67588" name="Picture 4" descr="vneurochk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538" y="2524125"/>
            <a:ext cx="8143875" cy="28733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«Школьный урок»</a:t>
            </a:r>
          </a:p>
        </p:txBody>
      </p:sp>
      <p:pic>
        <p:nvPicPr>
          <p:cNvPr id="69640" name="Picture 8" descr="086c2e833962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363" y="1647402"/>
            <a:ext cx="6137275" cy="43513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«Самоуправление»</a:t>
            </a:r>
          </a:p>
        </p:txBody>
      </p:sp>
      <p:pic>
        <p:nvPicPr>
          <p:cNvPr id="70662" name="Picture 6" descr="uchenicheskogo-samoupravleniya-v-obrazovatel_nyh-organizaciya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8268" y="1647402"/>
            <a:ext cx="6392863" cy="4246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«Детские общественные объединения»</a:t>
            </a:r>
          </a:p>
        </p:txBody>
      </p:sp>
      <p:pic>
        <p:nvPicPr>
          <p:cNvPr id="71684" name="Picture 4" descr="0faae5f6916afc808b690e5a8048f5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2008188"/>
            <a:ext cx="7489825" cy="41687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«Волонтернство»</a:t>
            </a:r>
          </a:p>
        </p:txBody>
      </p:sp>
      <p:pic>
        <p:nvPicPr>
          <p:cNvPr id="72708" name="Picture 4" descr="b4270999ea06c437ac968f2faa2681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5175" y="1825625"/>
            <a:ext cx="50736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Модуль «Экскурсии, экспедиции, походы»</a:t>
            </a:r>
          </a:p>
        </p:txBody>
      </p:sp>
      <p:pic>
        <p:nvPicPr>
          <p:cNvPr id="73734" name="Picture 6" descr="hello_html_m653ae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363" y="1825625"/>
            <a:ext cx="588168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«Профориентация»</a:t>
            </a:r>
          </a:p>
        </p:txBody>
      </p:sp>
      <p:pic>
        <p:nvPicPr>
          <p:cNvPr id="74758" name="Picture 6" descr="5d5585d7dd4be9349878a30d_childrens-interes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148" y="1647402"/>
            <a:ext cx="702786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Модуль «Школьные и социальные медиа»</a:t>
            </a:r>
          </a:p>
        </p:txBody>
      </p:sp>
      <p:pic>
        <p:nvPicPr>
          <p:cNvPr id="75782" name="Picture 6" descr="dobry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25" y="1944688"/>
            <a:ext cx="7607300" cy="403701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446088"/>
            <a:ext cx="400526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87488" y="3417888"/>
            <a:ext cx="7165975" cy="99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790575" y="2820988"/>
            <a:ext cx="7656513" cy="237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Апробация </a:t>
            </a:r>
          </a:p>
          <a:p>
            <a:pPr algn="ctr">
              <a:defRPr/>
            </a:pPr>
            <a:r>
              <a:rPr lang="ru-RU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Примерной программы воспитания в общеобразовательных организациях </a:t>
            </a:r>
            <a:r>
              <a:rPr lang="ru-RU" sz="30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г.Смоленска</a:t>
            </a:r>
            <a:r>
              <a:rPr lang="ru-RU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опыт и дальнейшие перспективы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1938" y="1165225"/>
            <a:ext cx="2989262" cy="15234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МБОУ « СШ № 32 им. С.А</a:t>
            </a:r>
            <a:r>
              <a:rPr lang="ru-RU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Лавочкина</a:t>
            </a: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</a:p>
          <a:p>
            <a:pPr algn="ctr">
              <a:defRPr/>
            </a:pPr>
            <a:r>
              <a:rPr lang="ru-RU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Мандрикова</a:t>
            </a: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С.С</a:t>
            </a:r>
            <a:r>
              <a:rPr lang="ru-RU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., директор</a:t>
            </a:r>
            <a:endParaRPr lang="ru-RU" b="1" i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100" i="0" dirty="0">
              <a:solidFill>
                <a:srgbClr val="2E75B6"/>
              </a:solidFill>
              <a:latin typeface="Arial Black" pitchFamily="34" charset="0"/>
            </a:endParaRPr>
          </a:p>
        </p:txBody>
      </p:sp>
      <p:pic>
        <p:nvPicPr>
          <p:cNvPr id="1536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723" y="401385"/>
            <a:ext cx="12938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</a:rPr>
              <a:t>Модуль «Организация предметно-эстетической среды»</a:t>
            </a:r>
          </a:p>
        </p:txBody>
      </p:sp>
      <p:pic>
        <p:nvPicPr>
          <p:cNvPr id="76804" name="Picture 4" descr="эстет сре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1338" y="2347913"/>
            <a:ext cx="5519737" cy="38290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641350" y="652463"/>
            <a:ext cx="7886700" cy="13255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Модуль «Работа с родителями»</a:t>
            </a:r>
          </a:p>
        </p:txBody>
      </p:sp>
      <p:pic>
        <p:nvPicPr>
          <p:cNvPr id="77828" name="Picture 4" descr="zada4i_rukov_sem_vosp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3645" y="1978025"/>
            <a:ext cx="6022109" cy="396553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/>
          </p:cNvSpPr>
          <p:nvPr>
            <p:ph type="title"/>
          </p:nvPr>
        </p:nvSpPr>
        <p:spPr>
          <a:xfrm>
            <a:off x="681038" y="2481263"/>
            <a:ext cx="7886700" cy="1325562"/>
          </a:xfrm>
        </p:spPr>
        <p:txBody>
          <a:bodyPr/>
          <a:lstStyle/>
          <a:p>
            <a:pPr algn="ctr"/>
            <a:r>
              <a:rPr lang="ru-RU" sz="5400" b="1" i="1" smtClean="0"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082" y="1888411"/>
            <a:ext cx="8114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</a:rPr>
              <a:t>Федеральный закон № 304 </a:t>
            </a:r>
            <a:br>
              <a:rPr lang="ru-RU" sz="3200" b="1" i="0" dirty="0">
                <a:solidFill>
                  <a:srgbClr val="FF0000"/>
                </a:solidFill>
              </a:rPr>
            </a:br>
            <a:r>
              <a:rPr lang="ru-RU" sz="3200" b="1" i="0" dirty="0">
                <a:solidFill>
                  <a:srgbClr val="FF0000"/>
                </a:solidFill>
              </a:rPr>
              <a:t>«О внесении изменений в ФЗ «Об образовании в Российской Федерации» по вопросам воспитания обучающихся» </a:t>
            </a:r>
            <a:r>
              <a:rPr lang="ru-RU" sz="3200" b="1" i="0" dirty="0" smtClean="0">
                <a:solidFill>
                  <a:srgbClr val="FF0000"/>
                </a:solidFill>
              </a:rPr>
              <a:t>от </a:t>
            </a:r>
            <a:r>
              <a:rPr lang="ru-RU" sz="3200" b="1" i="0" dirty="0">
                <a:solidFill>
                  <a:srgbClr val="FF0000"/>
                </a:solidFill>
              </a:rPr>
              <a:t>31.07.2020г.</a:t>
            </a:r>
            <a:endParaRPr lang="ru-RU" sz="3200" i="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87" cy="1398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82" y="6701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Untitled"/>
          <p:cNvPicPr>
            <a:picLocks noChangeAspect="1" noChangeArrowheads="1"/>
          </p:cNvPicPr>
          <p:nvPr/>
        </p:nvPicPr>
        <p:blipFill>
          <a:blip r:embed="rId2" cstate="email">
            <a:lum bright="-18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582" y="312992"/>
            <a:ext cx="4886036" cy="6323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/>
          </p:cNvSpPr>
          <p:nvPr>
            <p:ph type="title"/>
          </p:nvPr>
        </p:nvSpPr>
        <p:spPr>
          <a:xfrm>
            <a:off x="419100" y="2038350"/>
            <a:ext cx="8161338" cy="2292350"/>
          </a:xfrm>
        </p:spPr>
        <p:txBody>
          <a:bodyPr/>
          <a:lstStyle/>
          <a:p>
            <a:pPr algn="ctr"/>
            <a:r>
              <a:rPr lang="ru-RU" b="1" i="1" smtClean="0">
                <a:latin typeface="Times New Roman" pitchFamily="18" charset="0"/>
              </a:rPr>
              <a:t>Примерная программа воспитания </a:t>
            </a:r>
            <a:br>
              <a:rPr lang="ru-RU" b="1" i="1" smtClean="0">
                <a:latin typeface="Times New Roman" pitchFamily="18" charset="0"/>
              </a:rPr>
            </a:br>
            <a:r>
              <a:rPr lang="ru-RU" b="1" i="1" smtClean="0">
                <a:latin typeface="Times New Roman" pitchFamily="18" charset="0"/>
              </a:rPr>
              <a:t>включает в себя: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44"/>
            <a:ext cx="1485000" cy="1101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76" y="71244"/>
            <a:ext cx="466447" cy="5498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5835" y="145135"/>
            <a:ext cx="5562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</a:t>
            </a:r>
            <a:r>
              <a:rPr lang="ru-RU" sz="2400" b="1" dirty="0" smtClean="0"/>
              <a:t>. Принципы </a:t>
            </a:r>
            <a:r>
              <a:rPr lang="ru-RU" sz="2400" b="1" dirty="0"/>
              <a:t>взаимодействия педагогов и школьников: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891" y="1173018"/>
            <a:ext cx="8054109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ориентир на создание в образовательной организации психологически комфортной среды для каждого ребенка и взрослого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неукоснительное соблюдение законности и прав семьи и ребенка, соблюдения конфиденциальности информации о ребенке и семье, приоритета безопасности ребенка при нахождении в образовательной организации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процесса воспитания главным образом через создание в школе детско-взрослых общностей, которые бы объединяли детей и педагогов яркими и содержательными событиями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основных совместных дел школьников и педагогов;</a:t>
            </a:r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системность, целесообразность и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нешаблонность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воспитания.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44"/>
            <a:ext cx="1485000" cy="1101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76" y="71244"/>
            <a:ext cx="466447" cy="5498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9273" y="-27311"/>
            <a:ext cx="6049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2. Традиции воспитания в образовательной организации: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9275" y="1023344"/>
            <a:ext cx="8219089" cy="508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- стержнем годового цикла воспитательной работы школы являются ключевые общешкольные дела, через которые осуществляется интеграция воспитательных усилий педагогов;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важной чертой каждого ключевого дела и большинства используемых для воспитания других совместных дел педагогов и школьников – коллективная разработка, коллективное планирование, коллективное проведение и коллективный анализ их результатов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школе создаются такие условия, чтобы по мере взросления ребенка увеличивалась и его роль в таких совместных делах (от пассивного наблюдателя до организатора);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проведении общешкольных дел отсутствует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соревновательность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между классами и максимально поощряется конструктивное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межклассное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межвозрастное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взаимодействие школьников;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педагоги школы ориентированы на формирование коллективов в рамках школьных классов, кружков, студий, секций и иных детских объединений, на установление в них доброжелательных и товарищеских взаимоотношений;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ключевой фигурой воспитания в школе является классный руководитель, реализующий по отношению к детям защитную, личностно развивающую, организационную, посредническую (в разрешении конфликтов) функции.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44"/>
            <a:ext cx="1485000" cy="1101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76" y="71244"/>
            <a:ext cx="466447" cy="5498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9273" y="-27311"/>
            <a:ext cx="6049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3. Цель и задачи воспитания: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276" y="796790"/>
            <a:ext cx="820061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Общая цель воспитания формулируется как: личностное развитие школьников, проявляющееся</a:t>
            </a:r>
            <a:r>
              <a:rPr lang="ru-RU" sz="2200" dirty="0" smtClean="0"/>
              <a:t>:</a:t>
            </a:r>
          </a:p>
          <a:p>
            <a:pPr algn="just"/>
            <a:endParaRPr lang="ru-RU" sz="22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ru-RU" sz="2200" dirty="0" smtClean="0"/>
              <a:t>в усвоении ими знаний основных норм, которые общество выработало на основе этих ценностей (то есть, в усвоении ими социально значимых знаний);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2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ru-RU" sz="2200" dirty="0" smtClean="0"/>
              <a:t>в развитии их позитивных отношений к этим общественным ценностям (то есть в развитии их социально значимых отношений);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2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ru-RU" sz="2200" dirty="0" smtClean="0"/>
              <a:t>в приобретении ими соответствующего этим ценностям опыта поведения, опыта применения сформированных знаний и отношений на практике (то есть в приобретении ими опыта осуществления социально значимых дел).</a:t>
            </a:r>
          </a:p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0535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>
          <a:xfrm>
            <a:off x="733425" y="2468563"/>
            <a:ext cx="7886700" cy="1325562"/>
          </a:xfrm>
        </p:spPr>
        <p:txBody>
          <a:bodyPr/>
          <a:lstStyle/>
          <a:p>
            <a:pPr algn="ctr"/>
            <a:r>
              <a:rPr lang="ru-RU" b="1" i="1" smtClean="0">
                <a:latin typeface="Times New Roman" pitchFamily="18" charset="0"/>
              </a:rPr>
              <a:t>МОДУЛИ ПРОГРАММЫ ВОСПИТАНИЯ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"/>
            <a:ext cx="2078528" cy="1542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3" y="123027"/>
            <a:ext cx="622122" cy="733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3918</TotalTime>
  <Words>504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Примерная программа воспитания  включает в себя:</vt:lpstr>
      <vt:lpstr>Презентация PowerPoint</vt:lpstr>
      <vt:lpstr>Презентация PowerPoint</vt:lpstr>
      <vt:lpstr>Презентация PowerPoint</vt:lpstr>
      <vt:lpstr>МОДУЛИ ПРОГРАММЫ ВОСПИТАНИЯ</vt:lpstr>
      <vt:lpstr>Модуль «Ключевые общешкольные дела»</vt:lpstr>
      <vt:lpstr>Модуль «Классное руководство и наставничество»</vt:lpstr>
      <vt:lpstr>Модуль «Курсы внеурочной деятельности и дополнительного образовния»</vt:lpstr>
      <vt:lpstr>Модуль «Школьный урок»</vt:lpstr>
      <vt:lpstr>Модуль «Самоуправление»</vt:lpstr>
      <vt:lpstr>Модуль «Детские общественные объединения»</vt:lpstr>
      <vt:lpstr>Модуль «Волонтернство»</vt:lpstr>
      <vt:lpstr>Модуль «Экскурсии, экспедиции, походы»</vt:lpstr>
      <vt:lpstr>Модуль «Профориентация»</vt:lpstr>
      <vt:lpstr>Модуль «Школьные и социальные медиа»</vt:lpstr>
      <vt:lpstr>Модуль «Организация предметно-эстетической среды»</vt:lpstr>
      <vt:lpstr>Модуль «Работа с родителями»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Сазонова Наталья Николаевна</dc:creator>
  <cp:lastModifiedBy>terol</cp:lastModifiedBy>
  <cp:revision>289</cp:revision>
  <dcterms:created xsi:type="dcterms:W3CDTF">2018-07-31T10:36:08Z</dcterms:created>
  <dcterms:modified xsi:type="dcterms:W3CDTF">2020-08-27T10:31:17Z</dcterms:modified>
</cp:coreProperties>
</file>