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02" r:id="rId2"/>
    <p:sldId id="403" r:id="rId3"/>
    <p:sldId id="405" r:id="rId4"/>
    <p:sldId id="406" r:id="rId5"/>
    <p:sldId id="404" r:id="rId6"/>
    <p:sldId id="407" r:id="rId7"/>
    <p:sldId id="408" r:id="rId8"/>
    <p:sldId id="411" r:id="rId9"/>
    <p:sldId id="412" r:id="rId10"/>
    <p:sldId id="409" r:id="rId11"/>
    <p:sldId id="410" r:id="rId12"/>
    <p:sldId id="413" r:id="rId13"/>
    <p:sldId id="41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 snapToGrid="0">
      <p:cViewPr varScale="1">
        <p:scale>
          <a:sx n="83" d="100"/>
          <a:sy n="83" d="100"/>
        </p:scale>
        <p:origin x="1459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F942-8FFA-4851-AFD9-695FF561E23A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219B-BD51-4C21-B009-6D0802CB4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06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219B-BD51-4C21-B009-6D0802CB4F5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69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1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6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98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96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B63F-A148-466D-8EE6-2BF01B7BBE46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7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microsoft.com/office/2007/relationships/hdphoto" Target="../media/hdphoto10.wdp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jpeg"/><Relationship Id="rId7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7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5" Type="http://schemas.openxmlformats.org/officeDocument/2006/relationships/image" Target="../media/image20.emf"/><Relationship Id="rId10" Type="http://schemas.microsoft.com/office/2007/relationships/hdphoto" Target="../media/hdphoto3.wdp"/><Relationship Id="rId4" Type="http://schemas.openxmlformats.org/officeDocument/2006/relationships/image" Target="../media/image22.jpeg"/><Relationship Id="rId9" Type="http://schemas.openxmlformats.org/officeDocument/2006/relationships/image" Target="../media/image4.png"/><Relationship Id="rId14" Type="http://schemas.openxmlformats.org/officeDocument/2006/relationships/package" Target="../embeddings/_________Microsoft_Word.doc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054" y="864020"/>
            <a:ext cx="4006278" cy="29724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31551" y="3104062"/>
            <a:ext cx="7021286" cy="1306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4598126" y="1066256"/>
            <a:ext cx="431074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АВГУСТОВСКОЕ ПЕДАГОГИЧЕСКОЕ СОВЕЩАНИЕ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3776" y="3250366"/>
            <a:ext cx="8375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АКТУАЛЬНЫЕ ПРОБЛЕМЫ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ТРАНСФОРМАЦИИ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МУНИЦИПАЛЬНОЙ СИСТЕМЫ ОБРАЗОВАНИЯ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564" y="5084064"/>
            <a:ext cx="770708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28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АВГУСТА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СМОЛЕНСК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2020</a:t>
            </a:r>
          </a:p>
          <a:p>
            <a:pPr algn="ctr"/>
            <a:endParaRPr lang="ru-RU" sz="21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51" y="864020"/>
            <a:ext cx="1293523" cy="152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9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Волгоград апрель слет 04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766" y="782844"/>
            <a:ext cx="3915682" cy="304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E:\100_895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0"/>
          <a:stretch/>
        </p:blipFill>
        <p:spPr bwMode="auto">
          <a:xfrm>
            <a:off x="4366175" y="3976412"/>
            <a:ext cx="4447961" cy="2597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D:\сеть\К презентации\DSCF540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2766" y="782844"/>
            <a:ext cx="4441370" cy="3048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26" y="3969524"/>
            <a:ext cx="3958961" cy="2604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8824"/>
            <a:ext cx="1713019" cy="12709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898" y="9945"/>
            <a:ext cx="522421" cy="6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5" y="950764"/>
            <a:ext cx="4092070" cy="307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Documents and Settings\учитель\Рабочий стол\РДШ\Рисунок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705" y="4259720"/>
            <a:ext cx="4092070" cy="2465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C:\Documents and Settings\учитель\Рабочий стол\РДШ\Tm48cqvFfjg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0720" y="4248727"/>
            <a:ext cx="4035353" cy="2476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C:\Documents and Settings\учитель\Рабочий стол\РДШ\Рисунок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0720" y="950764"/>
            <a:ext cx="4044975" cy="3073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942" y="321585"/>
            <a:ext cx="78867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Rectangle 21"/>
          <p:cNvSpPr>
            <a:spLocks/>
          </p:cNvSpPr>
          <p:nvPr/>
        </p:nvSpPr>
        <p:spPr bwMode="auto">
          <a:xfrm>
            <a:off x="2264229" y="2973387"/>
            <a:ext cx="3648891" cy="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pic>
        <p:nvPicPr>
          <p:cNvPr id="2050" name="Picture 2" descr="C:\Documents and Settings\учитель\Рабочий стол\Школы мира за мир 21 сентября\IMG_307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1142" y="71643"/>
            <a:ext cx="2890000" cy="3376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2" descr="C:\Users\Владелец\Desktop\ДЛЯ БРЕСТА 2017МАРТ\Мы в Гомеле март 20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896" y="3586922"/>
            <a:ext cx="3992359" cy="3114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2" descr="C:\Users\Владелец\Desktop\ДЛЯ БРЕСТА 2017МАРТ\Мы в шомеле март 2016.3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74" y="3557343"/>
            <a:ext cx="4606834" cy="3148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74" y="49174"/>
            <a:ext cx="4005943" cy="338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9" y="1450285"/>
            <a:ext cx="4773904" cy="350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2" descr="C:\Users\Владелец\Desktop\гомель осень 2016 ал. мир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9399" y="21707"/>
            <a:ext cx="2564601" cy="3439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  <p:pic>
        <p:nvPicPr>
          <p:cNvPr id="21" name="Picture 2" descr="C:\Users\Владелец\Desktop\аллея мира гомель сен. 2016.JPG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5650" y="1450285"/>
            <a:ext cx="4130533" cy="3500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398225"/>
              </p:ext>
            </p:extLst>
          </p:nvPr>
        </p:nvGraphicFramePr>
        <p:xfrm>
          <a:off x="2831028" y="892653"/>
          <a:ext cx="3787052" cy="5533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Документ" r:id="rId14" imgW="7105064" imgH="10385100" progId="Word.Document.12">
                  <p:embed/>
                </p:oleObj>
              </mc:Choice>
              <mc:Fallback>
                <p:oleObj name="Документ" r:id="rId14" imgW="7105064" imgH="10385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831028" y="892653"/>
                        <a:ext cx="3787052" cy="5533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957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863191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С новым учебным годом! </a:t>
            </a:r>
            <a:b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Bookman Old Style" pitchFamily="18" charset="0"/>
              </a:rPr>
              <a:t>Новых достижений и успехов!</a:t>
            </a:r>
            <a:endParaRPr lang="ru-RU" sz="2800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891" y="2586446"/>
            <a:ext cx="8107679" cy="3553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4" descr="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66" y="2087564"/>
            <a:ext cx="8151223" cy="4330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635" y="741813"/>
            <a:ext cx="7009823" cy="1428206"/>
          </a:xfrm>
        </p:spPr>
        <p:txBody>
          <a:bodyPr>
            <a:normAutofit fontScale="90000"/>
          </a:bodyPr>
          <a:lstStyle/>
          <a:p>
            <a:pPr algn="r"/>
            <a:r>
              <a:rPr lang="ru-RU" sz="1400" dirty="0" smtClean="0"/>
              <a:t>                                                                                </a:t>
            </a:r>
            <a:r>
              <a:rPr lang="ru-RU" sz="1400" i="1" dirty="0">
                <a:solidFill>
                  <a:srgbClr val="0070C0"/>
                </a:solidFill>
              </a:rPr>
              <a:t/>
            </a:r>
            <a:br>
              <a:rPr lang="ru-RU" sz="1400" i="1" dirty="0">
                <a:solidFill>
                  <a:srgbClr val="0070C0"/>
                </a:solidFill>
              </a:rPr>
            </a:br>
            <a: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Система образования «не только учит, </a:t>
            </a:r>
            <a:b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                                                 но и воспитывает, во многом </a:t>
            </a:r>
            <a:b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                                                 формирует личность»</a:t>
            </a:r>
            <a:b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                                                   </a:t>
            </a:r>
            <a:br>
              <a:rPr lang="ru-RU" sz="1400" dirty="0">
                <a:solidFill>
                  <a:srgbClr val="0070C0"/>
                </a:solidFill>
                <a:latin typeface="Bookman Old Style" panose="020506040505050202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Bookman Old Style" panose="02050604050505020204" pitchFamily="18" charset="0"/>
              </a:rPr>
              <a:t>                                                                                 </a:t>
            </a:r>
            <a:r>
              <a:rPr lang="ru-RU" sz="14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В.В. Путин</a:t>
            </a:r>
            <a:endParaRPr lang="ru-RU" sz="1400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dirty="0" smtClean="0">
              <a:latin typeface="Bookman Old Style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Bookman Old Style" pitchFamily="18" charset="0"/>
              </a:rPr>
              <a:t>ФОРМИРОВАНИЕ ПАТРИОТИЗМА И ГРАЖДАНСТВЕННОСТИ – КЛЮЧЕВЫЕ КОМПОНЕНТЫ ВОСПИТАТЕЛЬНОГО ПРОСТРАНСТВА ОБРАЗОВАТЕЛЬНОЙ ОРГАНИЗАЦИИ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Bookman Old Style" pitchFamily="18" charset="0"/>
              </a:rPr>
              <a:t>                                                    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latin typeface="Bookman Old Style" pitchFamily="18" charset="0"/>
              </a:rPr>
              <a:t> </a:t>
            </a:r>
            <a:r>
              <a:rPr lang="ru-RU" sz="1800" dirty="0" smtClean="0">
                <a:latin typeface="Bookman Old Style" pitchFamily="18" charset="0"/>
              </a:rPr>
              <a:t>                                                    Директор МБОУ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Bookman Old Style" pitchFamily="18" charset="0"/>
              </a:rPr>
              <a:t>                                                                 «СШ № 27 им. Э.А. </a:t>
            </a:r>
            <a:r>
              <a:rPr lang="ru-RU" sz="1800" dirty="0" err="1" smtClean="0">
                <a:latin typeface="Bookman Old Style" pitchFamily="18" charset="0"/>
              </a:rPr>
              <a:t>Хиля</a:t>
            </a:r>
            <a:r>
              <a:rPr lang="ru-RU" sz="1800" dirty="0" smtClean="0">
                <a:latin typeface="Bookman Old Style" pitchFamily="18" charset="0"/>
              </a:rPr>
              <a:t>»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Bookman Old Style" pitchFamily="18" charset="0"/>
              </a:rPr>
              <a:t>                                                  Е.Н. Лобанова</a:t>
            </a:r>
            <a:endParaRPr lang="ru-RU" sz="1800" dirty="0"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086" y="713436"/>
            <a:ext cx="7886700" cy="1325563"/>
          </a:xfrm>
          <a:noFill/>
          <a:ln>
            <a:noFill/>
          </a:ln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rgbClr val="C00000"/>
                </a:solidFill>
              </a:rPr>
              <a:t/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Стратегия </a:t>
            </a:r>
            <a:r>
              <a:rPr lang="ru-RU" sz="1800" b="1" dirty="0">
                <a:solidFill>
                  <a:srgbClr val="C00000"/>
                </a:solidFill>
                <a:latin typeface="Bookman Old Style" pitchFamily="18" charset="0"/>
              </a:rPr>
              <a:t>развития воспитания в Российской Федерации </a:t>
            </a:r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на </a:t>
            </a:r>
            <a:r>
              <a:rPr lang="ru-RU" sz="1800" b="1" dirty="0">
                <a:solidFill>
                  <a:srgbClr val="C00000"/>
                </a:solidFill>
                <a:latin typeface="Bookman Old Style" pitchFamily="18" charset="0"/>
              </a:rPr>
              <a:t>период до 2025 </a:t>
            </a:r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года </a:t>
            </a:r>
            <a:b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8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(</a:t>
            </a:r>
            <a:r>
              <a:rPr lang="ru-RU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распоряжение Правительства РФ от 29 мая 2015 года № 996-р)</a:t>
            </a:r>
            <a:r>
              <a:rPr lang="de-DE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de-DE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1800" dirty="0">
              <a:solidFill>
                <a:srgbClr val="FF0000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Bookman Old Style" pitchFamily="18" charset="0"/>
              </a:rPr>
              <a:t>Воспитание детей</a:t>
            </a:r>
            <a:r>
              <a:rPr lang="ru-RU" sz="2400" dirty="0" smtClean="0">
                <a:latin typeface="Bookman Old Style" pitchFamily="18" charset="0"/>
              </a:rPr>
              <a:t> – стратегический общенациональный приоритет, требующий консолидации усилий различных институтов гражданского общества и ведомств на федеральном, региональном и муниципальном уровнях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  <a:latin typeface="Bookman Old Style" pitchFamily="18" charset="0"/>
              </a:rPr>
              <a:t>Гражданское воспитание включает:</a:t>
            </a:r>
          </a:p>
          <a:p>
            <a:pPr marL="0" indent="0" algn="just">
              <a:buNone/>
            </a:pPr>
            <a:r>
              <a:rPr lang="ru-RU" sz="2400" dirty="0">
                <a:latin typeface="Bookman Old Style" pitchFamily="18" charset="0"/>
              </a:rPr>
              <a:t>создание условий для воспитания у детей активной гражданской позиции, гражданской ответственности, основанной на традиционных культурных, духовных и нравственных ценностях российского общества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942"/>
            <a:ext cx="1854902" cy="13762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3110"/>
            <a:ext cx="572654" cy="6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027610"/>
            <a:ext cx="7772400" cy="107986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Bookman Old Style" pitchFamily="18" charset="0"/>
              </a:rPr>
              <a:t>Стратегия </a:t>
            </a:r>
            <a:r>
              <a:rPr lang="ru-RU" sz="1800" b="1" dirty="0">
                <a:solidFill>
                  <a:srgbClr val="C00000"/>
                </a:solidFill>
                <a:latin typeface="Bookman Old Style" pitchFamily="18" charset="0"/>
              </a:rPr>
              <a:t>развития воспитания в Российской Федерации на период до 2025 года </a:t>
            </a:r>
            <a:br>
              <a:rPr lang="ru-RU" sz="1800" b="1" dirty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>(распоряжение Правительства РФ от 29 мая 2015 года № 996-р)</a:t>
            </a:r>
            <a:r>
              <a:rPr lang="de-DE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de-DE" sz="18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8640" y="2464526"/>
            <a:ext cx="8194766" cy="3701142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  <a:latin typeface="Bookman Old Style" pitchFamily="18" charset="0"/>
              </a:rPr>
              <a:t>Патриотическое воспитание 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предусматривает</a:t>
            </a:r>
            <a:r>
              <a:rPr lang="ru-RU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формирование </a:t>
            </a:r>
            <a:r>
              <a:rPr lang="ru-RU" dirty="0">
                <a:latin typeface="Bookman Old Style" pitchFamily="18" charset="0"/>
              </a:rPr>
              <a:t>у детей патриотизма, чувства гордости за свою Родину, готовности к защите интересов Отечества, ответственности за будущее России на основе развития программ патриотического воспитания детей, в том числе военно-патриотического воспитания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942"/>
            <a:ext cx="1854902" cy="1376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3110"/>
            <a:ext cx="572654" cy="66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25" y="382545"/>
            <a:ext cx="7886700" cy="1411421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Федеральный </a:t>
            </a:r>
            <a:r>
              <a:rPr lang="ru-RU" sz="1800" dirty="0">
                <a:solidFill>
                  <a:srgbClr val="FF0000"/>
                </a:solidFill>
              </a:rPr>
              <a:t>закон от 31 июля 2020 г. № 304-ФЗ “О внесении изменений в Федеральный закон «Об образовании в Российской Федерации» по вопросам воспитания обучающихся</a:t>
            </a:r>
            <a:r>
              <a:rPr lang="ru-RU" sz="1800" dirty="0" smtClean="0">
                <a:solidFill>
                  <a:srgbClr val="FF0000"/>
                </a:solidFill>
              </a:rPr>
              <a:t>” (вступает в силу с 1 сентября 2020 года)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Воспитание</a:t>
            </a:r>
            <a:r>
              <a:rPr lang="ru-RU" dirty="0" smtClean="0"/>
              <a:t> </a:t>
            </a:r>
            <a:r>
              <a:rPr lang="ru-RU" dirty="0"/>
              <a:t>- деятельность, направленная на развитие личности, создание условий для самоопределения и социализации обучающихся на основе социокультурных, духовно-нравственных ценностей и принятых в российском обществе правил и норм поведения в интересах человека, семьи, общества и государства, </a:t>
            </a:r>
            <a:r>
              <a:rPr lang="ru-RU" dirty="0">
                <a:solidFill>
                  <a:srgbClr val="FF0000"/>
                </a:solidFill>
              </a:rPr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7" y="0"/>
            <a:ext cx="1675672" cy="1243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968" y="4983"/>
            <a:ext cx="530868" cy="6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601934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статья </a:t>
            </a:r>
            <a:r>
              <a:rPr lang="ru-RU" sz="1800" dirty="0">
                <a:solidFill>
                  <a:srgbClr val="FF0000"/>
                </a:solidFill>
              </a:rPr>
              <a:t>67.1 Конституции Российской </a:t>
            </a:r>
            <a:r>
              <a:rPr lang="ru-RU" sz="1800" dirty="0" smtClean="0">
                <a:solidFill>
                  <a:srgbClr val="FF0000"/>
                </a:solidFill>
              </a:rPr>
              <a:t>Федерации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0560" y="2229393"/>
            <a:ext cx="7924800" cy="3866607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  <a:latin typeface="Bookman Old Style" pitchFamily="18" charset="0"/>
              </a:rPr>
              <a:t>Дети</a:t>
            </a:r>
            <a:r>
              <a:rPr lang="ru-RU" dirty="0">
                <a:latin typeface="Bookman Old Style" pitchFamily="18" charset="0"/>
              </a:rPr>
              <a:t> являются важнейшим приоритетом государственной политики России. Государство создает условия, способствующие всестороннему духовному, нравственному, интеллектуальному и физическому развитию детей, </a:t>
            </a:r>
            <a:r>
              <a:rPr lang="ru-RU" dirty="0">
                <a:solidFill>
                  <a:srgbClr val="FF0000"/>
                </a:solidFill>
                <a:latin typeface="Bookman Old Style" pitchFamily="18" charset="0"/>
              </a:rPr>
              <a:t>воспитанию в них патриотизма, гражданственности и уважения к </a:t>
            </a:r>
            <a:r>
              <a:rPr lang="ru-RU" dirty="0" smtClean="0">
                <a:solidFill>
                  <a:srgbClr val="FF0000"/>
                </a:solidFill>
                <a:latin typeface="Bookman Old Style" pitchFamily="18" charset="0"/>
              </a:rPr>
              <a:t>старшим</a:t>
            </a:r>
            <a:endParaRPr lang="ru-RU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97948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8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309" y="957943"/>
            <a:ext cx="7977051" cy="531223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НОРМАТИВНО - ПРАВОВЫЕ ДОКУМЕНТЫ</a:t>
            </a:r>
            <a:endParaRPr lang="ru-RU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7018" y="1837509"/>
            <a:ext cx="7942216" cy="42672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latin typeface="Bookman Old Style" panose="02050604050505020204" pitchFamily="18" charset="0"/>
              </a:rPr>
              <a:t>Государственная программа «Патриотическое воспитание</a:t>
            </a:r>
            <a:r>
              <a:rPr lang="ru-RU" dirty="0">
                <a:latin typeface="Bookman Old Style" panose="02050604050505020204" pitchFamily="18" charset="0"/>
              </a:rPr>
              <a:t> </a:t>
            </a:r>
            <a:r>
              <a:rPr lang="ru-RU" b="1" dirty="0">
                <a:latin typeface="Bookman Old Style" panose="02050604050505020204" pitchFamily="18" charset="0"/>
              </a:rPr>
              <a:t>граждан Российской Федерации на 2016-2020 годы»</a:t>
            </a:r>
            <a:endParaRPr lang="ru-RU" dirty="0">
              <a:latin typeface="Bookman Old Style" panose="02050604050505020204" pitchFamily="18" charset="0"/>
            </a:endParaRPr>
          </a:p>
          <a:p>
            <a:pPr lvl="0" algn="just"/>
            <a:r>
              <a:rPr lang="ru-RU" b="1" dirty="0">
                <a:latin typeface="Bookman Old Style" panose="02050604050505020204" pitchFamily="18" charset="0"/>
              </a:rPr>
              <a:t>Областная государственная программа  «Гражданско-патриотическое воспитание граждан в Смоленской области» на 2016-2020 го</a:t>
            </a:r>
            <a:r>
              <a:rPr lang="ru-RU" dirty="0">
                <a:latin typeface="Bookman Old Style" panose="02050604050505020204" pitchFamily="18" charset="0"/>
              </a:rPr>
              <a:t>ды, утвержденная Постановлением Администрации Смоленской области от 29.06.2016 № 364</a:t>
            </a:r>
          </a:p>
          <a:p>
            <a:pPr algn="just"/>
            <a:r>
              <a:rPr lang="ru-RU" b="1" dirty="0">
                <a:latin typeface="Bookman Old Style" panose="02050604050505020204" pitchFamily="18" charset="0"/>
              </a:rPr>
              <a:t>Муниципальная программа «Патриотическое воспитание граждан, проживающих на территории города  Смоленска» на 2017-2020 </a:t>
            </a:r>
            <a:r>
              <a:rPr lang="ru-RU" dirty="0">
                <a:latin typeface="Bookman Old Style" panose="02050604050505020204" pitchFamily="18" charset="0"/>
              </a:rPr>
              <a:t>годы, утвержденная Постановлением Администрации города Смоленска от 30.12.2016 №3164-адм.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40" y="1036319"/>
            <a:ext cx="8177349" cy="1053737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FF0000"/>
                </a:solidFill>
              </a:rPr>
              <a:t/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(вступает в силу с </a:t>
            </a:r>
            <a:r>
              <a:rPr lang="ru-RU" sz="2000" dirty="0" smtClean="0">
                <a:solidFill>
                  <a:srgbClr val="FF0000"/>
                </a:solidFill>
                <a:latin typeface="Bookman Old Style" pitchFamily="18" charset="0"/>
              </a:rPr>
              <a:t>1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сентября 2020 года)</a:t>
            </a:r>
            <a:endParaRPr lang="ru-RU" sz="2000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057" y="2107473"/>
            <a:ext cx="8142513" cy="406690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1. Внести изменения в основные образовательные программы;</a:t>
            </a:r>
          </a:p>
          <a:p>
            <a:pPr algn="just"/>
            <a:r>
              <a:rPr lang="ru-RU" dirty="0" smtClean="0">
                <a:latin typeface="Bookman Old Style" pitchFamily="18" charset="0"/>
              </a:rPr>
              <a:t>2. Разработать рабочую программу </a:t>
            </a:r>
            <a:r>
              <a:rPr lang="ru-RU" dirty="0">
                <a:latin typeface="Bookman Old Style" pitchFamily="18" charset="0"/>
              </a:rPr>
              <a:t>воспитания, </a:t>
            </a:r>
            <a:r>
              <a:rPr lang="ru-RU" dirty="0" smtClean="0">
                <a:latin typeface="Bookman Old Style" pitchFamily="18" charset="0"/>
              </a:rPr>
              <a:t>календарный план </a:t>
            </a:r>
            <a:r>
              <a:rPr lang="ru-RU" dirty="0">
                <a:latin typeface="Bookman Old Style" pitchFamily="18" charset="0"/>
              </a:rPr>
              <a:t>воспитательной работы, </a:t>
            </a:r>
            <a:r>
              <a:rPr lang="ru-RU" dirty="0" smtClean="0">
                <a:latin typeface="Bookman Old Style" pitchFamily="18" charset="0"/>
              </a:rPr>
              <a:t>формы аттестации.</a:t>
            </a:r>
          </a:p>
          <a:p>
            <a:pPr algn="just"/>
            <a:r>
              <a:rPr lang="ru-RU" i="1" dirty="0">
                <a:latin typeface="Bookman Old Style" pitchFamily="18" charset="0"/>
              </a:rPr>
              <a:t>В разработке рабочих программ воспитания и календарных планов воспитательной работы имеют право принимать участие указанные в части 6 статьи 26 настоящего Федерального закона </a:t>
            </a:r>
            <a:r>
              <a:rPr lang="ru-RU" i="1" dirty="0">
                <a:solidFill>
                  <a:srgbClr val="003399"/>
                </a:solidFill>
                <a:latin typeface="Bookman Old Style" pitchFamily="18" charset="0"/>
              </a:rPr>
              <a:t>советы обучающихся, советы родителей, представительные органы обучающихся (при их наличии</a:t>
            </a:r>
            <a:r>
              <a:rPr lang="ru-RU" i="1" dirty="0" smtClean="0">
                <a:solidFill>
                  <a:srgbClr val="003399"/>
                </a:solidFill>
                <a:latin typeface="Bookman Old Style" pitchFamily="18" charset="0"/>
              </a:rPr>
              <a:t>).</a:t>
            </a:r>
            <a:endParaRPr lang="ru-RU" i="1" dirty="0">
              <a:solidFill>
                <a:srgbClr val="003399"/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7" b="89441" l="461" r="97542">
                        <a14:foregroundMark x1="41935" y1="828" x2="50230" y2="1035"/>
                        <a14:foregroundMark x1="57450" y1="3934" x2="69892" y2="17805"/>
                        <a14:foregroundMark x1="66820" y1="42236" x2="49616" y2="51139"/>
                        <a14:foregroundMark x1="48233" y1="53209" x2="19662" y2="85714"/>
                        <a14:foregroundMark x1="18894" y1="87164" x2="614" y2="12422"/>
                        <a14:foregroundMark x1="1382" y1="12422" x2="24117" y2="20911"/>
                        <a14:foregroundMark x1="23349" y1="24224" x2="23349" y2="24224"/>
                        <a14:foregroundMark x1="93241" y1="16356" x2="83410" y2="51553"/>
                        <a14:foregroundMark x1="83717" y1="53002" x2="97542" y2="55487"/>
                        <a14:foregroundMark x1="11214" y1="57143" x2="13210" y2="64803"/>
                        <a14:foregroundMark x1="15515" y1="65839" x2="15515" y2="65839"/>
                        <a14:foregroundMark x1="16436" y1="71429" x2="16436" y2="71429"/>
                        <a14:foregroundMark x1="20584" y1="78468" x2="20584" y2="78468"/>
                        <a14:foregroundMark x1="22581" y1="78261" x2="22581" y2="78261"/>
                        <a14:backgroundMark x1="1997" y1="2070" x2="1997" y2="2070"/>
                        <a14:backgroundMark x1="1690" y1="7039" x2="1690" y2="7039"/>
                        <a14:backgroundMark x1="2458" y1="10352" x2="2458" y2="10352"/>
                        <a14:backgroundMark x1="9370" y1="13458" x2="9370" y2="13458"/>
                        <a14:backgroundMark x1="10445" y1="13872" x2="10445" y2="13872"/>
                        <a14:backgroundMark x1="11674" y1="14700" x2="11674" y2="14700"/>
                        <a14:backgroundMark x1="15668" y1="15321" x2="15668" y2="15321"/>
                        <a14:backgroundMark x1="5069" y1="37474" x2="5069" y2="37474"/>
                        <a14:backgroundMark x1="6605" y1="41201" x2="6605" y2="41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8"/>
            <a:ext cx="2078528" cy="15421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87978"/>
            <a:ext cx="7772400" cy="97535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FF0000"/>
                </a:solidFill>
                <a:latin typeface="Bookman Old Style" pitchFamily="18" charset="0"/>
              </a:rPr>
              <a:t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</a:t>
            </a:r>
            <a:r>
              <a:rPr lang="ru-RU" sz="1800" dirty="0" smtClean="0">
                <a:solidFill>
                  <a:srgbClr val="FF0000"/>
                </a:solidFill>
                <a:latin typeface="Bookman Old Style" pitchFamily="18" charset="0"/>
              </a:rPr>
              <a:t>”</a:t>
            </a:r>
            <a:endParaRPr lang="ru-RU" sz="1800" dirty="0"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475" y="1611087"/>
            <a:ext cx="8116388" cy="458941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Bookman Old Style" pitchFamily="18" charset="0"/>
              </a:rPr>
              <a:t>Статья 2</a:t>
            </a:r>
          </a:p>
          <a:p>
            <a:pPr algn="just"/>
            <a:r>
              <a:rPr lang="ru-RU" sz="2000" dirty="0">
                <a:latin typeface="Bookman Old Style" pitchFamily="18" charset="0"/>
              </a:rPr>
              <a:t>1. Настоящий Федеральный закон вступает в силу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с </a:t>
            </a:r>
            <a:r>
              <a:rPr lang="ru-RU" sz="2000" dirty="0" smtClean="0">
                <a:solidFill>
                  <a:srgbClr val="FF0000"/>
                </a:solidFill>
                <a:latin typeface="Bookman Old Style" pitchFamily="18" charset="0"/>
              </a:rPr>
              <a:t>             1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сентября 2020 года.</a:t>
            </a:r>
          </a:p>
          <a:p>
            <a:pPr algn="just"/>
            <a:r>
              <a:rPr lang="ru-RU" sz="2000" dirty="0">
                <a:latin typeface="Bookman Old Style" pitchFamily="18" charset="0"/>
              </a:rPr>
              <a:t>2.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Образовательные программы</a:t>
            </a:r>
            <a:r>
              <a:rPr lang="ru-RU" sz="2000" dirty="0">
                <a:latin typeface="Bookman Old Style" pitchFamily="18" charset="0"/>
              </a:rPr>
              <a:t> подлежат приведению в соответствие с положениями Федерального закона от 29 декабря 2012 года N 273-ФЗ "Об образовании в Российской Федерации" (в редакции настоящего Федерального закона)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не позднее 1 сентября 2021 года.</a:t>
            </a:r>
          </a:p>
          <a:p>
            <a:pPr algn="just"/>
            <a:r>
              <a:rPr lang="ru-RU" sz="2000" dirty="0">
                <a:latin typeface="Bookman Old Style" pitchFamily="18" charset="0"/>
              </a:rPr>
              <a:t>3. Организации, осуществляющие образовательную деятельность, обязаны </a:t>
            </a:r>
            <a:r>
              <a:rPr lang="ru-RU" sz="2000" dirty="0">
                <a:solidFill>
                  <a:srgbClr val="FF0000"/>
                </a:solidFill>
                <a:latin typeface="Bookman Old Style" pitchFamily="18" charset="0"/>
              </a:rPr>
              <a:t>проинформировать обучающихся и (или) их родителей (законных представителей)</a:t>
            </a:r>
            <a:r>
              <a:rPr lang="ru-RU" sz="2000" dirty="0">
                <a:latin typeface="Bookman Old Style" pitchFamily="18" charset="0"/>
              </a:rPr>
              <a:t> об изменениях, внесенных в такие программы в соответствии с Федеральным законом от 29 декабря 2012 года N 273-ФЗ "Об образовании в Российской Федерации" (в редакции настоящего Федерального закона).</a:t>
            </a:r>
          </a:p>
          <a:p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03" y="123027"/>
            <a:ext cx="622122" cy="73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3974</TotalTime>
  <Words>711</Words>
  <Application>Microsoft Office PowerPoint</Application>
  <PresentationFormat>Экран (4:3)</PresentationFormat>
  <Paragraphs>39</Paragraphs>
  <Slides>13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Bookman Old Style</vt:lpstr>
      <vt:lpstr>Calibri</vt:lpstr>
      <vt:lpstr>Calibri Light</vt:lpstr>
      <vt:lpstr>Times New Roman</vt:lpstr>
      <vt:lpstr>Тема Office</vt:lpstr>
      <vt:lpstr>Документ</vt:lpstr>
      <vt:lpstr>Презентация PowerPoint</vt:lpstr>
      <vt:lpstr>                                                                                 Система образования «не только учит,                                                                                  но и воспитывает, во многом                                                                                  формирует личность»                                                                                                                                                                     В.В. Путин</vt:lpstr>
      <vt:lpstr> Стратегия развития воспитания в Российской Федерации на период до 2025 года  (распоряжение Правительства РФ от 29 мая 2015 года № 996-р) </vt:lpstr>
      <vt:lpstr>Стратегия развития воспитания в Российской Федерации на период до 2025 года  (распоряжение Правительства РФ от 29 мая 2015 года № 996-р) </vt:lpstr>
      <vt:lpstr> 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(вступает в силу с 1 сентября 2020 года)</vt:lpstr>
      <vt:lpstr>статья 67.1 Конституции Российской Федерации</vt:lpstr>
      <vt:lpstr>НОРМАТИВНО - ПРАВОВЫЕ ДОКУМЕНТЫ</vt:lpstr>
      <vt:lpstr> 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 (вступает в силу с 1 сентября 2020 года)</vt:lpstr>
      <vt:lpstr>Федеральный закон от 31 июля 2020 г. № 304-ФЗ “О внесении изменений в Федеральный закон «Об образовании в Российской Федерации» по вопросам воспитания обучающихся”</vt:lpstr>
      <vt:lpstr>Презентация PowerPoint</vt:lpstr>
      <vt:lpstr>Презентация PowerPoint</vt:lpstr>
      <vt:lpstr>Презентация PowerPoint</vt:lpstr>
      <vt:lpstr>С новым учебным годом!  Новых достижений и успехов!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Сазонова Наталья Николаевна</dc:creator>
  <cp:lastModifiedBy>terol</cp:lastModifiedBy>
  <cp:revision>308</cp:revision>
  <dcterms:created xsi:type="dcterms:W3CDTF">2018-07-31T10:36:08Z</dcterms:created>
  <dcterms:modified xsi:type="dcterms:W3CDTF">2020-08-27T10:30:29Z</dcterms:modified>
</cp:coreProperties>
</file>