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5"/>
  </p:notesMasterIdLst>
  <p:sldIdLst>
    <p:sldId id="261" r:id="rId2"/>
    <p:sldId id="380" r:id="rId3"/>
    <p:sldId id="385" r:id="rId4"/>
    <p:sldId id="381" r:id="rId5"/>
    <p:sldId id="345" r:id="rId6"/>
    <p:sldId id="379" r:id="rId7"/>
    <p:sldId id="384" r:id="rId8"/>
    <p:sldId id="386" r:id="rId9"/>
    <p:sldId id="388" r:id="rId10"/>
    <p:sldId id="348" r:id="rId11"/>
    <p:sldId id="350" r:id="rId12"/>
    <p:sldId id="352" r:id="rId13"/>
    <p:sldId id="383" r:id="rId14"/>
    <p:sldId id="346" r:id="rId15"/>
    <p:sldId id="344" r:id="rId16"/>
    <p:sldId id="363" r:id="rId17"/>
    <p:sldId id="382" r:id="rId18"/>
    <p:sldId id="366" r:id="rId19"/>
    <p:sldId id="375" r:id="rId20"/>
    <p:sldId id="362" r:id="rId21"/>
    <p:sldId id="369" r:id="rId22"/>
    <p:sldId id="389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D69FF"/>
    <a:srgbClr val="2F7EDD"/>
    <a:srgbClr val="D82028"/>
    <a:srgbClr val="F84242"/>
    <a:srgbClr val="E82828"/>
    <a:srgbClr val="3C7AE0"/>
    <a:srgbClr val="3485E8"/>
    <a:srgbClr val="418DE9"/>
    <a:srgbClr val="0088EE"/>
    <a:srgbClr val="E6E6E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0665" autoAdjust="0"/>
  </p:normalViewPr>
  <p:slideViewPr>
    <p:cSldViewPr snapToGrid="0">
      <p:cViewPr>
        <p:scale>
          <a:sx n="54" d="100"/>
          <a:sy n="54" d="100"/>
        </p:scale>
        <p:origin x="-1158" y="-1044"/>
      </p:cViewPr>
      <p:guideLst>
        <p:guide orient="horz" pos="218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7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7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7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07589A1-5BBD-49DF-BC36-4B94FAC96860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978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4276764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2066330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2512690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38335289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2389646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212886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3188835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3940080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707589A1-5BBD-49DF-BC36-4B94FAC96860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1303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707589A1-5BBD-49DF-BC36-4B94FAC96860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9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4918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4149765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4039300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3904690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1271558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783033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408650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65576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745815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38534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218177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464438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822622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326059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40422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514387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5EA4C-B080-439A-A2E1-ACFD2CD6322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AA1FD-3C92-4EFE-8C9E-1A3020CA45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57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850F984-6C38-C64C-8D5D-5E2F5A356730}"/>
              </a:ext>
            </a:extLst>
          </p:cNvPr>
          <p:cNvSpPr txBox="1"/>
          <p:nvPr/>
        </p:nvSpPr>
        <p:spPr>
          <a:xfrm>
            <a:off x="1865552" y="2502911"/>
            <a:ext cx="92890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Arial" panose="020B0604020202020204" pitchFamily="34" charset="0"/>
              </a:rPr>
              <a:t>Основные </a:t>
            </a:r>
            <a:r>
              <a:rPr lang="ru-RU" sz="3200" b="1" dirty="0">
                <a:cs typeface="Arial" panose="020B0604020202020204" pitchFamily="34" charset="0"/>
              </a:rPr>
              <a:t>направления в развитии муниципальной системы оценки качества образования. </a:t>
            </a:r>
            <a:endParaRPr lang="ru-RU" sz="3200" b="1" dirty="0" smtClean="0"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cs typeface="Arial" panose="020B0604020202020204" pitchFamily="34" charset="0"/>
              </a:rPr>
              <a:t>Механизмы </a:t>
            </a:r>
            <a:r>
              <a:rPr lang="ru-RU" sz="3200" b="1" dirty="0">
                <a:cs typeface="Arial" panose="020B0604020202020204" pitchFamily="34" charset="0"/>
              </a:rPr>
              <a:t>управления качеством </a:t>
            </a:r>
            <a:r>
              <a:rPr lang="ru-RU" sz="3200" b="1" dirty="0" smtClean="0">
                <a:cs typeface="Arial" panose="020B0604020202020204" pitchFamily="34" charset="0"/>
              </a:rPr>
              <a:t>образования</a:t>
            </a:r>
            <a:endParaRPr lang="ru-RU" sz="3200" b="1" dirty="0"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612393AB-CBCF-CE4A-A7D7-2707FBE49541}"/>
              </a:ext>
            </a:extLst>
          </p:cNvPr>
          <p:cNvSpPr/>
          <p:nvPr/>
        </p:nvSpPr>
        <p:spPr>
          <a:xfrm>
            <a:off x="6775400" y="4786966"/>
            <a:ext cx="5040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Левина Ольга </a:t>
            </a:r>
            <a:r>
              <a:rPr lang="ru-RU" dirty="0"/>
              <a:t>А</a:t>
            </a:r>
            <a:r>
              <a:rPr lang="ru-RU" dirty="0" smtClean="0"/>
              <a:t>натольевна,</a:t>
            </a:r>
            <a:endParaRPr lang="ru-RU" dirty="0"/>
          </a:p>
          <a:p>
            <a:pPr algn="ctr"/>
            <a:r>
              <a:rPr lang="ru-RU" dirty="0" smtClean="0"/>
              <a:t>методист методического отдела МБУ ДО «ЦДО» г. Смоленска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78856" y="1090343"/>
            <a:ext cx="997131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Модульная площадка №1. «Особенности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оценки муниципальных механизмов управления качеством образования: теория и практика»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97271" y="6198926"/>
            <a:ext cx="23319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г.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Смоленск, 2020 г.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0" y="0"/>
            <a:ext cx="1223281" cy="6858000"/>
            <a:chOff x="0" y="0"/>
            <a:chExt cx="1223281" cy="68580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71690" y="0"/>
              <a:ext cx="653142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2" name="Picture 4" descr="Оценка качества образования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5674"/>
              <a:ext cx="1223281" cy="103778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7674221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17936" y="6299931"/>
            <a:ext cx="1295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200" b="1" smtClean="0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10</a:t>
            </a:fld>
            <a:r>
              <a:rPr lang="ru-RU" sz="22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/22</a:t>
            </a:r>
          </a:p>
        </p:txBody>
      </p:sp>
      <p:sp>
        <p:nvSpPr>
          <p:cNvPr id="9" name="CustomShape 2"/>
          <p:cNvSpPr/>
          <p:nvPr/>
        </p:nvSpPr>
        <p:spPr>
          <a:xfrm>
            <a:off x="2579077" y="463809"/>
            <a:ext cx="8860487" cy="8257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Цели</a:t>
            </a: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F824672-E84A-1F4F-A17A-C83EC5C70D7F}"/>
              </a:ext>
            </a:extLst>
          </p:cNvPr>
          <p:cNvSpPr/>
          <p:nvPr/>
        </p:nvSpPr>
        <p:spPr>
          <a:xfrm>
            <a:off x="1190171" y="1004160"/>
            <a:ext cx="1069702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Выдвижение целей предполагает определение стратегии развития системы управления качеством образования, а обоснование этих целей – приведение убедительных аргументов или доводов, обусловленных нормами, предпосылками и установками, в соответствии с которыми необходимо принять конкретные практические действия. </a:t>
            </a:r>
          </a:p>
          <a:p>
            <a:endParaRPr lang="ru-RU" dirty="0"/>
          </a:p>
          <a:p>
            <a:r>
              <a:rPr lang="ru-RU" b="1" dirty="0"/>
              <a:t>Муниципальные цели должны:</a:t>
            </a:r>
          </a:p>
          <a:p>
            <a:endParaRPr lang="ru-RU" dirty="0"/>
          </a:p>
          <a:p>
            <a:r>
              <a:rPr lang="ru-RU" dirty="0"/>
              <a:t>– соответствовать региональным целям;</a:t>
            </a:r>
          </a:p>
          <a:p>
            <a:r>
              <a:rPr lang="ru-RU" dirty="0"/>
              <a:t>– быть обоснованными;</a:t>
            </a:r>
          </a:p>
          <a:p>
            <a:r>
              <a:rPr lang="ru-RU" dirty="0"/>
              <a:t>– быть </a:t>
            </a:r>
            <a:r>
              <a:rPr lang="ru-RU" dirty="0" smtClean="0"/>
              <a:t>измеряемыми.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0" y="0"/>
            <a:ext cx="1190171" cy="6858000"/>
            <a:chOff x="0" y="0"/>
            <a:chExt cx="1190171" cy="685800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71690" y="0"/>
              <a:ext cx="653142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59097"/>
              <a:ext cx="1190171" cy="1290127"/>
            </a:xfrm>
            <a:prstGeom prst="rect">
              <a:avLst/>
            </a:prstGeom>
          </p:spPr>
        </p:pic>
      </p:grpSp>
      <p:sp>
        <p:nvSpPr>
          <p:cNvPr id="4" name="Прямоугольник 3"/>
          <p:cNvSpPr/>
          <p:nvPr/>
        </p:nvSpPr>
        <p:spPr>
          <a:xfrm>
            <a:off x="5384397" y="3689088"/>
            <a:ext cx="6509154" cy="456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dirty="0">
                <a:solidFill>
                  <a:srgbClr val="0070C0"/>
                </a:solidFill>
                <a:cs typeface="Times New Roman" pitchFamily="18" charset="0"/>
              </a:rPr>
              <a:t>Показатели, методы сбора информации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7A296E4-D69D-7A47-AD02-E616ED5B0E5A}"/>
              </a:ext>
            </a:extLst>
          </p:cNvPr>
          <p:cNvSpPr/>
          <p:nvPr/>
        </p:nvSpPr>
        <p:spPr>
          <a:xfrm>
            <a:off x="1190170" y="4145495"/>
            <a:ext cx="106970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соответствии с поставленными целями для контроля их реализации определяются показатели – количественные или качественные оценки состояния той или иной системы управления качеством образования – и методы сбора информации – источники получения информации.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Методы сбора информации:</a:t>
            </a:r>
          </a:p>
          <a:p>
            <a:pPr algn="just"/>
            <a:r>
              <a:rPr lang="ru-RU" dirty="0"/>
              <a:t>– оценке подлежит описание методов сбора информации;</a:t>
            </a:r>
          </a:p>
          <a:p>
            <a:pPr algn="just"/>
            <a:r>
              <a:rPr lang="ru-RU" dirty="0"/>
              <a:t>– при осуществлении сбора первичной информации посредством информационных систем выставляется высокий </a:t>
            </a:r>
            <a:r>
              <a:rPr lang="ru-RU" dirty="0" smtClean="0"/>
              <a:t>балл.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46771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2"/>
          <p:cNvSpPr/>
          <p:nvPr/>
        </p:nvSpPr>
        <p:spPr>
          <a:xfrm>
            <a:off x="2579077" y="463809"/>
            <a:ext cx="8860487" cy="8257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Мониторинг</a:t>
            </a: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A29D6672-F6F7-6945-9A8E-5753BE73BE62}"/>
              </a:ext>
            </a:extLst>
          </p:cNvPr>
          <p:cNvSpPr/>
          <p:nvPr/>
        </p:nvSpPr>
        <p:spPr>
          <a:xfrm>
            <a:off x="1196521" y="845891"/>
            <a:ext cx="105127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Для получения данных о состоянии той или иной системы управления качеством образования проводится мониторинг по установленным показателям. </a:t>
            </a:r>
          </a:p>
          <a:p>
            <a:pPr algn="just"/>
            <a:r>
              <a:rPr lang="ru-RU" b="1" dirty="0"/>
              <a:t>Мониторинг должен включать в себя</a:t>
            </a:r>
            <a:r>
              <a:rPr lang="ru-RU" b="1" dirty="0" smtClean="0"/>
              <a:t>:</a:t>
            </a:r>
            <a:endParaRPr lang="ru-RU" b="1" dirty="0"/>
          </a:p>
          <a:p>
            <a:pPr algn="just"/>
            <a:r>
              <a:rPr lang="ru-RU" dirty="0"/>
              <a:t>– сбор информации, </a:t>
            </a:r>
            <a:r>
              <a:rPr lang="ru-RU" dirty="0" smtClean="0"/>
              <a:t>обработку, </a:t>
            </a:r>
          </a:p>
          <a:p>
            <a:pPr algn="just"/>
            <a:r>
              <a:rPr lang="ru-RU" dirty="0" smtClean="0"/>
              <a:t>– систематизацию и хранение полученной информации.</a:t>
            </a:r>
            <a:endParaRPr lang="ru-RU" dirty="0"/>
          </a:p>
          <a:p>
            <a:pPr algn="just"/>
            <a:r>
              <a:rPr lang="ru-RU" dirty="0"/>
              <a:t>Оценке подлежит мониторинг каждой группы показателей</a:t>
            </a:r>
            <a:r>
              <a:rPr lang="ru-RU" dirty="0" smtClean="0"/>
              <a:t>.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0" y="0"/>
            <a:ext cx="1190171" cy="6858000"/>
            <a:chOff x="0" y="0"/>
            <a:chExt cx="1190171" cy="68580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71690" y="0"/>
              <a:ext cx="653142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59097"/>
              <a:ext cx="1190171" cy="1290127"/>
            </a:xfrm>
            <a:prstGeom prst="rect">
              <a:avLst/>
            </a:prstGeom>
          </p:spPr>
        </p:pic>
      </p:grpSp>
      <p:sp>
        <p:nvSpPr>
          <p:cNvPr id="4" name="Прямоугольник 3"/>
          <p:cNvSpPr/>
          <p:nvPr/>
        </p:nvSpPr>
        <p:spPr>
          <a:xfrm>
            <a:off x="6502905" y="2569227"/>
            <a:ext cx="5478038" cy="456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dirty="0">
                <a:solidFill>
                  <a:srgbClr val="0070C0"/>
                </a:solidFill>
                <a:cs typeface="Times New Roman" pitchFamily="18" charset="0"/>
              </a:rPr>
              <a:t>Анализ, адресные рекомендации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0FBE0AE0-4151-4745-BFA4-CC5BFD286797}"/>
              </a:ext>
            </a:extLst>
          </p:cNvPr>
          <p:cNvSpPr/>
          <p:nvPr/>
        </p:nvSpPr>
        <p:spPr>
          <a:xfrm>
            <a:off x="1018192" y="3025634"/>
            <a:ext cx="1096275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По результатам мониторинга осуществляется </a:t>
            </a:r>
            <a:r>
              <a:rPr lang="ru-RU" b="1" dirty="0"/>
              <a:t>анализ полученной информации </a:t>
            </a:r>
            <a:r>
              <a:rPr lang="ru-RU" dirty="0"/>
              <a:t>(возможно использование статистических методов анализа результатов).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Анализ результатов позволяет выявить и охарактеризовать особенности той или иной системы управления качеством образования с учётом специфики муниципалитета.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Оценке подлежит анализ результатов мониторинга по каждой группе показателей.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На основе результатов проведённого анализа разрабатываются </a:t>
            </a:r>
            <a:r>
              <a:rPr lang="ru-RU" b="1" dirty="0"/>
              <a:t>адресные рекомендации. </a:t>
            </a:r>
            <a:endParaRPr lang="ru-RU" b="1" dirty="0" smtClean="0"/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Оценке </a:t>
            </a:r>
            <a:r>
              <a:rPr lang="ru-RU" b="1" dirty="0"/>
              <a:t>подлежат:</a:t>
            </a:r>
          </a:p>
          <a:p>
            <a:pPr algn="just"/>
            <a:r>
              <a:rPr lang="ru-RU" dirty="0"/>
              <a:t>– рекомендации по использованию успешных практик по направлению;</a:t>
            </a:r>
          </a:p>
          <a:p>
            <a:pPr algn="just"/>
            <a:r>
              <a:rPr lang="ru-RU" dirty="0"/>
              <a:t>– адресные рекомендации по результатам проведённого </a:t>
            </a:r>
            <a:r>
              <a:rPr lang="ru-RU" dirty="0" smtClean="0"/>
              <a:t>анализа.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762263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2"/>
          <p:cNvSpPr/>
          <p:nvPr/>
        </p:nvSpPr>
        <p:spPr>
          <a:xfrm>
            <a:off x="2579077" y="463809"/>
            <a:ext cx="8860487" cy="8257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Меры, управленческие 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решения</a:t>
            </a: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E818615-0ED8-2040-98EF-83FE5F9D3FEC}"/>
              </a:ext>
            </a:extLst>
          </p:cNvPr>
          <p:cNvSpPr/>
          <p:nvPr/>
        </p:nvSpPr>
        <p:spPr>
          <a:xfrm>
            <a:off x="1461861" y="912260"/>
            <a:ext cx="99242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На основе результатов анализа данных, полученных в ходе проведения мониторинга, принимаются меры и управленческие решения, то есть осуществляются конкретные действия, направленные на достижение поставленных целей с учётом выявленных проблемных областей.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/>
              <a:t>Оценке подлежат:</a:t>
            </a:r>
          </a:p>
          <a:p>
            <a:pPr algn="just"/>
            <a:r>
              <a:rPr lang="ru-RU" sz="2000" dirty="0"/>
              <a:t>– принятые </a:t>
            </a:r>
            <a:r>
              <a:rPr lang="ru-RU" sz="2000" dirty="0" smtClean="0"/>
              <a:t>меры;</a:t>
            </a:r>
            <a:endParaRPr lang="ru-RU" sz="2000" dirty="0"/>
          </a:p>
          <a:p>
            <a:pPr algn="just"/>
            <a:r>
              <a:rPr lang="ru-RU" sz="2000" dirty="0"/>
              <a:t>– проведённые </a:t>
            </a:r>
            <a:r>
              <a:rPr lang="ru-RU" sz="2000" dirty="0" smtClean="0"/>
              <a:t>мероприятия;</a:t>
            </a:r>
            <a:endParaRPr lang="ru-RU" sz="2000" dirty="0"/>
          </a:p>
          <a:p>
            <a:pPr algn="just"/>
            <a:r>
              <a:rPr lang="ru-RU" sz="2000" dirty="0"/>
              <a:t>– принятые управленческие </a:t>
            </a:r>
            <a:r>
              <a:rPr lang="ru-RU" sz="2000" dirty="0" smtClean="0"/>
              <a:t>решения.</a:t>
            </a:r>
            <a:endParaRPr lang="ru-RU" sz="20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0" y="0"/>
            <a:ext cx="1190171" cy="6858000"/>
            <a:chOff x="0" y="0"/>
            <a:chExt cx="1190171" cy="68580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71690" y="0"/>
              <a:ext cx="653142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59097"/>
              <a:ext cx="1190171" cy="1290127"/>
            </a:xfrm>
            <a:prstGeom prst="rect">
              <a:avLst/>
            </a:prstGeom>
          </p:spPr>
        </p:pic>
      </p:grp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101CE13C-DD7C-214D-B555-37D58CC1B00C}"/>
              </a:ext>
            </a:extLst>
          </p:cNvPr>
          <p:cNvSpPr/>
          <p:nvPr/>
        </p:nvSpPr>
        <p:spPr>
          <a:xfrm>
            <a:off x="1196522" y="4635588"/>
            <a:ext cx="102430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По итогам принятия мер и управленческих решений необходимо проводить анализ эффективности принятых мер, по результатам которого формируются новые цели, в соответствии с которыми определяются показатели и методы сбора информации, проводится мониторинг этих показателей, их анализ, разрабатываются адресные рекомендации и принимаются меры и управленческие решения, то есть выстраивается новый управленческий </a:t>
            </a:r>
            <a:r>
              <a:rPr lang="ru-RU" sz="2000" dirty="0" smtClean="0"/>
              <a:t>цикл.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10388" y="3976881"/>
            <a:ext cx="6110968" cy="456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dirty="0">
                <a:solidFill>
                  <a:srgbClr val="0070C0"/>
                </a:solidFill>
                <a:cs typeface="Times New Roman" pitchFamily="18" charset="0"/>
              </a:rPr>
              <a:t>Анализ эффективности принятых мер</a:t>
            </a:r>
          </a:p>
        </p:txBody>
      </p:sp>
    </p:spTree>
    <p:extLst>
      <p:ext uri="{BB962C8B-B14F-4D97-AF65-F5344CB8AC3E}">
        <p14:creationId xmlns="" xmlns:p14="http://schemas.microsoft.com/office/powerpoint/2010/main" val="8946762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522" y="274638"/>
            <a:ext cx="10385877" cy="74136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1. </a:t>
            </a:r>
            <a:r>
              <a:rPr lang="ru-RU" sz="2800" b="1" dirty="0"/>
              <a:t>Система оценки качества подготовки </a:t>
            </a:r>
            <a:r>
              <a:rPr lang="ru-RU" sz="2800" b="1" dirty="0" smtClean="0"/>
              <a:t>обучающихся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13</a:t>
            </a:fld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0"/>
            <a:ext cx="1223281" cy="6858000"/>
            <a:chOff x="0" y="0"/>
            <a:chExt cx="1223281" cy="68580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71690" y="0"/>
              <a:ext cx="653142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Picture 4" descr="Оценка качества образования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5674"/>
              <a:ext cx="1223281" cy="103778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999443" y="1057036"/>
            <a:ext cx="109312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Управленческие </a:t>
            </a:r>
            <a:r>
              <a:rPr lang="ru-RU" sz="2000" b="1" dirty="0"/>
              <a:t>решения по результатам оценочных </a:t>
            </a:r>
            <a:r>
              <a:rPr lang="ru-RU" sz="2000" b="1" dirty="0" smtClean="0"/>
              <a:t>процедур</a:t>
            </a:r>
          </a:p>
          <a:p>
            <a:pPr algn="just"/>
            <a:endParaRPr lang="ru-RU" sz="2000" b="1" dirty="0" smtClean="0"/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проведение </a:t>
            </a:r>
            <a:r>
              <a:rPr lang="ru-RU" sz="2000" dirty="0"/>
              <a:t>мероприятий, направленных на повышение качества подготовки </a:t>
            </a:r>
            <a:r>
              <a:rPr lang="ru-RU" sz="2000" dirty="0" smtClean="0"/>
              <a:t>обучающихся (1 балл)</a:t>
            </a:r>
          </a:p>
          <a:p>
            <a:pPr marL="285750" indent="-285750" algn="just">
              <a:buFontTx/>
              <a:buChar char="-"/>
            </a:pPr>
            <a:r>
              <a:rPr lang="ru-RU" sz="2000" dirty="0"/>
              <a:t>проведение информационно-разъяснительной работы по вопросам оценки качества образования с обучающимися и их родителями (законными представителями</a:t>
            </a:r>
            <a:r>
              <a:rPr lang="ru-RU" sz="2000" dirty="0" smtClean="0"/>
              <a:t>) (1-2 балла)</a:t>
            </a:r>
          </a:p>
          <a:p>
            <a:pPr marL="285750" indent="-285750" algn="just">
              <a:buFontTx/>
              <a:buChar char="-"/>
            </a:pPr>
            <a:r>
              <a:rPr lang="ru-RU" sz="2000" dirty="0"/>
              <a:t>проведение иных мероприятий, направленных на повышение качества подготовки </a:t>
            </a:r>
            <a:r>
              <a:rPr lang="ru-RU" sz="2000" dirty="0" smtClean="0"/>
              <a:t>обучающихся (1 балл)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принятие </a:t>
            </a:r>
            <a:r>
              <a:rPr lang="ru-RU" sz="2000" dirty="0"/>
              <a:t>управленческих решений по результатам проведённого анализа </a:t>
            </a:r>
            <a:r>
              <a:rPr lang="ru-RU" sz="2000" dirty="0" smtClean="0"/>
              <a:t>(1 балл). </a:t>
            </a:r>
          </a:p>
          <a:p>
            <a:pPr marL="285750" indent="-285750">
              <a:buFontTx/>
              <a:buChar char="-"/>
            </a:pP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223281" y="3916079"/>
            <a:ext cx="107342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</a:rPr>
              <a:t>К управленческим решениям по результатам проведённого анализа </a:t>
            </a:r>
            <a:r>
              <a:rPr lang="ru-RU" sz="2000" b="1" i="1" u="sng" dirty="0" smtClean="0">
                <a:solidFill>
                  <a:srgbClr val="C00000"/>
                </a:solidFill>
              </a:rPr>
              <a:t>НЕ </a:t>
            </a:r>
            <a:r>
              <a:rPr lang="ru-RU" sz="2000" b="1" i="1" u="sng" dirty="0">
                <a:solidFill>
                  <a:srgbClr val="C00000"/>
                </a:solidFill>
              </a:rPr>
              <a:t>относятся</a:t>
            </a:r>
            <a:r>
              <a:rPr lang="ru-RU" sz="2000" b="1" i="1" u="sng" dirty="0" smtClean="0">
                <a:solidFill>
                  <a:srgbClr val="C00000"/>
                </a:solidFill>
              </a:rPr>
              <a:t>:</a:t>
            </a:r>
            <a:br>
              <a:rPr lang="ru-RU" sz="2000" b="1" i="1" u="sng" dirty="0" smtClean="0">
                <a:solidFill>
                  <a:srgbClr val="C00000"/>
                </a:solidFill>
              </a:rPr>
            </a:br>
            <a:r>
              <a:rPr lang="ru-RU" sz="2000" dirty="0" smtClean="0"/>
              <a:t>-    рейтинги</a:t>
            </a:r>
            <a:r>
              <a:rPr lang="ru-RU" sz="2000" dirty="0"/>
              <a:t>; </a:t>
            </a:r>
            <a:endParaRPr lang="ru-RU" sz="2000" dirty="0" smtClean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приказы </a:t>
            </a:r>
            <a:r>
              <a:rPr lang="ru-RU" sz="2000" dirty="0"/>
              <a:t>о проведении оценочных процедур (НИКО, ВПР и др.); </a:t>
            </a:r>
            <a:endParaRPr lang="ru-RU" sz="2000" dirty="0" smtClean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планы </a:t>
            </a:r>
            <a:r>
              <a:rPr lang="ru-RU" sz="2000" dirty="0"/>
              <a:t>работы региональных органов исполнительной власти, разработанные без учёта анализа; </a:t>
            </a:r>
            <a:endParaRPr lang="ru-RU" sz="2000" dirty="0" smtClean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разработка </a:t>
            </a:r>
            <a:r>
              <a:rPr lang="ru-RU" sz="2000" dirty="0"/>
              <a:t>методических материалов и рекомендаций; </a:t>
            </a:r>
            <a:endParaRPr lang="ru-RU" sz="2000" dirty="0" smtClean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и </a:t>
            </a:r>
            <a:r>
              <a:rPr lang="ru-RU" sz="2000" dirty="0"/>
              <a:t>т.п. </a:t>
            </a:r>
            <a:endParaRPr lang="ru-RU" sz="2000" dirty="0" smtClean="0"/>
          </a:p>
          <a:p>
            <a:r>
              <a:rPr lang="ru-RU" sz="2000" dirty="0" smtClean="0"/>
              <a:t>За </a:t>
            </a:r>
            <a:r>
              <a:rPr lang="ru-RU" sz="2000" dirty="0"/>
              <a:t>отсутствие принятых мер и управленческих решений регионы набирают 0 баллов</a:t>
            </a:r>
            <a:r>
              <a:rPr lang="ru-RU" sz="2000" dirty="0" smtClean="0"/>
              <a:t>.</a:t>
            </a:r>
          </a:p>
          <a:p>
            <a:r>
              <a:rPr lang="ru-RU" sz="2000" b="1" dirty="0" smtClean="0"/>
              <a:t>Анализ </a:t>
            </a:r>
            <a:r>
              <a:rPr lang="ru-RU" sz="2000" b="1" dirty="0"/>
              <a:t>эффективности принятых мер</a:t>
            </a:r>
          </a:p>
        </p:txBody>
      </p:sp>
    </p:spTree>
    <p:extLst>
      <p:ext uri="{BB962C8B-B14F-4D97-AF65-F5344CB8AC3E}">
        <p14:creationId xmlns="" xmlns:p14="http://schemas.microsoft.com/office/powerpoint/2010/main" val="1077220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2"/>
          <p:cNvSpPr/>
          <p:nvPr/>
        </p:nvSpPr>
        <p:spPr>
          <a:xfrm>
            <a:off x="2579077" y="463809"/>
            <a:ext cx="8860487" cy="8257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dirty="0">
                <a:solidFill>
                  <a:srgbClr val="2F7EDD"/>
                </a:solidFill>
                <a:latin typeface="+mj-lt"/>
                <a:cs typeface="Times New Roman" pitchFamily="18" charset="0"/>
              </a:rPr>
              <a:t>Направления оценки</a:t>
            </a: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9FBCD01-15D4-9F46-93B1-2A63C84BE3EF}"/>
              </a:ext>
            </a:extLst>
          </p:cNvPr>
          <p:cNvSpPr/>
          <p:nvPr/>
        </p:nvSpPr>
        <p:spPr>
          <a:xfrm>
            <a:off x="1461861" y="1043571"/>
            <a:ext cx="105425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Механизмы </a:t>
            </a:r>
            <a:r>
              <a:rPr lang="ru-RU" sz="2000" b="1" dirty="0">
                <a:solidFill>
                  <a:srgbClr val="0070C0"/>
                </a:solidFill>
                <a:latin typeface="+mj-lt"/>
              </a:rPr>
              <a:t>управления качеством образовательных </a:t>
            </a:r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результатов:</a:t>
            </a:r>
            <a:endParaRPr lang="ru-RU" sz="2000" b="1" dirty="0">
              <a:solidFill>
                <a:srgbClr val="0070C0"/>
              </a:solidFill>
              <a:latin typeface="+mj-lt"/>
            </a:endParaRPr>
          </a:p>
          <a:p>
            <a:endParaRPr lang="ru-R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ru-RU" sz="2000" dirty="0">
                <a:latin typeface="+mj-lt"/>
              </a:rPr>
              <a:t>- </a:t>
            </a:r>
            <a:r>
              <a:rPr lang="ru-RU" sz="2000" b="1" dirty="0" smtClean="0">
                <a:latin typeface="+mj-lt"/>
              </a:rPr>
              <a:t>Система </a:t>
            </a:r>
            <a:r>
              <a:rPr lang="ru-RU" sz="2000" b="1" dirty="0">
                <a:latin typeface="+mj-lt"/>
              </a:rPr>
              <a:t>оценки качества подготовки </a:t>
            </a:r>
            <a:r>
              <a:rPr lang="ru-RU" sz="2000" b="1" dirty="0" smtClean="0">
                <a:latin typeface="+mj-lt"/>
              </a:rPr>
              <a:t>обучающихся;</a:t>
            </a:r>
            <a:endParaRPr lang="ru-RU" sz="2000" b="1" dirty="0">
              <a:latin typeface="+mj-lt"/>
            </a:endParaRPr>
          </a:p>
          <a:p>
            <a:r>
              <a:rPr lang="ru-RU" sz="2000" b="1" dirty="0">
                <a:latin typeface="+mj-lt"/>
              </a:rPr>
              <a:t>- </a:t>
            </a:r>
            <a:r>
              <a:rPr lang="ru-RU" sz="2000" b="1" dirty="0" smtClean="0">
                <a:latin typeface="+mj-lt"/>
              </a:rPr>
              <a:t>Система </a:t>
            </a:r>
            <a:r>
              <a:rPr lang="ru-RU" sz="2000" b="1" dirty="0">
                <a:latin typeface="+mj-lt"/>
              </a:rPr>
              <a:t>работы со школами с низкими результатами обучения и/или школами, функционирующими в неблагоприятных социальных </a:t>
            </a:r>
            <a:r>
              <a:rPr lang="ru-RU" sz="2000" b="1" dirty="0" smtClean="0">
                <a:latin typeface="+mj-lt"/>
              </a:rPr>
              <a:t>условиях;</a:t>
            </a:r>
            <a:endParaRPr lang="ru-RU" sz="2000" b="1" dirty="0">
              <a:latin typeface="+mj-lt"/>
            </a:endParaRPr>
          </a:p>
          <a:p>
            <a:r>
              <a:rPr lang="ru-RU" sz="2000" dirty="0">
                <a:latin typeface="+mj-lt"/>
              </a:rPr>
              <a:t>- </a:t>
            </a:r>
            <a:r>
              <a:rPr lang="ru-RU" sz="2000" dirty="0" smtClean="0">
                <a:latin typeface="+mj-lt"/>
              </a:rPr>
              <a:t>Система </a:t>
            </a:r>
            <a:r>
              <a:rPr lang="ru-RU" sz="2000" dirty="0">
                <a:latin typeface="+mj-lt"/>
              </a:rPr>
              <a:t>выявления, поддержки и развития способностей и талантов у детей и </a:t>
            </a:r>
            <a:r>
              <a:rPr lang="ru-RU" sz="2000" dirty="0" smtClean="0">
                <a:latin typeface="+mj-lt"/>
              </a:rPr>
              <a:t>молодёжи;</a:t>
            </a:r>
            <a:endParaRPr lang="ru-RU" sz="2000" dirty="0">
              <a:latin typeface="+mj-lt"/>
            </a:endParaRPr>
          </a:p>
          <a:p>
            <a:r>
              <a:rPr lang="ru-RU" sz="2000" dirty="0">
                <a:latin typeface="+mj-lt"/>
              </a:rPr>
              <a:t>- </a:t>
            </a:r>
            <a:r>
              <a:rPr lang="ru-RU" sz="2000" dirty="0" smtClean="0">
                <a:latin typeface="+mj-lt"/>
              </a:rPr>
              <a:t>Система </a:t>
            </a:r>
            <a:r>
              <a:rPr lang="ru-RU" sz="2000" dirty="0">
                <a:latin typeface="+mj-lt"/>
              </a:rPr>
              <a:t>работы по самоопределению и профессиональной ориентации </a:t>
            </a:r>
            <a:r>
              <a:rPr lang="ru-RU" sz="2000" dirty="0" smtClean="0">
                <a:latin typeface="+mj-lt"/>
              </a:rPr>
              <a:t>обучающихся.</a:t>
            </a:r>
            <a:endParaRPr lang="ru-RU" sz="2000" dirty="0">
              <a:latin typeface="+mj-lt"/>
            </a:endParaRPr>
          </a:p>
          <a:p>
            <a:endParaRPr lang="ru-RU" sz="2000" dirty="0">
              <a:latin typeface="+mj-lt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Механизмы </a:t>
            </a:r>
            <a:r>
              <a:rPr lang="ru-RU" sz="2000" b="1" dirty="0">
                <a:solidFill>
                  <a:srgbClr val="0070C0"/>
                </a:solidFill>
                <a:latin typeface="+mj-lt"/>
              </a:rPr>
              <a:t>управления качеством образовательной </a:t>
            </a:r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деятельности:</a:t>
            </a:r>
            <a:endParaRPr lang="ru-RU" sz="2000" b="1" dirty="0">
              <a:solidFill>
                <a:srgbClr val="0070C0"/>
              </a:solidFill>
              <a:latin typeface="+mj-lt"/>
            </a:endParaRPr>
          </a:p>
          <a:p>
            <a:endParaRPr lang="ru-R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ru-RU" sz="2000" dirty="0">
                <a:latin typeface="+mj-lt"/>
              </a:rPr>
              <a:t>- </a:t>
            </a:r>
            <a:r>
              <a:rPr lang="ru-RU" sz="2000" b="1" dirty="0" smtClean="0">
                <a:latin typeface="+mj-lt"/>
              </a:rPr>
              <a:t>Система </a:t>
            </a:r>
            <a:r>
              <a:rPr lang="ru-RU" sz="2000" b="1" dirty="0">
                <a:latin typeface="+mj-lt"/>
              </a:rPr>
              <a:t>объективности процедур оценки качества образования и олимпиад </a:t>
            </a:r>
            <a:r>
              <a:rPr lang="ru-RU" sz="2000" b="1" dirty="0" smtClean="0">
                <a:latin typeface="+mj-lt"/>
              </a:rPr>
              <a:t>школьников;</a:t>
            </a:r>
            <a:endParaRPr lang="ru-RU" sz="2000" b="1" dirty="0">
              <a:latin typeface="+mj-lt"/>
            </a:endParaRPr>
          </a:p>
          <a:p>
            <a:r>
              <a:rPr lang="ru-RU" sz="2000" dirty="0">
                <a:latin typeface="+mj-lt"/>
              </a:rPr>
              <a:t>- </a:t>
            </a:r>
            <a:r>
              <a:rPr lang="ru-RU" sz="2000" dirty="0" smtClean="0">
                <a:latin typeface="+mj-lt"/>
              </a:rPr>
              <a:t>Система </a:t>
            </a:r>
            <a:r>
              <a:rPr lang="ru-RU" sz="2000" dirty="0">
                <a:latin typeface="+mj-lt"/>
              </a:rPr>
              <a:t>мониторинга эффективности руководителей всех образовательных организаций </a:t>
            </a:r>
            <a:r>
              <a:rPr lang="ru-RU" sz="2000" dirty="0" smtClean="0">
                <a:latin typeface="+mj-lt"/>
              </a:rPr>
              <a:t>региона;</a:t>
            </a:r>
            <a:endParaRPr lang="ru-RU" sz="2000" dirty="0">
              <a:latin typeface="+mj-lt"/>
            </a:endParaRPr>
          </a:p>
          <a:p>
            <a:pPr algn="just"/>
            <a:r>
              <a:rPr lang="ru-RU" sz="2000" dirty="0">
                <a:latin typeface="+mj-lt"/>
              </a:rPr>
              <a:t>- </a:t>
            </a:r>
            <a:r>
              <a:rPr lang="ru-RU" sz="2000" dirty="0" smtClean="0">
                <a:latin typeface="+mj-lt"/>
              </a:rPr>
              <a:t>Система </a:t>
            </a:r>
            <a:r>
              <a:rPr lang="ru-RU" sz="2000" dirty="0">
                <a:latin typeface="+mj-lt"/>
              </a:rPr>
              <a:t>мониторинга качества дополнительного профессионального образования педагогических </a:t>
            </a:r>
            <a:r>
              <a:rPr lang="ru-RU" sz="2000" dirty="0" smtClean="0">
                <a:latin typeface="+mj-lt"/>
              </a:rPr>
              <a:t>работников;</a:t>
            </a:r>
            <a:endParaRPr lang="ru-RU" sz="2000" dirty="0">
              <a:latin typeface="+mj-lt"/>
            </a:endParaRPr>
          </a:p>
          <a:p>
            <a:r>
              <a:rPr lang="ru-RU" sz="2000" dirty="0">
                <a:latin typeface="+mj-lt"/>
              </a:rPr>
              <a:t>- </a:t>
            </a:r>
            <a:r>
              <a:rPr lang="ru-RU" sz="2000" b="1" dirty="0" smtClean="0">
                <a:latin typeface="+mj-lt"/>
              </a:rPr>
              <a:t>Система </a:t>
            </a:r>
            <a:r>
              <a:rPr lang="ru-RU" sz="2000" b="1" dirty="0">
                <a:latin typeface="+mj-lt"/>
              </a:rPr>
              <a:t>методической </a:t>
            </a:r>
            <a:r>
              <a:rPr lang="ru-RU" sz="2000" b="1" dirty="0" smtClean="0">
                <a:latin typeface="+mj-lt"/>
              </a:rPr>
              <a:t>работы;</a:t>
            </a:r>
            <a:endParaRPr lang="ru-RU" sz="2000" b="1" dirty="0">
              <a:latin typeface="+mj-lt"/>
            </a:endParaRPr>
          </a:p>
          <a:p>
            <a:r>
              <a:rPr lang="ru-RU" sz="2000" dirty="0">
                <a:latin typeface="+mj-lt"/>
              </a:rPr>
              <a:t>- </a:t>
            </a:r>
            <a:r>
              <a:rPr lang="ru-RU" sz="2000" dirty="0" smtClean="0">
                <a:latin typeface="+mj-lt"/>
              </a:rPr>
              <a:t>Система </a:t>
            </a:r>
            <a:r>
              <a:rPr lang="ru-RU" sz="2000" dirty="0">
                <a:latin typeface="+mj-lt"/>
              </a:rPr>
              <a:t>организации воспитания и социализации </a:t>
            </a:r>
            <a:r>
              <a:rPr lang="ru-RU" sz="2000" dirty="0" smtClean="0">
                <a:latin typeface="+mj-lt"/>
              </a:rPr>
              <a:t>обучающихся</a:t>
            </a:r>
            <a:endParaRPr lang="ru-RU" sz="2000" dirty="0">
              <a:latin typeface="+mj-lt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0"/>
            <a:ext cx="1190171" cy="6858000"/>
            <a:chOff x="0" y="0"/>
            <a:chExt cx="1190171" cy="68580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71690" y="0"/>
              <a:ext cx="653142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59097"/>
              <a:ext cx="1190171" cy="12901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34859904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2"/>
          <p:cNvSpPr/>
          <p:nvPr/>
        </p:nvSpPr>
        <p:spPr>
          <a:xfrm>
            <a:off x="2051735" y="299015"/>
            <a:ext cx="10140264" cy="8257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2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Результаты оценки региональных управленческих механизмов в 2019 году</a:t>
            </a: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50DCF47B-7E60-5E4E-99D7-B296445FD066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78" t="7694" r="2484" b="2352"/>
          <a:stretch/>
        </p:blipFill>
        <p:spPr bwMode="auto">
          <a:xfrm>
            <a:off x="3654197" y="1004160"/>
            <a:ext cx="4854575" cy="26936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DAC3E33-E0E1-FE4B-B4FC-E6DA3196A157}"/>
              </a:ext>
            </a:extLst>
          </p:cNvPr>
          <p:cNvSpPr/>
          <p:nvPr/>
        </p:nvSpPr>
        <p:spPr>
          <a:xfrm>
            <a:off x="1059543" y="3818414"/>
            <a:ext cx="1092966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В целом по регионам механизмы управления качеством образовательных результатов более развиты, чем механизмы </a:t>
            </a:r>
            <a:r>
              <a:rPr lang="ru-RU" sz="1600" b="1" dirty="0">
                <a:solidFill>
                  <a:srgbClr val="C00000"/>
                </a:solidFill>
              </a:rPr>
              <a:t>управления качеством образовательной деятельности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Среди направлений механизмов оценки качества образовательных результатов </a:t>
            </a:r>
            <a:r>
              <a:rPr lang="ru-RU" sz="1600" b="1" dirty="0"/>
              <a:t>наиболее </a:t>
            </a:r>
            <a:r>
              <a:rPr lang="ru-RU" sz="1600" b="1" dirty="0" smtClean="0"/>
              <a:t>проработана </a:t>
            </a:r>
            <a:r>
              <a:rPr lang="ru-RU" sz="1600" dirty="0"/>
              <a:t>в целом по </a:t>
            </a:r>
            <a:r>
              <a:rPr lang="ru-RU" sz="1600" dirty="0" smtClean="0"/>
              <a:t>регионам </a:t>
            </a:r>
            <a:r>
              <a:rPr lang="ru-RU" sz="1600" dirty="0"/>
              <a:t>система работы со школами с низкими образовательными результатами, а </a:t>
            </a:r>
            <a:r>
              <a:rPr lang="ru-RU" sz="1600" b="1" dirty="0">
                <a:solidFill>
                  <a:srgbClr val="C00000"/>
                </a:solidFill>
              </a:rPr>
              <a:t>наименее проработана система профориентации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Среди направлений механизмов оценки качества образовательной деятельности наиболее </a:t>
            </a:r>
            <a:r>
              <a:rPr lang="ru-RU" sz="1600" dirty="0" smtClean="0"/>
              <a:t>проработана </a:t>
            </a:r>
            <a:r>
              <a:rPr lang="ru-RU" sz="1600" dirty="0"/>
              <a:t>в целом по </a:t>
            </a:r>
            <a:r>
              <a:rPr lang="ru-RU" sz="1600" dirty="0" smtClean="0"/>
              <a:t>регионам </a:t>
            </a:r>
            <a:r>
              <a:rPr lang="ru-RU" sz="1600" dirty="0"/>
              <a:t>система методической работы, а </a:t>
            </a:r>
            <a:r>
              <a:rPr lang="ru-RU" sz="1600" b="1" dirty="0">
                <a:solidFill>
                  <a:srgbClr val="C00000"/>
                </a:solidFill>
              </a:rPr>
              <a:t>наименее проработана система мониторинга эффективности руководителей всех ОО региона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Наиболее развитым компонентом управленческого цикла является компонент, связанный с принятыми мерами и управленческими решениями, которые в большинстве субъектов реализуются за счёт отдельно проведённых мероприятий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1190171" cy="6858000"/>
            <a:chOff x="0" y="0"/>
            <a:chExt cx="1190171" cy="685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71690" y="0"/>
              <a:ext cx="653142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59097"/>
              <a:ext cx="1190171" cy="12901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14735707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2"/>
          <p:cNvSpPr/>
          <p:nvPr/>
        </p:nvSpPr>
        <p:spPr>
          <a:xfrm>
            <a:off x="2579077" y="463809"/>
            <a:ext cx="8860487" cy="8257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2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Использование результатов оценки</a:t>
            </a: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BB6F84A2-F3AA-AF47-B587-8006478DFF8A}"/>
              </a:ext>
            </a:extLst>
          </p:cNvPr>
          <p:cNvSpPr/>
          <p:nvPr/>
        </p:nvSpPr>
        <p:spPr>
          <a:xfrm>
            <a:off x="1196522" y="987412"/>
            <a:ext cx="1055000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1" dirty="0">
                <a:ea typeface="Calibri" panose="020F0502020204030204" pitchFamily="34" charset="0"/>
                <a:cs typeface="Arial" panose="020B0604020202020204" pitchFamily="34" charset="0"/>
              </a:rPr>
              <a:t>Результаты оценки могут быть использованы для:</a:t>
            </a:r>
          </a:p>
          <a:p>
            <a:pPr indent="450215" algn="just">
              <a:spcAft>
                <a:spcPts val="0"/>
              </a:spcAft>
            </a:pPr>
            <a:endParaRPr lang="ru-RU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ea typeface="Calibri" panose="020F0502020204030204" pitchFamily="34" charset="0"/>
                <a:cs typeface="Arial" panose="020B0604020202020204" pitchFamily="34" charset="0"/>
              </a:rPr>
              <a:t>- совершенствования региональных и муниципальных механизмов управления качеством образования по 9 направлениям;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ea typeface="Calibri" panose="020F0502020204030204" pitchFamily="34" charset="0"/>
                <a:cs typeface="Arial" panose="020B0604020202020204" pitchFamily="34" charset="0"/>
              </a:rPr>
              <a:t>- организации методического сопровождения органов местного самоуправления для повышения эффективности механизмов управления качеством образования;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ea typeface="Calibri" panose="020F0502020204030204" pitchFamily="34" charset="0"/>
                <a:cs typeface="Arial" panose="020B0604020202020204" pitchFamily="34" charset="0"/>
              </a:rPr>
              <a:t>- использования инфраструктуры и кадрового потенциала муниципальных систем образования, в том числе через организацию сетевого взаимодействия;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ea typeface="Calibri" panose="020F0502020204030204" pitchFamily="34" charset="0"/>
                <a:cs typeface="Arial" panose="020B0604020202020204" pitchFamily="34" charset="0"/>
              </a:rPr>
              <a:t>- распространения лучших практик управления качеством образования на муниципальном уровне и на уровне образовательной организации;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ea typeface="Calibri" panose="020F0502020204030204" pitchFamily="34" charset="0"/>
                <a:cs typeface="Arial" panose="020B0604020202020204" pitchFamily="34" charset="0"/>
              </a:rPr>
              <a:t>- формирования единых подходов к управлению качеством образования в субъектах Российской Федерации;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ea typeface="Calibri" panose="020F0502020204030204" pitchFamily="34" charset="0"/>
                <a:cs typeface="Arial" panose="020B0604020202020204" pitchFamily="34" charset="0"/>
              </a:rPr>
              <a:t>- «встраивания» муниципальной системы управления качеством образования в </a:t>
            </a:r>
            <a:r>
              <a:rPr lang="ru-RU" dirty="0" smtClean="0">
                <a:ea typeface="Calibri" panose="020F0502020204030204" pitchFamily="34" charset="0"/>
                <a:cs typeface="Arial" panose="020B0604020202020204" pitchFamily="34" charset="0"/>
              </a:rPr>
              <a:t>региональную.</a:t>
            </a:r>
            <a:endParaRPr lang="ru-RU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0"/>
            <a:ext cx="1190171" cy="6858000"/>
            <a:chOff x="0" y="0"/>
            <a:chExt cx="1190171" cy="68580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71690" y="0"/>
              <a:ext cx="653142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59097"/>
              <a:ext cx="1190171" cy="12901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418176124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2"/>
          <p:cNvSpPr/>
          <p:nvPr/>
        </p:nvSpPr>
        <p:spPr>
          <a:xfrm>
            <a:off x="2104571" y="463810"/>
            <a:ext cx="9334993" cy="6828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2800"/>
              </a:lnSpc>
              <a:spcAft>
                <a:spcPts val="1200"/>
              </a:spcAft>
            </a:pPr>
            <a:r>
              <a:rPr lang="ru-RU" sz="28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Цель и задачи муниципальной оценки механизмов управления качеством общего образования</a:t>
            </a: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037CFED-5278-1C42-BFB0-EC91EE595D61}"/>
              </a:ext>
            </a:extLst>
          </p:cNvPr>
          <p:cNvSpPr/>
          <p:nvPr/>
        </p:nvSpPr>
        <p:spPr>
          <a:xfrm>
            <a:off x="1190171" y="1515888"/>
            <a:ext cx="105518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Цель:</a:t>
            </a:r>
          </a:p>
          <a:p>
            <a:pPr algn="just"/>
            <a:r>
              <a:rPr lang="ru-RU" b="1" dirty="0">
                <a:ea typeface="Calibri" panose="020F0502020204030204" pitchFamily="34" charset="0"/>
                <a:cs typeface="Arial" panose="020B0604020202020204" pitchFamily="34" charset="0"/>
              </a:rPr>
              <a:t>выявить степень </a:t>
            </a:r>
            <a:r>
              <a:rPr lang="ru-RU" b="1" dirty="0" err="1">
                <a:ea typeface="Calibri" panose="020F0502020204030204" pitchFamily="34" charset="0"/>
                <a:cs typeface="Arial" panose="020B0604020202020204" pitchFamily="34" charset="0"/>
              </a:rPr>
              <a:t>сформированности</a:t>
            </a:r>
            <a:r>
              <a:rPr lang="ru-RU" b="1" dirty="0">
                <a:ea typeface="Calibri" panose="020F0502020204030204" pitchFamily="34" charset="0"/>
                <a:cs typeface="Arial" panose="020B0604020202020204" pitchFamily="34" charset="0"/>
              </a:rPr>
              <a:t> и эффективности функционирования систем управления качеством образования в органах местного самоуправления в сфере образования субъектов Российской Федерации</a:t>
            </a:r>
            <a:r>
              <a:rPr lang="ru-RU" b="1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857B64F-27FF-B84B-A8EE-71D57FD35CB2}"/>
              </a:ext>
            </a:extLst>
          </p:cNvPr>
          <p:cNvSpPr/>
          <p:nvPr/>
        </p:nvSpPr>
        <p:spPr>
          <a:xfrm>
            <a:off x="1190171" y="2972032"/>
            <a:ext cx="1055188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u="sng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Задачи: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ea typeface="Calibri" panose="020F0502020204030204" pitchFamily="34" charset="0"/>
                <a:cs typeface="Arial" panose="020B0604020202020204" pitchFamily="34" charset="0"/>
              </a:rPr>
              <a:t>– выявить «проблемные зоны» в управлении качеством образования на муниципальном уровне для последующей </a:t>
            </a:r>
            <a:r>
              <a:rPr lang="ru-RU" b="1" dirty="0" smtClean="0">
                <a:ea typeface="Calibri" panose="020F0502020204030204" pitchFamily="34" charset="0"/>
                <a:cs typeface="Arial" panose="020B0604020202020204" pitchFamily="34" charset="0"/>
              </a:rPr>
              <a:t>организации </a:t>
            </a:r>
            <a:r>
              <a:rPr lang="ru-RU" b="1" dirty="0">
                <a:ea typeface="Calibri" panose="020F0502020204030204" pitchFamily="34" charset="0"/>
                <a:cs typeface="Arial" panose="020B0604020202020204" pitchFamily="34" charset="0"/>
              </a:rPr>
              <a:t>деятельности по их совершенствованию;</a:t>
            </a:r>
          </a:p>
          <a:p>
            <a:pPr algn="just">
              <a:spcAft>
                <a:spcPts val="0"/>
              </a:spcAft>
            </a:pPr>
            <a:endParaRPr lang="ru-RU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ea typeface="Calibri" panose="020F0502020204030204" pitchFamily="34" charset="0"/>
                <a:cs typeface="Arial" panose="020B0604020202020204" pitchFamily="34" charset="0"/>
              </a:rPr>
              <a:t>– выявить основные факторы, влияющие на эффективность муниципальных механизмов управления качеством образования;</a:t>
            </a:r>
          </a:p>
          <a:p>
            <a:pPr algn="just">
              <a:spcAft>
                <a:spcPts val="0"/>
              </a:spcAft>
            </a:pPr>
            <a:endParaRPr lang="ru-RU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ea typeface="Calibri" panose="020F0502020204030204" pitchFamily="34" charset="0"/>
                <a:cs typeface="Arial" panose="020B0604020202020204" pitchFamily="34" charset="0"/>
              </a:rPr>
              <a:t>– определить степень связи региональных и муниципальных систем управления качеством образования на основе анализа соотнесения результатов оценок региональных и муниципальных механизмов управления качеством образования;</a:t>
            </a:r>
          </a:p>
          <a:p>
            <a:pPr algn="just">
              <a:spcAft>
                <a:spcPts val="0"/>
              </a:spcAft>
            </a:pPr>
            <a:endParaRPr lang="ru-RU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ea typeface="Calibri" panose="020F0502020204030204" pitchFamily="34" charset="0"/>
                <a:cs typeface="Arial" panose="020B0604020202020204" pitchFamily="34" charset="0"/>
              </a:rPr>
              <a:t>– выявить лучшие муниципальные практики управления качеством образования для тиражирования </a:t>
            </a:r>
            <a:r>
              <a:rPr lang="ru-RU" b="1" dirty="0" smtClean="0">
                <a:ea typeface="Calibri" panose="020F0502020204030204" pitchFamily="34" charset="0"/>
                <a:cs typeface="Arial" panose="020B0604020202020204" pitchFamily="34" charset="0"/>
              </a:rPr>
              <a:t>опыта.</a:t>
            </a:r>
            <a:endParaRPr lang="ru-RU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0"/>
            <a:ext cx="1190171" cy="6858000"/>
            <a:chOff x="0" y="0"/>
            <a:chExt cx="1190171" cy="685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71690" y="0"/>
              <a:ext cx="653142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59097"/>
              <a:ext cx="1190171" cy="12901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29639790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Основные принципы функционирования </a:t>
            </a:r>
            <a:r>
              <a:rPr lang="ru-RU" sz="2800" b="1" dirty="0" smtClean="0"/>
              <a:t>МСОКО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5314" y="1600203"/>
            <a:ext cx="10247086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функциональное единство </a:t>
            </a:r>
            <a:r>
              <a:rPr lang="ru-RU" dirty="0"/>
              <a:t>различных уровней системы оценки качества образования </a:t>
            </a:r>
            <a:r>
              <a:rPr lang="ru-RU" dirty="0" smtClean="0"/>
              <a:t>(</a:t>
            </a:r>
            <a:r>
              <a:rPr lang="ru-RU" dirty="0"/>
              <a:t>регионального, муниципального и уровня образовательной организации);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открытость</a:t>
            </a:r>
            <a:r>
              <a:rPr lang="ru-RU" b="1" dirty="0">
                <a:solidFill>
                  <a:srgbClr val="FF0000"/>
                </a:solidFill>
              </a:rPr>
              <a:t>, прозрачность, объективность</a:t>
            </a:r>
            <a:r>
              <a:rPr lang="ru-RU" dirty="0"/>
              <a:t> процедур и механизмов оценки качества образования;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реалистичность </a:t>
            </a:r>
            <a:r>
              <a:rPr lang="ru-RU" b="1" dirty="0">
                <a:solidFill>
                  <a:srgbClr val="FF0000"/>
                </a:solidFill>
              </a:rPr>
              <a:t>требований, норм и показателей качества образования, их социальная и личная значимость</a:t>
            </a:r>
            <a:r>
              <a:rPr lang="ru-RU" dirty="0"/>
              <a:t>;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общественное </a:t>
            </a:r>
            <a:r>
              <a:rPr lang="ru-RU" b="1" dirty="0">
                <a:solidFill>
                  <a:srgbClr val="FF0000"/>
                </a:solidFill>
              </a:rPr>
              <a:t>участие </a:t>
            </a:r>
            <a:r>
              <a:rPr lang="ru-RU" dirty="0"/>
              <a:t>в процедурах оценивания;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научная </a:t>
            </a:r>
            <a:r>
              <a:rPr lang="ru-RU" b="1" dirty="0">
                <a:solidFill>
                  <a:srgbClr val="FF0000"/>
                </a:solidFill>
              </a:rPr>
              <a:t>обоснованность </a:t>
            </a:r>
            <a:r>
              <a:rPr lang="ru-RU" dirty="0"/>
              <a:t>процедур, методов, средств оценивания;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доступность </a:t>
            </a:r>
            <a:r>
              <a:rPr lang="ru-RU" b="1" dirty="0">
                <a:solidFill>
                  <a:srgbClr val="FF0000"/>
                </a:solidFill>
              </a:rPr>
              <a:t>информации </a:t>
            </a:r>
            <a:r>
              <a:rPr lang="ru-RU" dirty="0"/>
              <a:t>о состоянии и качестве образования для различных групп потребителей;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повышение </a:t>
            </a:r>
            <a:r>
              <a:rPr lang="ru-RU" b="1" dirty="0">
                <a:solidFill>
                  <a:srgbClr val="FF0000"/>
                </a:solidFill>
              </a:rPr>
              <a:t>потенциала внутренней оценки, самооценки, самоанализа.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18</a:t>
            </a:fld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0"/>
            <a:ext cx="1223281" cy="6858000"/>
            <a:chOff x="0" y="0"/>
            <a:chExt cx="1223281" cy="68580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71690" y="0"/>
              <a:ext cx="653142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Picture 4" descr="Оценка качества образования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5674"/>
              <a:ext cx="1223281" cy="103778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471275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19</a:t>
            </a:fld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0"/>
            <a:ext cx="1223281" cy="6858000"/>
            <a:chOff x="0" y="0"/>
            <a:chExt cx="1223281" cy="68580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71690" y="0"/>
              <a:ext cx="653142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Picture 4" descr="Оценка качества образования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5674"/>
              <a:ext cx="1223281" cy="103778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Прямоугольник 11"/>
          <p:cNvSpPr/>
          <p:nvPr/>
        </p:nvSpPr>
        <p:spPr>
          <a:xfrm>
            <a:off x="1060673" y="1037406"/>
            <a:ext cx="108760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D82028"/>
                </a:solidFill>
              </a:rPr>
              <a:t>Цель</a:t>
            </a:r>
            <a:r>
              <a:rPr lang="ru-RU" b="1" dirty="0">
                <a:solidFill>
                  <a:srgbClr val="D82028"/>
                </a:solidFill>
              </a:rPr>
              <a:t>:</a:t>
            </a:r>
          </a:p>
          <a:p>
            <a:pPr algn="just"/>
            <a:r>
              <a:rPr lang="ru-RU" b="1" dirty="0"/>
              <a:t>Создание условий (кадровых, научно-методических и т.п.) для непрерывного развития профессионального мастерства педагогических и управленческих работников с целью обеспечения качества образования и достижений обучающихся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10621" y="298065"/>
            <a:ext cx="5104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800" b="1" dirty="0" smtClean="0"/>
              <a:t> </a:t>
            </a:r>
            <a:r>
              <a:rPr lang="ru-RU" sz="2800" b="1" dirty="0"/>
              <a:t>Система методической работы</a:t>
            </a:r>
          </a:p>
        </p:txBody>
      </p:sp>
      <p:pic>
        <p:nvPicPr>
          <p:cNvPr id="8198" name="Picture 6" descr="Актуальность темы контрольной работ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1943" y="4498268"/>
            <a:ext cx="1895765" cy="1895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60673" y="4391340"/>
            <a:ext cx="92154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Методическая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должна быть направлена на сопровождение педагогов с целью повышения эффективности и результативности их деятельности, а также быструю их адаптацию.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60674" y="2471999"/>
            <a:ext cx="10604367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505"/>
              </a:spcAft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Методическая работа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систематическая коллективная и индивидуальная деятельность педагогических кадров, направленная на повышение их научно-теоретического, общекультурного уровня, психологической подготовки и профессионального мастерства. Основными субъектами методической деятельности являются методисты. В основе деятельности методистов лежат федеральные государственные образовательные стандарты.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41600" y="441699"/>
            <a:ext cx="6096000" cy="5745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505"/>
              </a:spcAft>
            </a:pPr>
            <a:r>
              <a:rPr lang="ru-RU" sz="2400" dirty="0">
                <a:solidFill>
                  <a:srgbClr val="8B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Основными задачами МСОКО являются: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505"/>
              </a:spcAft>
            </a:pPr>
            <a:r>
              <a:rPr lang="ru-RU" dirty="0">
                <a:solidFill>
                  <a:srgbClr val="00555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получение объективной информации о состоянии качества образования в </a:t>
            </a:r>
            <a:r>
              <a:rPr lang="ru-RU" dirty="0" err="1">
                <a:solidFill>
                  <a:srgbClr val="00555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г.Смоленске</a:t>
            </a:r>
            <a:r>
              <a:rPr lang="ru-RU" dirty="0">
                <a:solidFill>
                  <a:srgbClr val="00555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тенденциях его изменения и причинах, влияющих на его уровень;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505"/>
              </a:spcAft>
            </a:pPr>
            <a:r>
              <a:rPr lang="ru-RU" dirty="0">
                <a:solidFill>
                  <a:srgbClr val="00555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организация и сопровождение процедур получения и распространения информации о состоянии качества образования в г. Смоленске;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505"/>
              </a:spcAft>
            </a:pPr>
            <a:r>
              <a:rPr lang="ru-RU" dirty="0">
                <a:solidFill>
                  <a:srgbClr val="00555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определение степени соответствия качества образования в муниципалитете федеральным государственным образовательным стандартам, федеральным государственным требованиям, образовательным стандартам, потребностям социума, потребителей образовательных услуг, в том числе степень достижения планируемых результатов образовательных программ;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555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4) внедрение современных технологий оценки качества образования, в том числе инструментов и механизмов общественно-профессиональной экспертизы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8865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280" y="274638"/>
            <a:ext cx="10359119" cy="10344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Национальный проект «Образование»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-21888933" y="-1908820"/>
            <a:ext cx="65497604" cy="72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-21888933" y="-1487210"/>
            <a:ext cx="65497604" cy="369332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71690" y="0"/>
            <a:ext cx="653142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4" descr="Оценка качества образован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674"/>
            <a:ext cx="1223281" cy="10377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96522" y="1384576"/>
            <a:ext cx="1076293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D69FF"/>
                </a:solidFill>
                <a:latin typeface="+mj-lt"/>
              </a:rPr>
              <a:t>4 </a:t>
            </a:r>
            <a:r>
              <a:rPr lang="ru-RU" sz="2400" b="1" dirty="0" smtClean="0">
                <a:solidFill>
                  <a:srgbClr val="0D69FF"/>
                </a:solidFill>
                <a:latin typeface="+mj-lt"/>
              </a:rPr>
              <a:t>основные направления развития </a:t>
            </a:r>
            <a:r>
              <a:rPr lang="ru-RU" sz="2400" b="1" dirty="0">
                <a:solidFill>
                  <a:srgbClr val="0D69FF"/>
                </a:solidFill>
                <a:latin typeface="+mj-lt"/>
              </a:rPr>
              <a:t>системы образования:</a:t>
            </a:r>
            <a:r>
              <a:rPr lang="ru-RU" sz="2400" dirty="0">
                <a:solidFill>
                  <a:srgbClr val="0D69FF"/>
                </a:solidFill>
                <a:latin typeface="+mj-lt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+mj-lt"/>
              </a:rPr>
              <a:t>обновление его содержания,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+mj-lt"/>
              </a:rPr>
              <a:t>создание необходимой современной инфраструктуры,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+mj-lt"/>
              </a:rPr>
              <a:t>подготовка соответствующих профессиональных кадров, их переподготовка и повышение квалификации,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+mj-lt"/>
              </a:rPr>
              <a:t>создание </a:t>
            </a:r>
            <a:r>
              <a:rPr lang="ru-RU" b="1" dirty="0">
                <a:latin typeface="+mj-lt"/>
              </a:rPr>
              <a:t>наиболее эффективных механизмов управления этой сферой.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96522" y="4709859"/>
            <a:ext cx="10600737" cy="149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505"/>
              </a:spcAft>
              <a:buFont typeface="Symbol" panose="05050102010706020507" pitchFamily="18" charset="2"/>
              <a:buChar char=""/>
            </a:pPr>
            <a:r>
              <a:rPr lang="ru-RU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муниципальной системы оценки качества образования (прежде всего, общего), </a:t>
            </a:r>
          </a:p>
          <a:p>
            <a:pPr marL="342900" lvl="0" indent="-342900" algn="just">
              <a:lnSpc>
                <a:spcPct val="115000"/>
              </a:lnSpc>
              <a:spcAft>
                <a:spcPts val="505"/>
              </a:spcAft>
              <a:buFont typeface="Symbol" panose="05050102010706020507" pitchFamily="18" charset="2"/>
              <a:buChar char=""/>
            </a:pPr>
            <a:r>
              <a:rPr lang="ru-RU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поиск эффективных механизмов «встраивания» такой системы в единое «оценочное пространство» страны и региона, </a:t>
            </a:r>
          </a:p>
          <a:p>
            <a:pPr marL="342900" lvl="0" indent="-342900" algn="just">
              <a:lnSpc>
                <a:spcPct val="115000"/>
              </a:lnSpc>
              <a:spcAft>
                <a:spcPts val="505"/>
              </a:spcAft>
              <a:buFont typeface="Symbol" panose="05050102010706020507" pitchFamily="18" charset="2"/>
              <a:buChar char=""/>
            </a:pPr>
            <a:r>
              <a:rPr lang="ru-RU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практики принятия управленческих решений по результатам оценочных процедур.</a:t>
            </a:r>
            <a:endParaRPr lang="ru-RU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96522" y="3857161"/>
            <a:ext cx="10359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D69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Актуальные задачи для органов </a:t>
            </a:r>
            <a:r>
              <a:rPr lang="ru-RU" sz="2400" b="1" dirty="0">
                <a:solidFill>
                  <a:srgbClr val="0D69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местного самоуправления, </a:t>
            </a:r>
            <a:r>
              <a:rPr lang="ru-RU" sz="2400" b="1" dirty="0" smtClean="0">
                <a:solidFill>
                  <a:srgbClr val="0D69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осуществляющих </a:t>
            </a:r>
            <a:r>
              <a:rPr lang="ru-RU" sz="2400" b="1" dirty="0">
                <a:solidFill>
                  <a:srgbClr val="0D69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в сфере образования</a:t>
            </a:r>
            <a:endParaRPr lang="ru-RU" sz="2400" b="1" dirty="0">
              <a:solidFill>
                <a:srgbClr val="0D69FF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91119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2"/>
          <p:cNvSpPr/>
          <p:nvPr/>
        </p:nvSpPr>
        <p:spPr>
          <a:xfrm>
            <a:off x="1625601" y="463809"/>
            <a:ext cx="9985828" cy="8257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2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Эффекты </a:t>
            </a:r>
            <a:r>
              <a:rPr lang="ru-RU" sz="22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от проведения </a:t>
            </a:r>
            <a:r>
              <a:rPr lang="ru-RU" sz="22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оценки механизмов управления качеством образования </a:t>
            </a:r>
          </a:p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2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   </a:t>
            </a: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CABB669A-369D-E94A-8FE3-1C418D6B6469}"/>
              </a:ext>
            </a:extLst>
          </p:cNvPr>
          <p:cNvSpPr/>
          <p:nvPr/>
        </p:nvSpPr>
        <p:spPr>
          <a:xfrm>
            <a:off x="1088571" y="1289538"/>
            <a:ext cx="10176685" cy="5117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ru-RU" b="1" dirty="0">
                <a:ea typeface="Calibri" panose="020F0502020204030204" pitchFamily="34" charset="0"/>
                <a:cs typeface="Arial" panose="020B0604020202020204" pitchFamily="34" charset="0"/>
              </a:rPr>
              <a:t>усиление ответственности муниципалитетов за образовательные результаты обучающихся;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−"/>
            </a:pPr>
            <a:endParaRPr lang="ru-RU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ru-RU" b="1" dirty="0">
                <a:ea typeface="Calibri" panose="020F0502020204030204" pitchFamily="34" charset="0"/>
                <a:cs typeface="Arial" panose="020B0604020202020204" pitchFamily="34" charset="0"/>
              </a:rPr>
              <a:t>ориентация муниципалитетов на сбор и использование первичных данных в автоматизированных системах с целью их дальнейшего анализа и использования при принятии управленческих </a:t>
            </a:r>
            <a:r>
              <a:rPr lang="ru-RU" b="1" dirty="0" smtClean="0">
                <a:ea typeface="Calibri" panose="020F0502020204030204" pitchFamily="34" charset="0"/>
                <a:cs typeface="Arial" panose="020B0604020202020204" pitchFamily="34" charset="0"/>
              </a:rPr>
              <a:t>решений;</a:t>
            </a:r>
            <a:endParaRPr lang="ru-RU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−"/>
            </a:pPr>
            <a:endParaRPr lang="ru-RU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ru-RU" b="1" dirty="0">
                <a:ea typeface="Calibri" panose="020F0502020204030204" pitchFamily="34" charset="0"/>
                <a:cs typeface="Arial" panose="020B0604020202020204" pitchFamily="34" charset="0"/>
              </a:rPr>
              <a:t>подготовленные квалифицированные эксперты</a:t>
            </a:r>
            <a:r>
              <a:rPr lang="ru-RU" dirty="0">
                <a:ea typeface="Calibri" panose="020F0502020204030204" pitchFamily="34" charset="0"/>
                <a:cs typeface="Arial" panose="020B0604020202020204" pitchFamily="34" charset="0"/>
              </a:rPr>
              <a:t> по оценке эффективности управления муниципальными образовательными системами;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−"/>
            </a:pPr>
            <a:endParaRPr lang="ru-RU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ru-RU" dirty="0">
                <a:ea typeface="Calibri" panose="020F0502020204030204" pitchFamily="34" charset="0"/>
                <a:cs typeface="Arial" panose="020B0604020202020204" pitchFamily="34" charset="0"/>
              </a:rPr>
              <a:t>учет контекстной информации, формирование кластеров муниципалитетов, сходных по социально-экономическим условиям;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−"/>
            </a:pPr>
            <a:endParaRPr lang="ru-RU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ru-RU" b="1" dirty="0">
                <a:ea typeface="Calibri" panose="020F0502020204030204" pitchFamily="34" charset="0"/>
                <a:cs typeface="Arial" panose="020B0604020202020204" pitchFamily="34" charset="0"/>
              </a:rPr>
              <a:t>сформированный набор показателей, который может собираться автоматически </a:t>
            </a:r>
            <a:r>
              <a:rPr lang="ru-RU" dirty="0">
                <a:ea typeface="Calibri" panose="020F0502020204030204" pitchFamily="34" charset="0"/>
                <a:cs typeface="Arial" panose="020B0604020202020204" pitchFamily="34" charset="0"/>
              </a:rPr>
              <a:t>(из региональных и иных информационных систем);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−"/>
            </a:pPr>
            <a:endParaRPr lang="ru-RU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−"/>
            </a:pPr>
            <a:r>
              <a:rPr lang="ru-RU" b="1" dirty="0">
                <a:ea typeface="Calibri" panose="020F0502020204030204" pitchFamily="34" charset="0"/>
                <a:cs typeface="Arial" panose="020B0604020202020204" pitchFamily="34" charset="0"/>
              </a:rPr>
              <a:t>возможность для оценки эффективности реализации мероприятий Национального проекта «</a:t>
            </a:r>
            <a:r>
              <a:rPr lang="ru-RU" b="1" dirty="0" smtClean="0">
                <a:ea typeface="Calibri" panose="020F0502020204030204" pitchFamily="34" charset="0"/>
                <a:cs typeface="Arial" panose="020B0604020202020204" pitchFamily="34" charset="0"/>
              </a:rPr>
              <a:t>Образование».</a:t>
            </a:r>
            <a:endParaRPr lang="ru-RU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690" y="0"/>
            <a:ext cx="653142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4" descr="Оценка качества образован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674"/>
            <a:ext cx="1223281" cy="10377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254942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522" y="274638"/>
            <a:ext cx="10385878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cs typeface="Arial" panose="020B0604020202020204" pitchFamily="34" charset="0"/>
              </a:rPr>
              <a:t>Основные направления в развитии муниципальной системы оценки качества </a:t>
            </a:r>
            <a:r>
              <a:rPr lang="ru-RU" sz="2800" b="1" dirty="0" smtClean="0">
                <a:cs typeface="Arial" panose="020B0604020202020204" pitchFamily="34" charset="0"/>
              </a:rPr>
              <a:t>образования. Что «западает»?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3280" y="1600203"/>
            <a:ext cx="10359119" cy="4525963"/>
          </a:xfrm>
        </p:spPr>
        <p:txBody>
          <a:bodyPr>
            <a:normAutofit fontScale="70000" lnSpcReduction="20000"/>
          </a:bodyPr>
          <a:lstStyle/>
          <a:p>
            <a:pPr marL="285750" indent="-285750" algn="just"/>
            <a:r>
              <a:rPr lang="ru-RU" dirty="0" smtClean="0"/>
              <a:t>Наряду с механизмами </a:t>
            </a:r>
            <a:r>
              <a:rPr lang="ru-RU" dirty="0"/>
              <a:t>управления качеством образовательных результатов </a:t>
            </a:r>
            <a:r>
              <a:rPr lang="ru-RU" dirty="0" smtClean="0"/>
              <a:t>более интенсивно необходимо развивать механизмы </a:t>
            </a:r>
            <a:r>
              <a:rPr lang="ru-RU" b="1" dirty="0">
                <a:solidFill>
                  <a:srgbClr val="C00000"/>
                </a:solidFill>
              </a:rPr>
              <a:t>управления качеством образовательной деятельности</a:t>
            </a:r>
          </a:p>
          <a:p>
            <a:pPr marL="285750" indent="-285750" algn="just"/>
            <a:r>
              <a:rPr lang="ru-RU" dirty="0" smtClean="0"/>
              <a:t>В направлениях </a:t>
            </a:r>
            <a:r>
              <a:rPr lang="ru-RU" dirty="0"/>
              <a:t>механизмов оценки качества образовательных результатов </a:t>
            </a:r>
            <a:r>
              <a:rPr lang="ru-RU" dirty="0" smtClean="0"/>
              <a:t>эффективно прорабатывать, не снижая темпов, систему </a:t>
            </a:r>
            <a:r>
              <a:rPr lang="ru-RU" dirty="0"/>
              <a:t>работы со школами с низкими образовательными результатами, а </a:t>
            </a:r>
            <a:r>
              <a:rPr lang="ru-RU" b="1" dirty="0" smtClean="0">
                <a:solidFill>
                  <a:srgbClr val="C00000"/>
                </a:solidFill>
              </a:rPr>
              <a:t>системе профориентации уделить особое внимание</a:t>
            </a:r>
            <a:endParaRPr lang="ru-RU" b="1" dirty="0">
              <a:solidFill>
                <a:srgbClr val="C00000"/>
              </a:solidFill>
            </a:endParaRPr>
          </a:p>
          <a:p>
            <a:pPr marL="285750" indent="-285750" algn="just"/>
            <a:r>
              <a:rPr lang="ru-RU" dirty="0"/>
              <a:t>Среди направлений механизмов оценки качества образовательной деятельности </a:t>
            </a:r>
            <a:r>
              <a:rPr lang="ru-RU" dirty="0" smtClean="0"/>
              <a:t>уделить </a:t>
            </a:r>
            <a:r>
              <a:rPr lang="ru-RU" b="1" dirty="0" smtClean="0">
                <a:solidFill>
                  <a:srgbClr val="C00000"/>
                </a:solidFill>
              </a:rPr>
              <a:t>особое внимание проработке системы </a:t>
            </a:r>
            <a:r>
              <a:rPr lang="ru-RU" b="1" dirty="0">
                <a:solidFill>
                  <a:srgbClr val="C00000"/>
                </a:solidFill>
              </a:rPr>
              <a:t>мониторинга эффективности руководителей всех ОО </a:t>
            </a:r>
            <a:r>
              <a:rPr lang="ru-RU" b="1" dirty="0" smtClean="0">
                <a:solidFill>
                  <a:srgbClr val="C00000"/>
                </a:solidFill>
              </a:rPr>
              <a:t>региона, </a:t>
            </a:r>
            <a:r>
              <a:rPr lang="ru-RU" dirty="0" smtClean="0"/>
              <a:t>совершенствовать систему </a:t>
            </a:r>
            <a:r>
              <a:rPr lang="ru-RU" dirty="0"/>
              <a:t>методической </a:t>
            </a:r>
            <a:r>
              <a:rPr lang="ru-RU" dirty="0" smtClean="0"/>
              <a:t>работы</a:t>
            </a:r>
          </a:p>
          <a:p>
            <a:pPr marL="285750" indent="-285750" algn="just"/>
            <a:r>
              <a:rPr lang="ru-RU" dirty="0"/>
              <a:t>Р</a:t>
            </a:r>
            <a:r>
              <a:rPr lang="ru-RU" dirty="0" smtClean="0"/>
              <a:t>азвивать компоненты </a:t>
            </a:r>
            <a:r>
              <a:rPr lang="ru-RU" dirty="0"/>
              <a:t>управленческого </a:t>
            </a:r>
            <a:r>
              <a:rPr lang="ru-RU" dirty="0" smtClean="0"/>
              <a:t>цикла, связанные не только </a:t>
            </a:r>
            <a:r>
              <a:rPr lang="ru-RU" dirty="0"/>
              <a:t>с принятыми мерами и управленческими решениями, которые в большинстве субъектов реализуются за счёт отдельно проведённых </a:t>
            </a:r>
            <a:r>
              <a:rPr lang="ru-RU" dirty="0" smtClean="0"/>
              <a:t>мероприятий, но и использовать другие формы.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21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1223281" cy="6858000"/>
            <a:chOff x="0" y="0"/>
            <a:chExt cx="1223281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71690" y="0"/>
              <a:ext cx="653142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Picture 4" descr="Оценка качества образования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5674"/>
              <a:ext cx="1223281" cy="103778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202762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522" y="274638"/>
            <a:ext cx="10385878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cs typeface="Arial" panose="020B0604020202020204" pitchFamily="34" charset="0"/>
              </a:rPr>
              <a:t>Основные направления в развитии муниципальной системы оценки качества </a:t>
            </a:r>
            <a:r>
              <a:rPr lang="ru-RU" sz="2800" b="1" dirty="0" smtClean="0">
                <a:cs typeface="Arial" panose="020B0604020202020204" pitchFamily="34" charset="0"/>
              </a:rPr>
              <a:t>образования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3280" y="1600203"/>
            <a:ext cx="10359119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/>
              <a:t>Способствовать формированию и развитию </a:t>
            </a:r>
            <a:r>
              <a:rPr lang="ru-RU" sz="2400" b="1" dirty="0" smtClean="0"/>
              <a:t>функциональной грамотности, навыков </a:t>
            </a:r>
            <a:r>
              <a:rPr lang="en-US" sz="2400" b="1" dirty="0" smtClean="0"/>
              <a:t>XXI</a:t>
            </a:r>
            <a:r>
              <a:rPr lang="ru-RU" sz="2400" b="1" dirty="0" smtClean="0"/>
              <a:t> века </a:t>
            </a:r>
            <a:r>
              <a:rPr lang="ru-RU" sz="2400" dirty="0" smtClean="0"/>
              <a:t>у обучающихся и педагогов ОО </a:t>
            </a:r>
            <a:r>
              <a:rPr lang="ru-RU" sz="2400" dirty="0" err="1" smtClean="0"/>
              <a:t>г.Смоленска</a:t>
            </a:r>
            <a:endParaRPr lang="ru-RU" sz="2400" dirty="0"/>
          </a:p>
          <a:p>
            <a:pPr algn="just"/>
            <a:r>
              <a:rPr lang="ru-RU" sz="2400" dirty="0" smtClean="0"/>
              <a:t>Организовывать, сопровождать, проводить мероприятия, информационно-разъяснительную работу по проведению исследований и оценки качества общего образования в ОО </a:t>
            </a:r>
            <a:r>
              <a:rPr lang="ru-RU" sz="2400" b="1" dirty="0" smtClean="0"/>
              <a:t>на основе практики международных исследований</a:t>
            </a:r>
          </a:p>
          <a:p>
            <a:pPr algn="just"/>
            <a:r>
              <a:rPr lang="ru-RU" sz="2400" dirty="0" smtClean="0"/>
              <a:t>Развивать различные формы оценки системы образования с точки зрения ее направленности </a:t>
            </a:r>
            <a:r>
              <a:rPr lang="ru-RU" sz="2400" b="1" dirty="0" smtClean="0"/>
              <a:t>на индивидуальное развитие обучающихся</a:t>
            </a:r>
            <a:r>
              <a:rPr lang="ru-RU" sz="2400" dirty="0" smtClean="0"/>
              <a:t> и повышение их конкурентоспособности</a:t>
            </a:r>
          </a:p>
          <a:p>
            <a:pPr algn="just"/>
            <a:r>
              <a:rPr lang="ru-RU" sz="2400" dirty="0" smtClean="0"/>
              <a:t>Требование ФГОС к кадрам -  </a:t>
            </a:r>
            <a:r>
              <a:rPr lang="ru-RU" sz="2400" b="1" dirty="0"/>
              <a:t>непрерывность профессионального развития педагогических работников </a:t>
            </a:r>
            <a:r>
              <a:rPr lang="ru-RU" sz="2400" dirty="0"/>
              <a:t>образовательных организаций</a:t>
            </a:r>
            <a:endParaRPr lang="ru-RU" sz="2400" dirty="0" smtClean="0"/>
          </a:p>
          <a:p>
            <a:pPr algn="just"/>
            <a:r>
              <a:rPr lang="ru-RU" sz="2400" dirty="0" smtClean="0"/>
              <a:t>Развивать и </a:t>
            </a:r>
            <a:r>
              <a:rPr lang="ru-RU" sz="2400" b="1" dirty="0" smtClean="0"/>
              <a:t>совершенствовать механизмы и процедуры оценки качества подготовки обучающихся с учетом современных вызовов </a:t>
            </a:r>
          </a:p>
          <a:p>
            <a:pPr algn="just"/>
            <a:r>
              <a:rPr lang="ru-RU" sz="2400" dirty="0" smtClean="0"/>
              <a:t>Развивать механизмы управления качеством образования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22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1223281" cy="6858000"/>
            <a:chOff x="0" y="0"/>
            <a:chExt cx="1223281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71690" y="0"/>
              <a:ext cx="653142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Picture 4" descr="Оценка качества образования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5674"/>
              <a:ext cx="1223281" cy="103778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507537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" name="Изображение 3" descr="Снимок экрана 2017-03-05 в 17.15.4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5397110"/>
            <a:ext cx="9143999" cy="1460890"/>
          </a:xfrm>
          <a:prstGeom prst="rect">
            <a:avLst/>
          </a:prstGeom>
        </p:spPr>
      </p:pic>
      <p:sp>
        <p:nvSpPr>
          <p:cNvPr id="7" name="CustomShape 2"/>
          <p:cNvSpPr/>
          <p:nvPr/>
        </p:nvSpPr>
        <p:spPr>
          <a:xfrm>
            <a:off x="2092030" y="4762080"/>
            <a:ext cx="8007218" cy="16068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spcAft>
                <a:spcPts val="1200"/>
              </a:spcAft>
            </a:pPr>
            <a:r>
              <a:rPr lang="ru-RU" sz="4400" b="1" spc="-1" dirty="0">
                <a:uFill>
                  <a:solidFill>
                    <a:srgbClr val="FFFFFF"/>
                  </a:solidFill>
                </a:uFill>
                <a:latin typeface="Calibri"/>
              </a:rPr>
              <a:t>Благодарю за </a:t>
            </a:r>
            <a:r>
              <a:rPr lang="ru-RU" sz="44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внимание!</a:t>
            </a:r>
            <a:endParaRPr lang="en-US" sz="4400" b="1" spc="-1" dirty="0"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3868" y="943207"/>
            <a:ext cx="102035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b="1" dirty="0">
                <a:solidFill>
                  <a:srgbClr val="2F7EDD"/>
                </a:solidFill>
              </a:rPr>
              <a:t>«КАЧЕСТВО ОБРАЗОВАНИЯ СЕГОДНЯ  -</a:t>
            </a:r>
            <a:endParaRPr lang="ru-RU" sz="3200" dirty="0">
              <a:solidFill>
                <a:srgbClr val="2F7EDD"/>
              </a:solidFill>
            </a:endParaRPr>
          </a:p>
          <a:p>
            <a:pPr algn="ctr" fontAlgn="base"/>
            <a:r>
              <a:rPr lang="ru-RU" sz="3200" b="1" dirty="0">
                <a:solidFill>
                  <a:srgbClr val="2F7EDD"/>
                </a:solidFill>
              </a:rPr>
              <a:t>КАЧЕСТВО ЖИЗНИ ЗАВТРА»</a:t>
            </a:r>
            <a:endParaRPr lang="ru-RU" sz="3200" b="0" i="0" dirty="0">
              <a:solidFill>
                <a:srgbClr val="2F7EDD"/>
              </a:solidFill>
              <a:effectLst/>
            </a:endParaRPr>
          </a:p>
        </p:txBody>
      </p:sp>
      <p:pic>
        <p:nvPicPr>
          <p:cNvPr id="6" name="Picture 2" descr="Исследование в дипломной работ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484" y="2224675"/>
            <a:ext cx="3971402" cy="24414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0" y="0"/>
            <a:ext cx="1223281" cy="6858000"/>
            <a:chOff x="0" y="0"/>
            <a:chExt cx="1223281" cy="68580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71690" y="0"/>
              <a:ext cx="653142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Picture 4" descr="Оценка качества образования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5674"/>
              <a:ext cx="1223281" cy="103778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6865332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280" y="274638"/>
            <a:ext cx="10359119" cy="10344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Муниципальная система оценки качества образования (МСОКО)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-21888933" y="-1908820"/>
            <a:ext cx="65497604" cy="72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-21888933" y="-1487210"/>
            <a:ext cx="65497604" cy="369332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71690" y="0"/>
            <a:ext cx="653142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4" descr="Оценка качества образован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674"/>
            <a:ext cx="1223281" cy="10377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96522" y="1428073"/>
            <a:ext cx="1076293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>
                <a:solidFill>
                  <a:srgbClr val="C00000"/>
                </a:solidFill>
              </a:rPr>
              <a:t>Цель МСОКО:</a:t>
            </a:r>
          </a:p>
          <a:p>
            <a:pPr algn="just" fontAlgn="base"/>
            <a:r>
              <a:rPr lang="ru-RU" b="1" dirty="0"/>
              <a:t>Совершенствование управления качеством образования на муниципальном уровне на основе его достоверной и объективной оценки.</a:t>
            </a:r>
          </a:p>
          <a:p>
            <a:pPr algn="just" fontAlgn="base"/>
            <a:endParaRPr lang="ru-RU" sz="1100" b="1" dirty="0"/>
          </a:p>
          <a:p>
            <a:pPr algn="just" fontAlgn="base"/>
            <a:r>
              <a:rPr lang="ru-RU" b="1" dirty="0">
                <a:solidFill>
                  <a:srgbClr val="C00000"/>
                </a:solidFill>
              </a:rPr>
              <a:t>Задачи: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ru-RU" dirty="0"/>
              <a:t>информационное, аналитическое и экспертное обеспечение мониторинга муниципальной системы образования;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ru-RU" dirty="0"/>
              <a:t>разработка и реализация единых подходов к измерению и оценке качества образования;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ru-RU" dirty="0"/>
              <a:t>формирование ресурсной базы и обеспечение функционирования муниципальной системы образовательной статистики и мониторинга качества образования;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ru-RU" dirty="0"/>
              <a:t>внедрение измерителей и технологий оценки, обеспечивающих надежную и достоверную информацию о качестве образования;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ru-RU" dirty="0"/>
              <a:t>выявление факторов, влияющих на качество образования;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ru-RU" dirty="0"/>
              <a:t>совершенствование системы повышения квалификации педагогических работников;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ru-RU" dirty="0"/>
              <a:t>выявление образовательных организаций с низкими образовательными результатами и реализация мер адресной поддержки ОО;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ru-RU" dirty="0"/>
              <a:t>формирование системы оценки эффективности деятельности руководителей ОО;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ru-RU" dirty="0"/>
              <a:t>обеспечение участников образовательного процесса достоверной информацией о состоянии и развитии системы образования в г. Смоленске.</a:t>
            </a:r>
          </a:p>
        </p:txBody>
      </p:sp>
    </p:spTree>
    <p:extLst>
      <p:ext uri="{BB962C8B-B14F-4D97-AF65-F5344CB8AC3E}">
        <p14:creationId xmlns="" xmlns:p14="http://schemas.microsoft.com/office/powerpoint/2010/main" val="22582731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280" y="274638"/>
            <a:ext cx="10359119" cy="1034400"/>
          </a:xfrm>
        </p:spPr>
        <p:txBody>
          <a:bodyPr>
            <a:noAutofit/>
          </a:bodyPr>
          <a:lstStyle/>
          <a:p>
            <a:r>
              <a:rPr lang="ru-RU" sz="3200" b="1" dirty="0"/>
              <a:t>Муниципальные управленческие механизмы оценки качества </a:t>
            </a:r>
            <a:r>
              <a:rPr lang="ru-RU" sz="3200" b="1" dirty="0" smtClean="0"/>
              <a:t>образования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-21888933" y="-1908820"/>
            <a:ext cx="65497604" cy="72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-21888933" y="-1487210"/>
            <a:ext cx="65497604" cy="369332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71690" y="0"/>
            <a:ext cx="653142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4" descr="Оценка качества образован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674"/>
            <a:ext cx="1223281" cy="10377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96522" y="1834025"/>
            <a:ext cx="101433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Общая </a:t>
            </a:r>
            <a:r>
              <a:rPr lang="ru-RU" sz="2400" b="1" dirty="0"/>
              <a:t>характеристика образовательного комплекса города </a:t>
            </a:r>
            <a:r>
              <a:rPr lang="ru-RU" sz="2400" b="1" dirty="0" smtClean="0"/>
              <a:t>Смоленска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Система </a:t>
            </a:r>
            <a:r>
              <a:rPr lang="ru-RU" sz="2400" b="1" dirty="0"/>
              <a:t>оценки качества подготовки </a:t>
            </a:r>
            <a:r>
              <a:rPr lang="ru-RU" sz="2400" b="1" dirty="0" smtClean="0"/>
              <a:t>обучающихся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Система </a:t>
            </a:r>
            <a:r>
              <a:rPr lang="ru-RU" sz="2400" b="1" dirty="0"/>
              <a:t>обеспечения объективности процедур оценки качества образования (ОКО</a:t>
            </a:r>
            <a:r>
              <a:rPr lang="ru-RU" sz="2400" b="1" dirty="0" smtClean="0"/>
              <a:t>)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Система </a:t>
            </a:r>
            <a:r>
              <a:rPr lang="ru-RU" sz="2400" b="1" dirty="0"/>
              <a:t>мониторинга эффективности руководителей образовательных организаций (ОО) </a:t>
            </a:r>
            <a:endParaRPr lang="ru-RU" sz="2400" b="1" dirty="0" smtClean="0"/>
          </a:p>
          <a:p>
            <a:pPr marL="342900" indent="-342900">
              <a:buAutoNum type="arabicPeriod"/>
            </a:pPr>
            <a:r>
              <a:rPr lang="ru-RU" sz="2400" b="1" dirty="0" smtClean="0"/>
              <a:t>Система </a:t>
            </a:r>
            <a:r>
              <a:rPr lang="ru-RU" sz="2400" b="1" dirty="0"/>
              <a:t>мониторинга качества повышения квалификации </a:t>
            </a:r>
            <a:r>
              <a:rPr lang="ru-RU" sz="2400" b="1" dirty="0" smtClean="0"/>
              <a:t>педагогов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Система </a:t>
            </a:r>
            <a:r>
              <a:rPr lang="ru-RU" sz="2400" b="1" dirty="0"/>
              <a:t>методической </a:t>
            </a:r>
            <a:r>
              <a:rPr lang="ru-RU" sz="2400" b="1" dirty="0" smtClean="0"/>
              <a:t>работы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/>
              <a:t>Система </a:t>
            </a:r>
            <a:r>
              <a:rPr lang="ru-RU" sz="2400" b="1" dirty="0"/>
              <a:t>работы со школами с низкими образовательными </a:t>
            </a:r>
            <a:r>
              <a:rPr lang="ru-RU" sz="2400" b="1" dirty="0" smtClean="0"/>
              <a:t>результатами</a:t>
            </a:r>
          </a:p>
          <a:p>
            <a:pPr fontAlgn="base"/>
            <a:r>
              <a:rPr lang="ru-RU" sz="2400" b="1" dirty="0"/>
              <a:t>8. Система развития </a:t>
            </a:r>
            <a:r>
              <a:rPr lang="ru-RU" sz="2400" b="1" dirty="0" smtClean="0"/>
              <a:t>таланта</a:t>
            </a:r>
          </a:p>
          <a:p>
            <a:pPr fontAlgn="base"/>
            <a:r>
              <a:rPr lang="ru-RU" sz="2400" b="1" dirty="0"/>
              <a:t>9. Система </a:t>
            </a:r>
            <a:r>
              <a:rPr lang="ru-RU" sz="2400" b="1" dirty="0" smtClean="0"/>
              <a:t>профориентации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126011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2"/>
          <p:cNvSpPr/>
          <p:nvPr/>
        </p:nvSpPr>
        <p:spPr>
          <a:xfrm>
            <a:off x="1364344" y="463809"/>
            <a:ext cx="10827656" cy="8257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2800"/>
              </a:lnSpc>
              <a:spcAft>
                <a:spcPts val="1200"/>
              </a:spcAft>
            </a:pPr>
            <a:r>
              <a:rPr lang="ru-RU" sz="28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Региональная оценка механизмов управления качеством образования 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в </a:t>
            </a:r>
            <a:r>
              <a:rPr lang="ru-RU" sz="28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2020 году</a:t>
            </a: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6C262B6-66A2-9B4F-B73E-5FAD208469AC}"/>
              </a:ext>
            </a:extLst>
          </p:cNvPr>
          <p:cNvSpPr txBox="1"/>
          <p:nvPr/>
        </p:nvSpPr>
        <p:spPr>
          <a:xfrm>
            <a:off x="1364343" y="1841242"/>
            <a:ext cx="1007522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D82028"/>
                </a:solidFill>
                <a:cs typeface="Arial" panose="020B0604020202020204" pitchFamily="34" charset="0"/>
              </a:rPr>
              <a:t>Письмо ФГБУ «ФИОКО» от 30.04.2020 № 02-20/178 </a:t>
            </a:r>
            <a:endParaRPr lang="ru-RU" sz="2800" b="1" dirty="0" smtClean="0">
              <a:solidFill>
                <a:srgbClr val="D82028"/>
              </a:solidFill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D82028"/>
                </a:solidFill>
                <a:cs typeface="Arial" panose="020B0604020202020204" pitchFamily="34" charset="0"/>
              </a:rPr>
              <a:t>«</a:t>
            </a:r>
            <a:r>
              <a:rPr lang="ru-RU" sz="2800" b="1" dirty="0">
                <a:solidFill>
                  <a:srgbClr val="D82028"/>
                </a:solidFill>
                <a:cs typeface="Arial" panose="020B0604020202020204" pitchFamily="34" charset="0"/>
              </a:rPr>
              <a:t>О направлении материалов по проведению оценки механизмов управления качеством образования </a:t>
            </a:r>
          </a:p>
          <a:p>
            <a:pPr algn="ctr"/>
            <a:r>
              <a:rPr lang="ru-RU" sz="2800" b="1" dirty="0">
                <a:solidFill>
                  <a:srgbClr val="D82028"/>
                </a:solidFill>
                <a:cs typeface="Arial" panose="020B0604020202020204" pitchFamily="34" charset="0"/>
              </a:rPr>
              <a:t>в субъектах Российской Федерации»:</a:t>
            </a:r>
          </a:p>
          <a:p>
            <a:pPr algn="ctr"/>
            <a:endParaRPr lang="ru-RU" sz="2800" b="1" dirty="0">
              <a:solidFill>
                <a:srgbClr val="D82028"/>
              </a:solidFill>
              <a:cs typeface="Arial" panose="020B0604020202020204" pitchFamily="34" charset="0"/>
            </a:endParaRPr>
          </a:p>
          <a:p>
            <a:pPr algn="just"/>
            <a:r>
              <a:rPr lang="ru-RU" sz="2400" b="1" dirty="0">
                <a:cs typeface="Arial" panose="020B0604020202020204" pitchFamily="34" charset="0"/>
              </a:rPr>
              <a:t>– Методика для проведения оценки механизмов управления качеством образования в субъектах Российской Федерации;</a:t>
            </a:r>
          </a:p>
          <a:p>
            <a:pPr algn="just"/>
            <a:endParaRPr lang="ru-RU" sz="2400" b="1" dirty="0">
              <a:cs typeface="Arial" panose="020B0604020202020204" pitchFamily="34" charset="0"/>
            </a:endParaRPr>
          </a:p>
          <a:p>
            <a:pPr algn="just"/>
            <a:r>
              <a:rPr lang="ru-RU" sz="2400" b="1" dirty="0">
                <a:cs typeface="Arial" panose="020B0604020202020204" pitchFamily="34" charset="0"/>
              </a:rPr>
              <a:t>– Методические рекомендации по подготовке к проведению оценки механизмов управления качеством образования в субъектах Российской </a:t>
            </a:r>
            <a:r>
              <a:rPr lang="ru-RU" sz="2400" b="1" dirty="0" smtClean="0">
                <a:cs typeface="Arial" panose="020B0604020202020204" pitchFamily="34" charset="0"/>
              </a:rPr>
              <a:t>Федерации.</a:t>
            </a:r>
            <a:endParaRPr lang="ru-RU" sz="2400" b="1" dirty="0">
              <a:cs typeface="Arial" panose="020B0604020202020204" pitchFamily="34" charset="0"/>
            </a:endParaRP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0"/>
            <a:ext cx="1190171" cy="6858000"/>
            <a:chOff x="0" y="0"/>
            <a:chExt cx="1190171" cy="68580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71690" y="0"/>
              <a:ext cx="653142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59097"/>
              <a:ext cx="1190171" cy="12901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34535298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280" y="274638"/>
            <a:ext cx="10359119" cy="10344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D69FF"/>
                </a:solidFill>
              </a:rPr>
              <a:t>Муниципальные управленческие механизмы оценки качества </a:t>
            </a:r>
            <a:r>
              <a:rPr lang="ru-RU" sz="2800" b="1" dirty="0" smtClean="0">
                <a:solidFill>
                  <a:srgbClr val="0D69FF"/>
                </a:solidFill>
              </a:rPr>
              <a:t>образования.</a:t>
            </a:r>
            <a:r>
              <a:rPr lang="ru-RU" sz="2800" b="1" dirty="0">
                <a:solidFill>
                  <a:srgbClr val="0D69FF"/>
                </a:solidFill>
              </a:rPr>
              <a:t> </a:t>
            </a:r>
            <a:r>
              <a:rPr lang="ru-RU" sz="2800" b="1" dirty="0" smtClean="0">
                <a:solidFill>
                  <a:srgbClr val="0D69FF"/>
                </a:solidFill>
              </a:rPr>
              <a:t>Направления оценки</a:t>
            </a:r>
            <a:endParaRPr lang="ru-RU" sz="2800" dirty="0">
              <a:solidFill>
                <a:srgbClr val="0D69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-21888933" y="-1908820"/>
            <a:ext cx="65497604" cy="72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-21888933" y="-1487210"/>
            <a:ext cx="65497604" cy="369332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71690" y="0"/>
            <a:ext cx="653142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4" descr="Оценка качества образован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674"/>
            <a:ext cx="1223281" cy="10377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64994" y="1223440"/>
            <a:ext cx="1076224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Механизмы управления качеством образовательных </a:t>
            </a:r>
            <a:r>
              <a:rPr lang="ru-RU" sz="2000" b="1" dirty="0" smtClean="0">
                <a:solidFill>
                  <a:srgbClr val="C00000"/>
                </a:solidFill>
              </a:rPr>
              <a:t>результатов</a:t>
            </a:r>
          </a:p>
          <a:p>
            <a:endParaRPr lang="ru-RU" sz="2000" b="1" dirty="0">
              <a:solidFill>
                <a:srgbClr val="C00000"/>
              </a:solidFill>
            </a:endParaRPr>
          </a:p>
          <a:p>
            <a:r>
              <a:rPr lang="ru-RU" sz="2000" dirty="0"/>
              <a:t>1.	Система оценки качества подготовки обучающихся</a:t>
            </a:r>
          </a:p>
          <a:p>
            <a:pPr algn="just"/>
            <a:r>
              <a:rPr lang="ru-RU" sz="2000" dirty="0"/>
              <a:t>2.	Система работы со школами с низкими результатами обучения и/или школами, функционирующими в неблагоприятных социальных условиях</a:t>
            </a:r>
          </a:p>
          <a:p>
            <a:pPr algn="just"/>
            <a:r>
              <a:rPr lang="ru-RU" sz="2000" dirty="0"/>
              <a:t>3.	Система выявления, поддержки и развития способностей и талантов у детей и молодежи</a:t>
            </a:r>
          </a:p>
          <a:p>
            <a:pPr marL="457200" indent="-457200" algn="just">
              <a:buAutoNum type="arabicPeriod" startAt="4"/>
            </a:pPr>
            <a:r>
              <a:rPr lang="ru-RU" sz="2000" dirty="0" smtClean="0"/>
              <a:t>Система </a:t>
            </a:r>
            <a:r>
              <a:rPr lang="ru-RU" sz="2000" dirty="0"/>
              <a:t>работы по самоопределению и профессиональной ориентации </a:t>
            </a:r>
            <a:r>
              <a:rPr lang="ru-RU" sz="2000" dirty="0" smtClean="0"/>
              <a:t>обучающихся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>
                <a:solidFill>
                  <a:srgbClr val="C00000"/>
                </a:solidFill>
              </a:rPr>
              <a:t>Механизмы управления качеством образовательной деятельности</a:t>
            </a:r>
          </a:p>
          <a:p>
            <a:pPr algn="just"/>
            <a:r>
              <a:rPr lang="ru-RU" sz="2000" dirty="0"/>
              <a:t>1.	Система объективности процедур оценки качества образования и олимпиад школьников</a:t>
            </a:r>
          </a:p>
          <a:p>
            <a:pPr algn="just"/>
            <a:r>
              <a:rPr lang="ru-RU" sz="2000" dirty="0"/>
              <a:t>2.	Система мониторинга эффективности руководителей всех образовательных организаций региона</a:t>
            </a:r>
          </a:p>
          <a:p>
            <a:pPr algn="just"/>
            <a:r>
              <a:rPr lang="ru-RU" sz="2000" dirty="0"/>
              <a:t>3.	Система мониторинга качества дополнительного профессионального образования педагогических работников</a:t>
            </a:r>
          </a:p>
          <a:p>
            <a:pPr marL="457200" indent="-457200">
              <a:buAutoNum type="arabicPeriod" startAt="4"/>
            </a:pPr>
            <a:r>
              <a:rPr lang="ru-RU" sz="2000" dirty="0" smtClean="0"/>
              <a:t>Система </a:t>
            </a:r>
            <a:r>
              <a:rPr lang="ru-RU" sz="2000" dirty="0"/>
              <a:t>методической </a:t>
            </a:r>
            <a:r>
              <a:rPr lang="ru-RU" sz="2000" dirty="0" smtClean="0"/>
              <a:t>работы</a:t>
            </a:r>
          </a:p>
          <a:p>
            <a:pPr marL="457200" indent="-457200">
              <a:buAutoNum type="arabicPeriod" startAt="4"/>
            </a:pPr>
            <a:r>
              <a:rPr lang="ru-RU" sz="2000" dirty="0" smtClean="0"/>
              <a:t>Система </a:t>
            </a:r>
            <a:r>
              <a:rPr lang="ru-RU" sz="2000" dirty="0"/>
              <a:t>организации воспитания и социализации обучающихся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4" y="5377757"/>
            <a:ext cx="1071194" cy="11611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0328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2"/>
          <p:cNvSpPr/>
          <p:nvPr/>
        </p:nvSpPr>
        <p:spPr>
          <a:xfrm>
            <a:off x="1364344" y="463809"/>
            <a:ext cx="10827656" cy="8257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2800"/>
              </a:lnSpc>
              <a:spcAft>
                <a:spcPts val="120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Методика </a:t>
            </a:r>
            <a:r>
              <a:rPr lang="ru-RU" sz="28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для проведения оценки механизмов управления качеством образования в субъектах Российской Федерации </a:t>
            </a: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6C262B6-66A2-9B4F-B73E-5FAD208469AC}"/>
              </a:ext>
            </a:extLst>
          </p:cNvPr>
          <p:cNvSpPr txBox="1"/>
          <p:nvPr/>
        </p:nvSpPr>
        <p:spPr>
          <a:xfrm>
            <a:off x="1364344" y="1649224"/>
            <a:ext cx="1007522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1.1. Оценка механизмов управления качеством образования в субъектах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РФ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проводится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результатам экспертизы документов и материалов, размещённых в открытом доступе по ссылкам,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предоставленным органами исполнительной власти субъектов Российской Федерации в сфере образования.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Оценка проводится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методикой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для проведения оценки механизмов управления качеством образования в субъектах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РФ.</a:t>
            </a: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Методика разработана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целях выявления степени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сформированности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эффективности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функционирования механизмов управления качеством образования в субъектах Российской Федерации.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Применение данной методики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обеспечивает единый подход к формированию количественных результатов оценки и их интерпретации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Оценка проводится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двум показателям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(механизмам), представленным в виде девяти направлений (систем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0"/>
            <a:ext cx="1190171" cy="6858000"/>
            <a:chOff x="0" y="0"/>
            <a:chExt cx="1190171" cy="68580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71690" y="0"/>
              <a:ext cx="653142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59097"/>
              <a:ext cx="1190171" cy="12901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8129718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280" y="274638"/>
            <a:ext cx="10359119" cy="10344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D69FF"/>
                </a:solidFill>
              </a:rPr>
              <a:t>Пилотные критерии оценки управления качеством общего образования в органах местного самоуправления в сфере </a:t>
            </a:r>
            <a:r>
              <a:rPr lang="ru-RU" sz="2400" b="1" dirty="0" smtClean="0">
                <a:solidFill>
                  <a:srgbClr val="0D69FF"/>
                </a:solidFill>
              </a:rPr>
              <a:t>образования</a:t>
            </a:r>
            <a:endParaRPr lang="ru-RU" sz="2400" dirty="0">
              <a:solidFill>
                <a:srgbClr val="0D69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-21888933" y="-1908820"/>
            <a:ext cx="65497604" cy="72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-21888933" y="-1487210"/>
            <a:ext cx="65497604" cy="369332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71690" y="0"/>
            <a:ext cx="653142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4" descr="Оценка качества образован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674"/>
            <a:ext cx="1223281" cy="10377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4" y="5377757"/>
            <a:ext cx="1071194" cy="116115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 cstate="print"/>
          <a:srcRect l="22503" t="17469" r="23924" b="4354"/>
          <a:stretch/>
        </p:blipFill>
        <p:spPr>
          <a:xfrm>
            <a:off x="4910420" y="1191719"/>
            <a:ext cx="6970427" cy="57187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23280" y="1669132"/>
            <a:ext cx="347811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Максимальный итоговый балл по результатам проведения оценки составляет </a:t>
            </a:r>
            <a:r>
              <a:rPr lang="ru-RU" b="1" dirty="0">
                <a:solidFill>
                  <a:srgbClr val="C00000"/>
                </a:solidFill>
              </a:rPr>
              <a:t>321 балл.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 cstate="print"/>
          <a:srcRect l="31029" t="50871" r="47081" b="14088"/>
          <a:stretch/>
        </p:blipFill>
        <p:spPr>
          <a:xfrm>
            <a:off x="1196522" y="2701554"/>
            <a:ext cx="3415449" cy="30739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4802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280" y="274638"/>
            <a:ext cx="10359119" cy="10344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dirty="0">
                <a:solidFill>
                  <a:srgbClr val="0070C0"/>
                </a:solidFill>
                <a:cs typeface="Times New Roman" pitchFamily="18" charset="0"/>
              </a:rPr>
              <a:t>Управленческий цикл и его компоненты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-21888933" y="-1908820"/>
            <a:ext cx="65497604" cy="72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-21888933" y="-1487210"/>
            <a:ext cx="65497604" cy="369332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71690" y="0"/>
            <a:ext cx="653142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4" descr="Оценка качества образован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674"/>
            <a:ext cx="1223281" cy="10377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33858" y="1624712"/>
            <a:ext cx="1028864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Каждое </a:t>
            </a:r>
            <a:r>
              <a:rPr lang="ru-RU" sz="2000" b="1" dirty="0"/>
              <a:t>направление представлено в виде совокупности позиций оценивания, определяющих реализацию полного управленческого цикла. </a:t>
            </a:r>
            <a:endParaRPr lang="ru-RU" sz="2000" b="1" dirty="0" smtClean="0"/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Полный </a:t>
            </a:r>
            <a:r>
              <a:rPr lang="ru-RU" sz="2000" b="1" dirty="0"/>
              <a:t>управленческий цикл включает в себя</a:t>
            </a:r>
            <a:r>
              <a:rPr lang="ru-RU" sz="2000" b="1" dirty="0" smtClean="0"/>
              <a:t>:</a:t>
            </a:r>
          </a:p>
          <a:p>
            <a:pPr algn="just"/>
            <a:endParaRPr lang="ru-RU" sz="2000" b="1" dirty="0" smtClean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4" y="5377757"/>
            <a:ext cx="1071194" cy="116115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1677A92-C39D-F34D-ACC3-22509DFC47A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/>
          <a:srcRect l="25303" t="6605" r="15957" b="5034"/>
          <a:stretch/>
        </p:blipFill>
        <p:spPr>
          <a:xfrm>
            <a:off x="7319280" y="2672917"/>
            <a:ext cx="4568907" cy="386599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78569" y="3255928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обоснованные цели;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выбор показателей, методов сбора информации;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проведение мониторинга;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проведение анализа и подготовку адресных рекомендаций;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принятие мер и управленческих решений;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анализ эффективности принятых мер. 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71677A92-C39D-F34D-ACC3-22509DFC47A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/>
          <a:srcRect l="25303" t="6605" r="15957" b="5034"/>
          <a:stretch/>
        </p:blipFill>
        <p:spPr>
          <a:xfrm>
            <a:off x="7471680" y="2825317"/>
            <a:ext cx="4568907" cy="38659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4566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6817</TotalTime>
  <Words>1829</Words>
  <Application>Microsoft Office PowerPoint</Application>
  <PresentationFormat>Произвольный</PresentationFormat>
  <Paragraphs>292</Paragraphs>
  <Slides>23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Национальный проект «Образование»</vt:lpstr>
      <vt:lpstr>Муниципальная система оценки качества образования (МСОКО)</vt:lpstr>
      <vt:lpstr>Муниципальные управленческие механизмы оценки качества образования</vt:lpstr>
      <vt:lpstr>Слайд 5</vt:lpstr>
      <vt:lpstr>Муниципальные управленческие механизмы оценки качества образования. Направления оценки</vt:lpstr>
      <vt:lpstr>Слайд 7</vt:lpstr>
      <vt:lpstr>Пилотные критерии оценки управления качеством общего образования в органах местного самоуправления в сфере образования</vt:lpstr>
      <vt:lpstr>Управленческий цикл и его компоненты</vt:lpstr>
      <vt:lpstr>Слайд 10</vt:lpstr>
      <vt:lpstr>Слайд 11</vt:lpstr>
      <vt:lpstr>Слайд 12</vt:lpstr>
      <vt:lpstr>1. Система оценки качества подготовки обучающихся</vt:lpstr>
      <vt:lpstr>Слайд 14</vt:lpstr>
      <vt:lpstr>Слайд 15</vt:lpstr>
      <vt:lpstr>Слайд 16</vt:lpstr>
      <vt:lpstr>Слайд 17</vt:lpstr>
      <vt:lpstr>Основные принципы функционирования МСОКО</vt:lpstr>
      <vt:lpstr>Слайд 19</vt:lpstr>
      <vt:lpstr>Слайд 20</vt:lpstr>
      <vt:lpstr>Основные направления в развитии муниципальной системы оценки качества образования. Что «западает»?</vt:lpstr>
      <vt:lpstr>Основные направления в развитии муниципальной системы оценки качества образования</vt:lpstr>
      <vt:lpstr>Слайд 23</vt:lpstr>
    </vt:vector>
  </TitlesOfParts>
  <Company>Умная Москва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Нефтехимия – очевидное и невероятное</dc:title>
  <dc:creator>Михаил</dc:creator>
  <cp:lastModifiedBy>Викторенко</cp:lastModifiedBy>
  <cp:revision>524</cp:revision>
  <dcterms:created xsi:type="dcterms:W3CDTF">2016-12-17T10:03:25Z</dcterms:created>
  <dcterms:modified xsi:type="dcterms:W3CDTF">2020-09-14T07:42:59Z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Умная Москва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1</vt:i4>
  </property>
  <property fmtid="{D5CDD505-2E9C-101B-9397-08002B2CF9AE}" pid="8" name="Notes">
    <vt:i4>62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62</vt:i4>
  </property>
</Properties>
</file>