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403" r:id="rId2"/>
    <p:sldId id="404" r:id="rId3"/>
    <p:sldId id="409" r:id="rId4"/>
    <p:sldId id="406" r:id="rId5"/>
    <p:sldId id="407" r:id="rId6"/>
    <p:sldId id="413" r:id="rId7"/>
    <p:sldId id="414" r:id="rId8"/>
    <p:sldId id="408" r:id="rId9"/>
    <p:sldId id="415" r:id="rId10"/>
    <p:sldId id="416" r:id="rId11"/>
    <p:sldId id="410" r:id="rId12"/>
    <p:sldId id="417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99"/>
    <a:srgbClr val="336600"/>
    <a:srgbClr val="0033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-63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8B21E8-FCC8-414B-BE23-485F9C6A6A3D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B7258935-1492-49A1-AFFC-185FE49CDEA3}">
      <dgm:prSet phldrT="[Текст]" custT="1"/>
      <dgm:spPr>
        <a:ln>
          <a:solidFill>
            <a:srgbClr val="000099"/>
          </a:solidFill>
        </a:ln>
      </dgm:spPr>
      <dgm:t>
        <a:bodyPr/>
        <a:lstStyle/>
        <a:p>
          <a:pPr algn="ctr"/>
          <a:r>
            <a:rPr lang="ru-RU" sz="2400" dirty="0">
              <a:latin typeface="Arial" panose="020B0604020202020204" pitchFamily="34" charset="0"/>
              <a:cs typeface="Arial" panose="020B0604020202020204" pitchFamily="34" charset="0"/>
            </a:rPr>
            <a:t>Тематическое планирование</a:t>
          </a:r>
        </a:p>
      </dgm:t>
    </dgm:pt>
    <dgm:pt modelId="{080596AA-61F9-4007-87C1-2D1756EA7C3E}" type="parTrans" cxnId="{E36AC6CD-4550-477F-B99A-D0158405414E}">
      <dgm:prSet/>
      <dgm:spPr/>
      <dgm:t>
        <a:bodyPr/>
        <a:lstStyle/>
        <a:p>
          <a:endParaRPr lang="ru-RU"/>
        </a:p>
      </dgm:t>
    </dgm:pt>
    <dgm:pt modelId="{685DCF5A-6210-413A-8910-06DA9CAD4216}" type="sibTrans" cxnId="{E36AC6CD-4550-477F-B99A-D0158405414E}">
      <dgm:prSet/>
      <dgm:spPr/>
      <dgm:t>
        <a:bodyPr/>
        <a:lstStyle/>
        <a:p>
          <a:endParaRPr lang="ru-RU"/>
        </a:p>
      </dgm:t>
    </dgm:pt>
    <dgm:pt modelId="{8A099189-A3E5-435C-A1BE-CEFBE10B1A45}">
      <dgm:prSet phldrT="[Текст]" custT="1"/>
      <dgm:spPr>
        <a:ln>
          <a:solidFill>
            <a:srgbClr val="000099"/>
          </a:solidFill>
        </a:ln>
      </dgm:spPr>
      <dgm:t>
        <a:bodyPr/>
        <a:lstStyle/>
        <a:p>
          <a:pPr algn="ctr"/>
          <a:r>
            <a:rPr lang="ru-RU" sz="2400" dirty="0">
              <a:latin typeface="Arial" panose="020B0604020202020204" pitchFamily="34" charset="0"/>
              <a:cs typeface="Arial" panose="020B0604020202020204" pitchFamily="34" charset="0"/>
            </a:rPr>
            <a:t>Алгоритм подачи материала</a:t>
          </a:r>
        </a:p>
      </dgm:t>
    </dgm:pt>
    <dgm:pt modelId="{1BBCFAB7-DA4A-4636-AF9E-5AE71CAAE7A9}" type="parTrans" cxnId="{276FB5A9-7F45-411F-9A6C-C5AC8145DF8C}">
      <dgm:prSet/>
      <dgm:spPr/>
      <dgm:t>
        <a:bodyPr/>
        <a:lstStyle/>
        <a:p>
          <a:endParaRPr lang="ru-RU"/>
        </a:p>
      </dgm:t>
    </dgm:pt>
    <dgm:pt modelId="{43F3C3A8-E467-42B8-BFF0-237CA69FB2B4}" type="sibTrans" cxnId="{276FB5A9-7F45-411F-9A6C-C5AC8145DF8C}">
      <dgm:prSet/>
      <dgm:spPr/>
      <dgm:t>
        <a:bodyPr/>
        <a:lstStyle/>
        <a:p>
          <a:endParaRPr lang="ru-RU"/>
        </a:p>
      </dgm:t>
    </dgm:pt>
    <dgm:pt modelId="{C6E37EEE-8DF4-4FD9-B784-8FDEDD655A70}">
      <dgm:prSet phldrT="[Текст]" custT="1"/>
      <dgm:spPr>
        <a:ln>
          <a:solidFill>
            <a:srgbClr val="000099"/>
          </a:solidFill>
        </a:ln>
      </dgm:spPr>
      <dgm:t>
        <a:bodyPr/>
        <a:lstStyle/>
        <a:p>
          <a:r>
            <a:rPr lang="ru-RU" sz="2400" dirty="0">
              <a:latin typeface="Arial" panose="020B0604020202020204" pitchFamily="34" charset="0"/>
              <a:cs typeface="Arial" panose="020B0604020202020204" pitchFamily="34" charset="0"/>
            </a:rPr>
            <a:t>Использование имеющейся техносреды </a:t>
          </a:r>
        </a:p>
      </dgm:t>
    </dgm:pt>
    <dgm:pt modelId="{CBB3A31A-1304-4528-B05D-75007B0707EF}" type="parTrans" cxnId="{8F33523D-C10A-497A-A084-F48012AB85E7}">
      <dgm:prSet/>
      <dgm:spPr/>
      <dgm:t>
        <a:bodyPr/>
        <a:lstStyle/>
        <a:p>
          <a:endParaRPr lang="ru-RU"/>
        </a:p>
      </dgm:t>
    </dgm:pt>
    <dgm:pt modelId="{ABDAF037-1D4F-4ED9-AE71-3587A3E7871E}" type="sibTrans" cxnId="{8F33523D-C10A-497A-A084-F48012AB85E7}">
      <dgm:prSet/>
      <dgm:spPr/>
      <dgm:t>
        <a:bodyPr/>
        <a:lstStyle/>
        <a:p>
          <a:endParaRPr lang="ru-RU"/>
        </a:p>
      </dgm:t>
    </dgm:pt>
    <dgm:pt modelId="{294E911A-0D55-4407-A9E8-D59AD5C589F5}">
      <dgm:prSet custT="1"/>
      <dgm:spPr>
        <a:ln>
          <a:solidFill>
            <a:srgbClr val="000099"/>
          </a:solidFill>
        </a:ln>
      </dgm:spPr>
      <dgm:t>
        <a:bodyPr/>
        <a:lstStyle/>
        <a:p>
          <a:r>
            <a:rPr lang="ru-RU" sz="2400" dirty="0">
              <a:latin typeface="Arial" panose="020B0604020202020204" pitchFamily="34" charset="0"/>
              <a:cs typeface="Arial" panose="020B0604020202020204" pitchFamily="34" charset="0"/>
            </a:rPr>
            <a:t>Реализация содержания программы</a:t>
          </a:r>
        </a:p>
      </dgm:t>
    </dgm:pt>
    <dgm:pt modelId="{CE7EC9C1-1300-469F-B861-FCC2BDE588DA}" type="parTrans" cxnId="{E1968669-C0EB-4AAD-AF50-C7D0370483C6}">
      <dgm:prSet/>
      <dgm:spPr/>
      <dgm:t>
        <a:bodyPr/>
        <a:lstStyle/>
        <a:p>
          <a:endParaRPr lang="ru-RU"/>
        </a:p>
      </dgm:t>
    </dgm:pt>
    <dgm:pt modelId="{DC043D03-06E5-4A40-B745-889C65D94851}" type="sibTrans" cxnId="{E1968669-C0EB-4AAD-AF50-C7D0370483C6}">
      <dgm:prSet/>
      <dgm:spPr/>
      <dgm:t>
        <a:bodyPr/>
        <a:lstStyle/>
        <a:p>
          <a:endParaRPr lang="ru-RU"/>
        </a:p>
      </dgm:t>
    </dgm:pt>
    <dgm:pt modelId="{F99F06B1-AA53-4F82-AC1B-6B13B9E06438}">
      <dgm:prSet custT="1"/>
      <dgm:spPr>
        <a:ln>
          <a:solidFill>
            <a:srgbClr val="000099"/>
          </a:solidFill>
        </a:ln>
      </dgm:spPr>
      <dgm:t>
        <a:bodyPr/>
        <a:lstStyle/>
        <a:p>
          <a:r>
            <a:rPr lang="ru-RU" sz="2400" dirty="0">
              <a:latin typeface="Arial" panose="020B0604020202020204" pitchFamily="34" charset="0"/>
              <a:cs typeface="Arial" panose="020B0604020202020204" pitchFamily="34" charset="0"/>
            </a:rPr>
            <a:t>Организация работы с детьми</a:t>
          </a:r>
        </a:p>
      </dgm:t>
    </dgm:pt>
    <dgm:pt modelId="{53C0EB15-F137-42C0-8E40-F9A09E880B56}" type="parTrans" cxnId="{D6459664-F691-4551-B65D-70497E6CF15B}">
      <dgm:prSet/>
      <dgm:spPr/>
      <dgm:t>
        <a:bodyPr/>
        <a:lstStyle/>
        <a:p>
          <a:endParaRPr lang="ru-RU"/>
        </a:p>
      </dgm:t>
    </dgm:pt>
    <dgm:pt modelId="{82FFD8AD-A650-4A13-A510-ED7613D4D436}" type="sibTrans" cxnId="{D6459664-F691-4551-B65D-70497E6CF15B}">
      <dgm:prSet/>
      <dgm:spPr/>
      <dgm:t>
        <a:bodyPr/>
        <a:lstStyle/>
        <a:p>
          <a:endParaRPr lang="ru-RU"/>
        </a:p>
      </dgm:t>
    </dgm:pt>
    <dgm:pt modelId="{9DCDE1A5-6553-4094-A616-756E1901D9E4}" type="pres">
      <dgm:prSet presAssocID="{4F8B21E8-FCC8-414B-BE23-485F9C6A6A3D}" presName="compositeShape" presStyleCnt="0">
        <dgm:presLayoutVars>
          <dgm:dir/>
          <dgm:resizeHandles/>
        </dgm:presLayoutVars>
      </dgm:prSet>
      <dgm:spPr/>
    </dgm:pt>
    <dgm:pt modelId="{9CFB8DB9-AAA2-422E-B200-CD644F73D481}" type="pres">
      <dgm:prSet presAssocID="{4F8B21E8-FCC8-414B-BE23-485F9C6A6A3D}" presName="pyramid" presStyleLbl="node1" presStyleIdx="0" presStyleCnt="1" custLinFactNeighborX="-45016" custLinFactNeighborY="7962"/>
      <dgm:spPr/>
    </dgm:pt>
    <dgm:pt modelId="{F3949D22-09FB-423A-B8C2-7698B51253BE}" type="pres">
      <dgm:prSet presAssocID="{4F8B21E8-FCC8-414B-BE23-485F9C6A6A3D}" presName="theList" presStyleCnt="0"/>
      <dgm:spPr/>
    </dgm:pt>
    <dgm:pt modelId="{AA3C159A-C09D-4547-BEA8-CAD8B8D0301C}" type="pres">
      <dgm:prSet presAssocID="{B7258935-1492-49A1-AFFC-185FE49CDEA3}" presName="aNode" presStyleLbl="fgAcc1" presStyleIdx="0" presStyleCnt="5" custScaleX="232711" custScaleY="113600" custLinFactY="1638" custLinFactNeighborX="32453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919F4E-C5CB-4C1A-B321-4B3267D4903F}" type="pres">
      <dgm:prSet presAssocID="{B7258935-1492-49A1-AFFC-185FE49CDEA3}" presName="aSpace" presStyleCnt="0"/>
      <dgm:spPr/>
    </dgm:pt>
    <dgm:pt modelId="{F95DC8E5-83DD-4E1E-BBCA-98A82C77BEDD}" type="pres">
      <dgm:prSet presAssocID="{8A099189-A3E5-435C-A1BE-CEFBE10B1A45}" presName="aNode" presStyleLbl="fgAcc1" presStyleIdx="1" presStyleCnt="5" custScaleX="230508" custLinFactNeighborX="30698" custLinFactNeighborY="910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CF5188-A91D-49F8-8769-F53F62B86A9F}" type="pres">
      <dgm:prSet presAssocID="{8A099189-A3E5-435C-A1BE-CEFBE10B1A45}" presName="aSpace" presStyleCnt="0"/>
      <dgm:spPr/>
    </dgm:pt>
    <dgm:pt modelId="{26617DD5-F189-4829-80F0-6B18BF91C2D6}" type="pres">
      <dgm:prSet presAssocID="{C6E37EEE-8DF4-4FD9-B784-8FDEDD655A70}" presName="aNode" presStyleLbl="fgAcc1" presStyleIdx="2" presStyleCnt="5" custScaleX="231740" custLinFactY="3245" custLinFactNeighborX="31314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5859E3-2447-45AE-B787-7CCEDC53A7C9}" type="pres">
      <dgm:prSet presAssocID="{C6E37EEE-8DF4-4FD9-B784-8FDEDD655A70}" presName="aSpace" presStyleCnt="0"/>
      <dgm:spPr/>
    </dgm:pt>
    <dgm:pt modelId="{24463BF6-1F75-4DBA-A302-3F18333F6DA4}" type="pres">
      <dgm:prSet presAssocID="{294E911A-0D55-4407-A9E8-D59AD5C589F5}" presName="aNode" presStyleLbl="fgAcc1" presStyleIdx="3" presStyleCnt="5" custScaleX="231222" custScaleY="106764" custLinFactNeighborX="31055" custLinFactNeighborY="813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382B33-A8F6-43E8-8DB9-34A2042F6514}" type="pres">
      <dgm:prSet presAssocID="{294E911A-0D55-4407-A9E8-D59AD5C589F5}" presName="aSpace" presStyleCnt="0"/>
      <dgm:spPr/>
    </dgm:pt>
    <dgm:pt modelId="{E05C4E99-997A-4B38-B4E0-B18FB5C453B1}" type="pres">
      <dgm:prSet presAssocID="{F99F06B1-AA53-4F82-AC1B-6B13B9E06438}" presName="aNode" presStyleLbl="fgAcc1" presStyleIdx="4" presStyleCnt="5" custScaleX="231480" custLinFactNeighborX="31426" custLinFactNeighborY="903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36A81F-186C-4E27-8A93-AFB4D64EAAE0}" type="pres">
      <dgm:prSet presAssocID="{F99F06B1-AA53-4F82-AC1B-6B13B9E06438}" presName="aSpace" presStyleCnt="0"/>
      <dgm:spPr/>
    </dgm:pt>
  </dgm:ptLst>
  <dgm:cxnLst>
    <dgm:cxn modelId="{9DDB6A06-EE5C-4B65-AAA6-0BD0AD5F954B}" type="presOf" srcId="{4F8B21E8-FCC8-414B-BE23-485F9C6A6A3D}" destId="{9DCDE1A5-6553-4094-A616-756E1901D9E4}" srcOrd="0" destOrd="0" presId="urn:microsoft.com/office/officeart/2005/8/layout/pyramid2"/>
    <dgm:cxn modelId="{855BEF4A-C8FA-4C1E-93B7-1235EE09E16D}" type="presOf" srcId="{F99F06B1-AA53-4F82-AC1B-6B13B9E06438}" destId="{E05C4E99-997A-4B38-B4E0-B18FB5C453B1}" srcOrd="0" destOrd="0" presId="urn:microsoft.com/office/officeart/2005/8/layout/pyramid2"/>
    <dgm:cxn modelId="{D6459664-F691-4551-B65D-70497E6CF15B}" srcId="{4F8B21E8-FCC8-414B-BE23-485F9C6A6A3D}" destId="{F99F06B1-AA53-4F82-AC1B-6B13B9E06438}" srcOrd="4" destOrd="0" parTransId="{53C0EB15-F137-42C0-8E40-F9A09E880B56}" sibTransId="{82FFD8AD-A650-4A13-A510-ED7613D4D436}"/>
    <dgm:cxn modelId="{8F33523D-C10A-497A-A084-F48012AB85E7}" srcId="{4F8B21E8-FCC8-414B-BE23-485F9C6A6A3D}" destId="{C6E37EEE-8DF4-4FD9-B784-8FDEDD655A70}" srcOrd="2" destOrd="0" parTransId="{CBB3A31A-1304-4528-B05D-75007B0707EF}" sibTransId="{ABDAF037-1D4F-4ED9-AE71-3587A3E7871E}"/>
    <dgm:cxn modelId="{276FB5A9-7F45-411F-9A6C-C5AC8145DF8C}" srcId="{4F8B21E8-FCC8-414B-BE23-485F9C6A6A3D}" destId="{8A099189-A3E5-435C-A1BE-CEFBE10B1A45}" srcOrd="1" destOrd="0" parTransId="{1BBCFAB7-DA4A-4636-AF9E-5AE71CAAE7A9}" sibTransId="{43F3C3A8-E467-42B8-BFF0-237CA69FB2B4}"/>
    <dgm:cxn modelId="{DD5389AB-449A-4713-B167-46295F1F74A0}" type="presOf" srcId="{294E911A-0D55-4407-A9E8-D59AD5C589F5}" destId="{24463BF6-1F75-4DBA-A302-3F18333F6DA4}" srcOrd="0" destOrd="0" presId="urn:microsoft.com/office/officeart/2005/8/layout/pyramid2"/>
    <dgm:cxn modelId="{329D23DC-C064-4AA6-9F93-5400BC87BBB6}" type="presOf" srcId="{8A099189-A3E5-435C-A1BE-CEFBE10B1A45}" destId="{F95DC8E5-83DD-4E1E-BBCA-98A82C77BEDD}" srcOrd="0" destOrd="0" presId="urn:microsoft.com/office/officeart/2005/8/layout/pyramid2"/>
    <dgm:cxn modelId="{56DDA1E9-DEBB-4ABC-9740-33AF8A0E6BD6}" type="presOf" srcId="{B7258935-1492-49A1-AFFC-185FE49CDEA3}" destId="{AA3C159A-C09D-4547-BEA8-CAD8B8D0301C}" srcOrd="0" destOrd="0" presId="urn:microsoft.com/office/officeart/2005/8/layout/pyramid2"/>
    <dgm:cxn modelId="{E36AC6CD-4550-477F-B99A-D0158405414E}" srcId="{4F8B21E8-FCC8-414B-BE23-485F9C6A6A3D}" destId="{B7258935-1492-49A1-AFFC-185FE49CDEA3}" srcOrd="0" destOrd="0" parTransId="{080596AA-61F9-4007-87C1-2D1756EA7C3E}" sibTransId="{685DCF5A-6210-413A-8910-06DA9CAD4216}"/>
    <dgm:cxn modelId="{940F4D31-AA64-4D72-A0A9-7C26E0C97D1A}" type="presOf" srcId="{C6E37EEE-8DF4-4FD9-B784-8FDEDD655A70}" destId="{26617DD5-F189-4829-80F0-6B18BF91C2D6}" srcOrd="0" destOrd="0" presId="urn:microsoft.com/office/officeart/2005/8/layout/pyramid2"/>
    <dgm:cxn modelId="{E1968669-C0EB-4AAD-AF50-C7D0370483C6}" srcId="{4F8B21E8-FCC8-414B-BE23-485F9C6A6A3D}" destId="{294E911A-0D55-4407-A9E8-D59AD5C589F5}" srcOrd="3" destOrd="0" parTransId="{CE7EC9C1-1300-469F-B861-FCC2BDE588DA}" sibTransId="{DC043D03-06E5-4A40-B745-889C65D94851}"/>
    <dgm:cxn modelId="{F8173702-32B0-4816-BE98-460A073DD5E7}" type="presParOf" srcId="{9DCDE1A5-6553-4094-A616-756E1901D9E4}" destId="{9CFB8DB9-AAA2-422E-B200-CD644F73D481}" srcOrd="0" destOrd="0" presId="urn:microsoft.com/office/officeart/2005/8/layout/pyramid2"/>
    <dgm:cxn modelId="{36B3894E-F10B-4294-A9DE-E41EEAED5184}" type="presParOf" srcId="{9DCDE1A5-6553-4094-A616-756E1901D9E4}" destId="{F3949D22-09FB-423A-B8C2-7698B51253BE}" srcOrd="1" destOrd="0" presId="urn:microsoft.com/office/officeart/2005/8/layout/pyramid2"/>
    <dgm:cxn modelId="{8051C041-9AAB-4DAF-91F8-FCA0B042DA73}" type="presParOf" srcId="{F3949D22-09FB-423A-B8C2-7698B51253BE}" destId="{AA3C159A-C09D-4547-BEA8-CAD8B8D0301C}" srcOrd="0" destOrd="0" presId="urn:microsoft.com/office/officeart/2005/8/layout/pyramid2"/>
    <dgm:cxn modelId="{6F823CCC-9D7C-451F-AB15-F0F5A8B9B526}" type="presParOf" srcId="{F3949D22-09FB-423A-B8C2-7698B51253BE}" destId="{B4919F4E-C5CB-4C1A-B321-4B3267D4903F}" srcOrd="1" destOrd="0" presId="urn:microsoft.com/office/officeart/2005/8/layout/pyramid2"/>
    <dgm:cxn modelId="{2DE5766A-7B05-47B8-B2A7-2C70E4A34E6F}" type="presParOf" srcId="{F3949D22-09FB-423A-B8C2-7698B51253BE}" destId="{F95DC8E5-83DD-4E1E-BBCA-98A82C77BEDD}" srcOrd="2" destOrd="0" presId="urn:microsoft.com/office/officeart/2005/8/layout/pyramid2"/>
    <dgm:cxn modelId="{2A55EB6D-8A39-41B3-A908-27035D145DB9}" type="presParOf" srcId="{F3949D22-09FB-423A-B8C2-7698B51253BE}" destId="{BBCF5188-A91D-49F8-8769-F53F62B86A9F}" srcOrd="3" destOrd="0" presId="urn:microsoft.com/office/officeart/2005/8/layout/pyramid2"/>
    <dgm:cxn modelId="{441CB4D2-7C09-430C-944B-272ABBB6EE7C}" type="presParOf" srcId="{F3949D22-09FB-423A-B8C2-7698B51253BE}" destId="{26617DD5-F189-4829-80F0-6B18BF91C2D6}" srcOrd="4" destOrd="0" presId="urn:microsoft.com/office/officeart/2005/8/layout/pyramid2"/>
    <dgm:cxn modelId="{59169045-9DF5-484E-890C-C21FF8B2D14F}" type="presParOf" srcId="{F3949D22-09FB-423A-B8C2-7698B51253BE}" destId="{555859E3-2447-45AE-B787-7CCEDC53A7C9}" srcOrd="5" destOrd="0" presId="urn:microsoft.com/office/officeart/2005/8/layout/pyramid2"/>
    <dgm:cxn modelId="{30DF5334-0C46-4D23-9851-784AEF5C6C75}" type="presParOf" srcId="{F3949D22-09FB-423A-B8C2-7698B51253BE}" destId="{24463BF6-1F75-4DBA-A302-3F18333F6DA4}" srcOrd="6" destOrd="0" presId="urn:microsoft.com/office/officeart/2005/8/layout/pyramid2"/>
    <dgm:cxn modelId="{624D7D7D-58C5-43C9-B2F6-B65BC4774228}" type="presParOf" srcId="{F3949D22-09FB-423A-B8C2-7698B51253BE}" destId="{5D382B33-A8F6-43E8-8DB9-34A2042F6514}" srcOrd="7" destOrd="0" presId="urn:microsoft.com/office/officeart/2005/8/layout/pyramid2"/>
    <dgm:cxn modelId="{7A45B162-1116-45BD-AE3F-93A343AE6F50}" type="presParOf" srcId="{F3949D22-09FB-423A-B8C2-7698B51253BE}" destId="{E05C4E99-997A-4B38-B4E0-B18FB5C453B1}" srcOrd="8" destOrd="0" presId="urn:microsoft.com/office/officeart/2005/8/layout/pyramid2"/>
    <dgm:cxn modelId="{2576ADD9-8147-4999-BB99-9D38A0E96BA6}" type="presParOf" srcId="{F3949D22-09FB-423A-B8C2-7698B51253BE}" destId="{9C36A81F-186C-4E27-8A93-AFB4D64EAAE0}" srcOrd="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CFB8DB9-AAA2-422E-B200-CD644F73D481}">
      <dsp:nvSpPr>
        <dsp:cNvPr id="0" name=""/>
        <dsp:cNvSpPr/>
      </dsp:nvSpPr>
      <dsp:spPr>
        <a:xfrm>
          <a:off x="0" y="0"/>
          <a:ext cx="4064000" cy="4064000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3C159A-C09D-4547-BEA8-CAD8B8D0301C}">
      <dsp:nvSpPr>
        <dsp:cNvPr id="0" name=""/>
        <dsp:cNvSpPr/>
      </dsp:nvSpPr>
      <dsp:spPr>
        <a:xfrm>
          <a:off x="1939138" y="486883"/>
          <a:ext cx="6147293" cy="63299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009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>
              <a:latin typeface="Arial" panose="020B0604020202020204" pitchFamily="34" charset="0"/>
              <a:cs typeface="Arial" panose="020B0604020202020204" pitchFamily="34" charset="0"/>
            </a:rPr>
            <a:t>Тематическое планирование</a:t>
          </a:r>
        </a:p>
      </dsp:txBody>
      <dsp:txXfrm>
        <a:off x="1939138" y="486883"/>
        <a:ext cx="6147293" cy="632993"/>
      </dsp:txXfrm>
    </dsp:sp>
    <dsp:sp modelId="{F95DC8E5-83DD-4E1E-BBCA-98A82C77BEDD}">
      <dsp:nvSpPr>
        <dsp:cNvPr id="0" name=""/>
        <dsp:cNvSpPr/>
      </dsp:nvSpPr>
      <dsp:spPr>
        <a:xfrm>
          <a:off x="1949161" y="1174176"/>
          <a:ext cx="6089099" cy="55721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009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>
              <a:latin typeface="Arial" panose="020B0604020202020204" pitchFamily="34" charset="0"/>
              <a:cs typeface="Arial" panose="020B0604020202020204" pitchFamily="34" charset="0"/>
            </a:rPr>
            <a:t>Алгоритм подачи материала</a:t>
          </a:r>
        </a:p>
      </dsp:txBody>
      <dsp:txXfrm>
        <a:off x="1949161" y="1174176"/>
        <a:ext cx="6089099" cy="557212"/>
      </dsp:txXfrm>
    </dsp:sp>
    <dsp:sp modelId="{26617DD5-F189-4829-80F0-6B18BF91C2D6}">
      <dsp:nvSpPr>
        <dsp:cNvPr id="0" name=""/>
        <dsp:cNvSpPr/>
      </dsp:nvSpPr>
      <dsp:spPr>
        <a:xfrm>
          <a:off x="1949161" y="1825346"/>
          <a:ext cx="6121643" cy="55721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009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>
              <a:latin typeface="Arial" panose="020B0604020202020204" pitchFamily="34" charset="0"/>
              <a:cs typeface="Arial" panose="020B0604020202020204" pitchFamily="34" charset="0"/>
            </a:rPr>
            <a:t>Использование имеющейся техносреды </a:t>
          </a:r>
        </a:p>
      </dsp:txBody>
      <dsp:txXfrm>
        <a:off x="1949161" y="1825346"/>
        <a:ext cx="6121643" cy="557212"/>
      </dsp:txXfrm>
    </dsp:sp>
    <dsp:sp modelId="{24463BF6-1F75-4DBA-A302-3F18333F6DA4}">
      <dsp:nvSpPr>
        <dsp:cNvPr id="0" name=""/>
        <dsp:cNvSpPr/>
      </dsp:nvSpPr>
      <dsp:spPr>
        <a:xfrm>
          <a:off x="1949161" y="2421114"/>
          <a:ext cx="6107960" cy="59490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009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>
              <a:latin typeface="Arial" panose="020B0604020202020204" pitchFamily="34" charset="0"/>
              <a:cs typeface="Arial" panose="020B0604020202020204" pitchFamily="34" charset="0"/>
            </a:rPr>
            <a:t>Реализация содержания программы</a:t>
          </a:r>
        </a:p>
      </dsp:txBody>
      <dsp:txXfrm>
        <a:off x="1949161" y="2421114"/>
        <a:ext cx="6107960" cy="594902"/>
      </dsp:txXfrm>
    </dsp:sp>
    <dsp:sp modelId="{E05C4E99-997A-4B38-B4E0-B18FB5C453B1}">
      <dsp:nvSpPr>
        <dsp:cNvPr id="0" name=""/>
        <dsp:cNvSpPr/>
      </dsp:nvSpPr>
      <dsp:spPr>
        <a:xfrm>
          <a:off x="1955553" y="3091961"/>
          <a:ext cx="6114775" cy="55721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00009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>
              <a:latin typeface="Arial" panose="020B0604020202020204" pitchFamily="34" charset="0"/>
              <a:cs typeface="Arial" panose="020B0604020202020204" pitchFamily="34" charset="0"/>
            </a:rPr>
            <a:t>Организация работы с детьми</a:t>
          </a:r>
        </a:p>
      </dsp:txBody>
      <dsp:txXfrm>
        <a:off x="1955553" y="3091961"/>
        <a:ext cx="6114775" cy="5572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D1F942-8FFA-4851-AFD9-695FF561E23A}" type="datetimeFigureOut">
              <a:rPr lang="ru-RU" smtClean="0"/>
              <a:pPr/>
              <a:t>31.08.2020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09219B-BD51-4C21-B009-6D0802CB4F5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73063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AB63F-A148-466D-8EE6-2BF01B7BBE46}" type="datetimeFigureOut">
              <a:rPr lang="ru-RU" smtClean="0"/>
              <a:pPr/>
              <a:t>31.08.2020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78A4-7DE0-4D21-B5E8-643461CC98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38188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AB63F-A148-466D-8EE6-2BF01B7BBE46}" type="datetimeFigureOut">
              <a:rPr lang="ru-RU" smtClean="0"/>
              <a:pPr/>
              <a:t>31.08.2020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78A4-7DE0-4D21-B5E8-643461CC98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69011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AB63F-A148-466D-8EE6-2BF01B7BBE46}" type="datetimeFigureOut">
              <a:rPr lang="ru-RU" smtClean="0"/>
              <a:pPr/>
              <a:t>31.08.2020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78A4-7DE0-4D21-B5E8-643461CC98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957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AB63F-A148-466D-8EE6-2BF01B7BBE46}" type="datetimeFigureOut">
              <a:rPr lang="ru-RU" smtClean="0"/>
              <a:pPr/>
              <a:t>31.08.2020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78A4-7DE0-4D21-B5E8-643461CC98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0422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AB63F-A148-466D-8EE6-2BF01B7BBE46}" type="datetimeFigureOut">
              <a:rPr lang="ru-RU" smtClean="0"/>
              <a:pPr/>
              <a:t>31.08.2020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78A4-7DE0-4D21-B5E8-643461CC98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51802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AB63F-A148-466D-8EE6-2BF01B7BBE46}" type="datetimeFigureOut">
              <a:rPr lang="ru-RU" smtClean="0"/>
              <a:pPr/>
              <a:t>31.08.2020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78A4-7DE0-4D21-B5E8-643461CC98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35629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AB63F-A148-466D-8EE6-2BF01B7BBE46}" type="datetimeFigureOut">
              <a:rPr lang="ru-RU" smtClean="0"/>
              <a:pPr/>
              <a:t>31.08.2020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78A4-7DE0-4D21-B5E8-643461CC98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7283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AB63F-A148-466D-8EE6-2BF01B7BBE46}" type="datetimeFigureOut">
              <a:rPr lang="ru-RU" smtClean="0"/>
              <a:pPr/>
              <a:t>31.08.2020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78A4-7DE0-4D21-B5E8-643461CC98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50334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AB63F-A148-466D-8EE6-2BF01B7BBE46}" type="datetimeFigureOut">
              <a:rPr lang="ru-RU" smtClean="0"/>
              <a:pPr/>
              <a:t>31.08.2020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78A4-7DE0-4D21-B5E8-643461CC98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24980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AB63F-A148-466D-8EE6-2BF01B7BBE46}" type="datetimeFigureOut">
              <a:rPr lang="ru-RU" smtClean="0"/>
              <a:pPr/>
              <a:t>31.08.2020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78A4-7DE0-4D21-B5E8-643461CC98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17311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AB63F-A148-466D-8EE6-2BF01B7BBE46}" type="datetimeFigureOut">
              <a:rPr lang="ru-RU" smtClean="0"/>
              <a:pPr/>
              <a:t>31.08.2020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278A4-7DE0-4D21-B5E8-643461CC98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08963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AAB63F-A148-466D-8EE6-2BF01B7BBE46}" type="datetimeFigureOut">
              <a:rPr lang="ru-RU" smtClean="0"/>
              <a:pPr/>
              <a:t>31.08.2020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0278A4-7DE0-4D21-B5E8-643461CC98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00570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openxmlformats.org/officeDocument/2006/relationships/image" Target="../media/image1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624767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1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Муниципальное бюджетное дошкольное образовательное учреждение «Детский сад № 79 «Соловушка» города Смоленска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2321169"/>
            <a:ext cx="7886700" cy="3743252"/>
          </a:xfrm>
        </p:spPr>
        <p:txBody>
          <a:bodyPr/>
          <a:lstStyle/>
          <a:p>
            <a:pPr marL="0" indent="0" algn="ctr">
              <a:spcAft>
                <a:spcPts val="0"/>
              </a:spcAft>
              <a:buNone/>
            </a:pPr>
            <a:r>
              <a:rPr lang="ru-RU" sz="2000" b="1" dirty="0">
                <a:solidFill>
                  <a:srgbClr val="00009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«Растим будущих инженеров: программы математической, </a:t>
            </a:r>
            <a:endParaRPr lang="ru-RU" sz="2000" dirty="0">
              <a:solidFill>
                <a:srgbClr val="000099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ctr">
              <a:spcAft>
                <a:spcPts val="0"/>
              </a:spcAft>
              <a:buNone/>
            </a:pPr>
            <a:r>
              <a:rPr lang="ru-RU" sz="2000" b="1" dirty="0">
                <a:solidFill>
                  <a:srgbClr val="00009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естественно-научной и инженерно-технической</a:t>
            </a:r>
          </a:p>
          <a:p>
            <a:pPr marL="0" indent="0" algn="ctr">
              <a:spcAft>
                <a:spcPts val="0"/>
              </a:spcAft>
              <a:buNone/>
            </a:pPr>
            <a:r>
              <a:rPr lang="ru-RU" sz="2000" b="1" dirty="0">
                <a:solidFill>
                  <a:srgbClr val="00009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направленности. Техносреда в детском саду»</a:t>
            </a:r>
          </a:p>
          <a:p>
            <a:pPr marL="0" indent="0" algn="ctr">
              <a:spcAft>
                <a:spcPts val="0"/>
              </a:spcAft>
              <a:buNone/>
            </a:pPr>
            <a:endParaRPr lang="ru-RU" sz="2000" b="1" dirty="0">
              <a:solidFill>
                <a:srgbClr val="000099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ctr">
              <a:spcAft>
                <a:spcPts val="0"/>
              </a:spcAft>
              <a:buNone/>
            </a:pPr>
            <a:endParaRPr lang="ru-RU" sz="2000" b="1" dirty="0">
              <a:solidFill>
                <a:srgbClr val="000099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r">
              <a:spcAft>
                <a:spcPts val="0"/>
              </a:spcAft>
              <a:buNone/>
            </a:pPr>
            <a:r>
              <a:rPr lang="ru-RU" sz="1600" dirty="0">
                <a:solidFill>
                  <a:srgbClr val="00009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Старший воспитатель</a:t>
            </a:r>
          </a:p>
          <a:p>
            <a:pPr marL="0" indent="0" algn="r">
              <a:spcAft>
                <a:spcPts val="0"/>
              </a:spcAft>
              <a:buNone/>
            </a:pP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Кулешова Е.А.</a:t>
            </a:r>
            <a:endParaRPr lang="ru-RU" sz="1600" dirty="0">
              <a:solidFill>
                <a:srgbClr val="000099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F9AA8697-34B6-401C-A8FE-52ADF1AD2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02008" y="3615397"/>
            <a:ext cx="2302404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63958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548009"/>
            <a:ext cx="7886700" cy="9009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rgbClr val="00009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Содержание техносреды помещения группы</a:t>
            </a:r>
            <a:endParaRPr lang="ru-RU" sz="24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3D05FE7-4F2B-4620-BCA0-78FD5BA58D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48973"/>
            <a:ext cx="7886700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 algn="just">
              <a:buNone/>
            </a:pPr>
            <a:endParaRPr lang="ru-RU" sz="1800" dirty="0">
              <a:solidFill>
                <a:srgbClr val="000099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 algn="just">
              <a:buNone/>
            </a:pPr>
            <a:endParaRPr lang="ru-RU" sz="1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 algn="just">
              <a:buNone/>
            </a:pP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 algn="just">
              <a:buNone/>
            </a:pPr>
            <a:endParaRPr lang="ru-RU" sz="1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 algn="just">
              <a:buNone/>
            </a:pP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 algn="just">
              <a:buNone/>
            </a:pPr>
            <a:endParaRPr lang="ru-RU" sz="1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 algn="just">
              <a:buNone/>
            </a:pP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 algn="just">
              <a:buNone/>
            </a:pPr>
            <a:endParaRPr lang="ru-RU" sz="1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xmlns="" id="{3F41F415-EE25-4CA3-B7C0-883C93D8432C}"/>
              </a:ext>
            </a:extLst>
          </p:cNvPr>
          <p:cNvSpPr txBox="1">
            <a:spLocks/>
          </p:cNvSpPr>
          <p:nvPr/>
        </p:nvSpPr>
        <p:spPr>
          <a:xfrm>
            <a:off x="531526" y="5694730"/>
            <a:ext cx="2405593" cy="7343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ru-RU" sz="1500" b="1" dirty="0">
                <a:solidFill>
                  <a:srgbClr val="00009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Экспериментирование </a:t>
            </a:r>
            <a:r>
              <a:rPr lang="ru-RU" sz="1500" b="1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 измерение</a:t>
            </a:r>
            <a:endParaRPr lang="ru-RU" sz="15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xmlns="" id="{896C745A-2EFF-4FCF-A909-8BF54625E9DF}"/>
              </a:ext>
            </a:extLst>
          </p:cNvPr>
          <p:cNvSpPr txBox="1">
            <a:spLocks/>
          </p:cNvSpPr>
          <p:nvPr/>
        </p:nvSpPr>
        <p:spPr>
          <a:xfrm>
            <a:off x="4116638" y="5725166"/>
            <a:ext cx="3627870" cy="7343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600" b="1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Дополнительное оборудование</a:t>
            </a:r>
            <a:endParaRPr lang="ru-RU" sz="16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5C4E3B8-8FBB-4B95-8A50-8F11FB4201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21442" y="3870955"/>
            <a:ext cx="1534061" cy="1817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Объект 2">
            <a:extLst>
              <a:ext uri="{FF2B5EF4-FFF2-40B4-BE49-F238E27FC236}">
                <a16:creationId xmlns:a16="http://schemas.microsoft.com/office/drawing/2014/main" xmlns="" id="{8149D1D6-C3C1-45DB-9FC2-CABB08D8995E}"/>
              </a:ext>
            </a:extLst>
          </p:cNvPr>
          <p:cNvSpPr txBox="1">
            <a:spLocks/>
          </p:cNvSpPr>
          <p:nvPr/>
        </p:nvSpPr>
        <p:spPr>
          <a:xfrm>
            <a:off x="6251444" y="3388262"/>
            <a:ext cx="2097291" cy="7343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ru-RU" sz="1600" b="1" dirty="0">
                <a:solidFill>
                  <a:srgbClr val="00009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Информационное насыщение</a:t>
            </a:r>
            <a:endParaRPr lang="ru-RU" sz="16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8AD29BCE-ED91-440D-964B-377C71A0A8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" t="12173" r="817"/>
          <a:stretch/>
        </p:blipFill>
        <p:spPr>
          <a:xfrm>
            <a:off x="6024338" y="1448973"/>
            <a:ext cx="2453687" cy="1873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Объект 2">
            <a:extLst>
              <a:ext uri="{FF2B5EF4-FFF2-40B4-BE49-F238E27FC236}">
                <a16:creationId xmlns:a16="http://schemas.microsoft.com/office/drawing/2014/main" xmlns="" id="{52E1EA3B-0ABC-4539-8869-47C3156FF89A}"/>
              </a:ext>
            </a:extLst>
          </p:cNvPr>
          <p:cNvSpPr txBox="1">
            <a:spLocks/>
          </p:cNvSpPr>
          <p:nvPr/>
        </p:nvSpPr>
        <p:spPr>
          <a:xfrm>
            <a:off x="461548" y="3387262"/>
            <a:ext cx="5789896" cy="633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ru-RU" sz="1600" b="1" dirty="0">
                <a:solidFill>
                  <a:srgbClr val="00009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Индивидуальное проектирование и конструирование</a:t>
            </a:r>
            <a:endParaRPr lang="ru-RU" sz="16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9793511D-AFC2-4EEF-861C-7053E7C1898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28" r="11869"/>
          <a:stretch/>
        </p:blipFill>
        <p:spPr>
          <a:xfrm>
            <a:off x="838799" y="1455344"/>
            <a:ext cx="2097291" cy="1883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6B9B9B92-34B2-4B47-BD1E-1C3C99C086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23" y="1442602"/>
            <a:ext cx="2491011" cy="1868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694DC19F-7451-47A7-B64E-60553C0403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80713" y="3885000"/>
            <a:ext cx="2502211" cy="1868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61677CC4-B9C1-40ED-8527-292060F5F6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87015" y="3885000"/>
            <a:ext cx="2491010" cy="1868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333660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>
            <a:extLst>
              <a:ext uri="{FF2B5EF4-FFF2-40B4-BE49-F238E27FC236}">
                <a16:creationId xmlns:a16="http://schemas.microsoft.com/office/drawing/2014/main" xmlns="" id="{3C47081B-4B37-44F9-A7EB-185D4DE8F788}"/>
              </a:ext>
            </a:extLst>
          </p:cNvPr>
          <p:cNvGrpSpPr/>
          <p:nvPr/>
        </p:nvGrpSpPr>
        <p:grpSpPr>
          <a:xfrm>
            <a:off x="3273297" y="2409808"/>
            <a:ext cx="2696776" cy="1377500"/>
            <a:chOff x="7587035" y="3432532"/>
            <a:chExt cx="2696776" cy="137750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xmlns="" id="{A0F0BB46-F78B-408C-AA5D-78CF4A6C11A7}"/>
                </a:ext>
              </a:extLst>
            </p:cNvPr>
            <p:cNvSpPr/>
            <p:nvPr/>
          </p:nvSpPr>
          <p:spPr>
            <a:xfrm>
              <a:off x="7587035" y="3432532"/>
              <a:ext cx="2682380" cy="1377500"/>
            </a:xfrm>
            <a:prstGeom prst="ellipse">
              <a:avLst/>
            </a:prstGeom>
            <a:solidFill>
              <a:srgbClr val="7030A0"/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Овал 4">
              <a:extLst>
                <a:ext uri="{FF2B5EF4-FFF2-40B4-BE49-F238E27FC236}">
                  <a16:creationId xmlns:a16="http://schemas.microsoft.com/office/drawing/2014/main" xmlns="" id="{52B4923F-A4D9-4953-8C96-66F7ACE6D735}"/>
                </a:ext>
              </a:extLst>
            </p:cNvPr>
            <p:cNvSpPr txBox="1"/>
            <p:nvPr/>
          </p:nvSpPr>
          <p:spPr>
            <a:xfrm>
              <a:off x="7657287" y="3618069"/>
              <a:ext cx="2626524" cy="97404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7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Формирование компетенций инженера      у современного дошкольника</a:t>
              </a:r>
            </a:p>
          </p:txBody>
        </p:sp>
      </p:grpSp>
      <p:sp>
        <p:nvSpPr>
          <p:cNvPr id="34" name="Объект 2">
            <a:extLst>
              <a:ext uri="{FF2B5EF4-FFF2-40B4-BE49-F238E27FC236}">
                <a16:creationId xmlns:a16="http://schemas.microsoft.com/office/drawing/2014/main" xmlns="" id="{BDFA7CE4-45E0-4854-9A4B-2A572C9409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6161" y="6256718"/>
            <a:ext cx="2832005" cy="734362"/>
          </a:xfrm>
        </p:spPr>
        <p:txBody>
          <a:bodyPr>
            <a:normAutofit/>
          </a:bodyPr>
          <a:lstStyle/>
          <a:p>
            <a:pPr marL="0" indent="0" algn="ctr">
              <a:buNone/>
              <a:defRPr/>
            </a:pPr>
            <a:r>
              <a:rPr lang="ru-RU" sz="16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Привлечение социальных партнеров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B3F5F6E2-E1A4-4631-8CE9-5BA52524A68B}"/>
              </a:ext>
            </a:extLst>
          </p:cNvPr>
          <p:cNvSpPr txBox="1"/>
          <p:nvPr/>
        </p:nvSpPr>
        <p:spPr>
          <a:xfrm>
            <a:off x="506655" y="5671943"/>
            <a:ext cx="31251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  <a:defRPr/>
            </a:pPr>
            <a:r>
              <a:rPr lang="ru-RU" sz="16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Активное участие родителей </a:t>
            </a:r>
          </a:p>
          <a:p>
            <a:pPr marL="0" indent="0" algn="ctr">
              <a:buNone/>
              <a:defRPr/>
            </a:pPr>
            <a:r>
              <a:rPr lang="ru-RU" sz="16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(законных представителей)</a:t>
            </a:r>
          </a:p>
        </p:txBody>
      </p:sp>
      <p:sp>
        <p:nvSpPr>
          <p:cNvPr id="42" name="Объект 2">
            <a:extLst>
              <a:ext uri="{FF2B5EF4-FFF2-40B4-BE49-F238E27FC236}">
                <a16:creationId xmlns:a16="http://schemas.microsoft.com/office/drawing/2014/main" xmlns="" id="{50B144C7-BB9A-4AC2-BD20-63AEDC6DE2CB}"/>
              </a:ext>
            </a:extLst>
          </p:cNvPr>
          <p:cNvSpPr txBox="1">
            <a:spLocks/>
          </p:cNvSpPr>
          <p:nvPr/>
        </p:nvSpPr>
        <p:spPr>
          <a:xfrm>
            <a:off x="5857122" y="1130408"/>
            <a:ext cx="2968970" cy="7343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ru-RU" sz="16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Изменение содержания дошкольного образования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5CE97F3-9119-434C-A6D7-5E6241AF16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339" t="-1" b="21037"/>
          <a:stretch/>
        </p:blipFill>
        <p:spPr>
          <a:xfrm>
            <a:off x="3604656" y="4681469"/>
            <a:ext cx="2243989" cy="1517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3D592FE-1AF0-401D-9FC9-6683C0CD72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7277" y="3847701"/>
            <a:ext cx="2424093" cy="1830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" name="Объект 2">
            <a:extLst>
              <a:ext uri="{FF2B5EF4-FFF2-40B4-BE49-F238E27FC236}">
                <a16:creationId xmlns:a16="http://schemas.microsoft.com/office/drawing/2014/main" xmlns="" id="{C57A5659-8D02-4B36-AAE3-125708C3A973}"/>
              </a:ext>
            </a:extLst>
          </p:cNvPr>
          <p:cNvSpPr txBox="1">
            <a:spLocks/>
          </p:cNvSpPr>
          <p:nvPr/>
        </p:nvSpPr>
        <p:spPr>
          <a:xfrm>
            <a:off x="506655" y="1219273"/>
            <a:ext cx="2889506" cy="7636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sz="16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Повышение уровня компетентности педагогов</a:t>
            </a:r>
          </a:p>
        </p:txBody>
      </p:sp>
      <p:sp>
        <p:nvSpPr>
          <p:cNvPr id="36" name="Объект 2">
            <a:extLst>
              <a:ext uri="{FF2B5EF4-FFF2-40B4-BE49-F238E27FC236}">
                <a16:creationId xmlns:a16="http://schemas.microsoft.com/office/drawing/2014/main" xmlns="" id="{12F119DE-3532-4023-AA06-DE3D85ADA442}"/>
              </a:ext>
            </a:extLst>
          </p:cNvPr>
          <p:cNvSpPr txBox="1">
            <a:spLocks/>
          </p:cNvSpPr>
          <p:nvPr/>
        </p:nvSpPr>
        <p:spPr>
          <a:xfrm>
            <a:off x="6091394" y="5587974"/>
            <a:ext cx="2832005" cy="7343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r>
              <a:rPr lang="ru-RU" sz="16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техносреды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2F4AD91-9992-4EE6-9661-BE9B3EB4818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74" t="9962" r="-1"/>
          <a:stretch/>
        </p:blipFill>
        <p:spPr>
          <a:xfrm>
            <a:off x="6091394" y="3713887"/>
            <a:ext cx="2424094" cy="1816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5D7255D-BBF0-476E-BC93-4D14827BE1B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743"/>
          <a:stretch/>
        </p:blipFill>
        <p:spPr>
          <a:xfrm>
            <a:off x="6091394" y="1701958"/>
            <a:ext cx="2424094" cy="1809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3C1F9153-4C6C-4709-BCB0-F1109A54DF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6593" y="1826754"/>
            <a:ext cx="2417336" cy="1820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4" name="Стрелка: влево-вправо 53">
            <a:extLst>
              <a:ext uri="{FF2B5EF4-FFF2-40B4-BE49-F238E27FC236}">
                <a16:creationId xmlns:a16="http://schemas.microsoft.com/office/drawing/2014/main" xmlns="" id="{7F9BFECC-53EE-4F37-8EC2-B8030AF54427}"/>
              </a:ext>
            </a:extLst>
          </p:cNvPr>
          <p:cNvSpPr/>
          <p:nvPr/>
        </p:nvSpPr>
        <p:spPr>
          <a:xfrm rot="19696395">
            <a:off x="5182488" y="1996607"/>
            <a:ext cx="677172" cy="468350"/>
          </a:xfrm>
          <a:prstGeom prst="left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sp>
      <p:sp>
        <p:nvSpPr>
          <p:cNvPr id="56" name="Стрелка: влево-вправо 55">
            <a:extLst>
              <a:ext uri="{FF2B5EF4-FFF2-40B4-BE49-F238E27FC236}">
                <a16:creationId xmlns:a16="http://schemas.microsoft.com/office/drawing/2014/main" xmlns="" id="{267268BB-AF99-48B0-B646-F3814DB92FEE}"/>
              </a:ext>
            </a:extLst>
          </p:cNvPr>
          <p:cNvSpPr/>
          <p:nvPr/>
        </p:nvSpPr>
        <p:spPr>
          <a:xfrm rot="16200000">
            <a:off x="4273080" y="3995767"/>
            <a:ext cx="677172" cy="468350"/>
          </a:xfrm>
          <a:prstGeom prst="left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sp>
      <p:sp>
        <p:nvSpPr>
          <p:cNvPr id="57" name="Стрелка: влево-вправо 56">
            <a:extLst>
              <a:ext uri="{FF2B5EF4-FFF2-40B4-BE49-F238E27FC236}">
                <a16:creationId xmlns:a16="http://schemas.microsoft.com/office/drawing/2014/main" xmlns="" id="{67744B01-759F-4554-9A23-F26DE1EC5360}"/>
              </a:ext>
            </a:extLst>
          </p:cNvPr>
          <p:cNvSpPr/>
          <p:nvPr/>
        </p:nvSpPr>
        <p:spPr>
          <a:xfrm rot="18719484">
            <a:off x="3290162" y="3833403"/>
            <a:ext cx="677172" cy="468350"/>
          </a:xfrm>
          <a:prstGeom prst="left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sp>
      <p:sp>
        <p:nvSpPr>
          <p:cNvPr id="58" name="Стрелка: влево-вправо 57">
            <a:extLst>
              <a:ext uri="{FF2B5EF4-FFF2-40B4-BE49-F238E27FC236}">
                <a16:creationId xmlns:a16="http://schemas.microsoft.com/office/drawing/2014/main" xmlns="" id="{97CA2B1A-B85F-4C00-8D46-F203BD56A736}"/>
              </a:ext>
            </a:extLst>
          </p:cNvPr>
          <p:cNvSpPr/>
          <p:nvPr/>
        </p:nvSpPr>
        <p:spPr>
          <a:xfrm rot="12567480">
            <a:off x="5207665" y="3826569"/>
            <a:ext cx="677172" cy="468350"/>
          </a:xfrm>
          <a:prstGeom prst="left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sp>
      <p:sp>
        <p:nvSpPr>
          <p:cNvPr id="59" name="Стрелка: влево-вправо 58">
            <a:extLst>
              <a:ext uri="{FF2B5EF4-FFF2-40B4-BE49-F238E27FC236}">
                <a16:creationId xmlns:a16="http://schemas.microsoft.com/office/drawing/2014/main" xmlns="" id="{2060930D-49CF-40E8-B7D8-7EBE7DF31F1B}"/>
              </a:ext>
            </a:extLst>
          </p:cNvPr>
          <p:cNvSpPr/>
          <p:nvPr/>
        </p:nvSpPr>
        <p:spPr>
          <a:xfrm rot="12067076">
            <a:off x="3287307" y="1995882"/>
            <a:ext cx="677172" cy="468350"/>
          </a:xfrm>
          <a:prstGeom prst="leftRigh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sp>
      <p:sp>
        <p:nvSpPr>
          <p:cNvPr id="17" name="Блок-схема: перфолента 16">
            <a:extLst>
              <a:ext uri="{FF2B5EF4-FFF2-40B4-BE49-F238E27FC236}">
                <a16:creationId xmlns:a16="http://schemas.microsoft.com/office/drawing/2014/main" xmlns="" id="{3D01226B-6EEB-42C7-AC0B-4A038F2D0C48}"/>
              </a:ext>
            </a:extLst>
          </p:cNvPr>
          <p:cNvSpPr/>
          <p:nvPr/>
        </p:nvSpPr>
        <p:spPr>
          <a:xfrm>
            <a:off x="3396161" y="760372"/>
            <a:ext cx="2417336" cy="1051413"/>
          </a:xfrm>
          <a:prstGeom prst="flowChartPunchedTap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Образовательная среда ДОО</a:t>
            </a:r>
          </a:p>
        </p:txBody>
      </p:sp>
    </p:spTree>
    <p:extLst>
      <p:ext uri="{BB962C8B-B14F-4D97-AF65-F5344CB8AC3E}">
        <p14:creationId xmlns:p14="http://schemas.microsoft.com/office/powerpoint/2010/main" xmlns="" val="1411754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3D05FE7-4F2B-4620-BCA0-78FD5BA58D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48973"/>
            <a:ext cx="7886700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ru-RU" sz="20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ru-RU" sz="20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ru-RU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  <a:endParaRPr lang="ru-RU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ru-RU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</a:t>
            </a:r>
            <a:endParaRPr lang="ru-RU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xmlns="" id="{2EF7853F-1AA9-49CF-BAAE-B0143BA59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60320" y="3429000"/>
            <a:ext cx="4023360" cy="2263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62835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681037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2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Ключевые компетенции дошкольника ХХ</a:t>
            </a:r>
            <a:r>
              <a:rPr lang="en-US" sz="2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века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81111" y="2152357"/>
            <a:ext cx="5634239" cy="356037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Критическое мышление</a:t>
            </a:r>
          </a:p>
          <a:p>
            <a:pPr>
              <a:defRPr/>
            </a:pPr>
            <a:r>
              <a:rPr lang="ru-RU" sz="2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Творческое мышление</a:t>
            </a:r>
          </a:p>
          <a:p>
            <a:pPr>
              <a:defRPr/>
            </a:pPr>
            <a:r>
              <a:rPr lang="ru-RU" sz="2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Умение общаться</a:t>
            </a:r>
          </a:p>
          <a:p>
            <a:pPr>
              <a:defRPr/>
            </a:pPr>
            <a:r>
              <a:rPr lang="ru-RU" sz="2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Умение работать в коллективе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xmlns="" id="{CAC492DC-CAC4-48DD-B1A9-0A92593F7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7294" y="3960564"/>
            <a:ext cx="3066238" cy="221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50148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576143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предпосылок функциональной грамотности у детей дошкольного возраста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936262"/>
            <a:ext cx="7886700" cy="4376298"/>
          </a:xfrm>
        </p:spPr>
        <p:txBody>
          <a:bodyPr/>
          <a:lstStyle/>
          <a:p>
            <a:pPr>
              <a:defRPr/>
            </a:pPr>
            <a:r>
              <a:rPr lang="ru-RU" sz="2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Предпосылки естественнонаучной грамотности</a:t>
            </a:r>
          </a:p>
          <a:p>
            <a:pPr>
              <a:defRPr/>
            </a:pPr>
            <a:r>
              <a:rPr lang="ru-RU" sz="2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Предпосылки математической грамотности</a:t>
            </a:r>
          </a:p>
          <a:p>
            <a:pPr>
              <a:defRPr/>
            </a:pPr>
            <a:r>
              <a:rPr lang="ru-RU" sz="2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Предпосылки финансовой грамотности</a:t>
            </a:r>
          </a:p>
          <a:p>
            <a:pPr>
              <a:defRPr/>
            </a:pPr>
            <a:r>
              <a:rPr lang="ru-RU" sz="24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Предпосылки читательской грамотности</a:t>
            </a:r>
          </a:p>
          <a:p>
            <a:pPr marL="0" indent="0">
              <a:buNone/>
              <a:defRPr/>
            </a:pPr>
            <a:endParaRPr lang="ru-RU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B4C8637-67E7-4716-A34A-7551DA058BB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32" t="10164" r="13568"/>
          <a:stretch/>
        </p:blipFill>
        <p:spPr>
          <a:xfrm>
            <a:off x="877789" y="4023359"/>
            <a:ext cx="2504049" cy="2108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 descr="https://sun9-46.userapi.com/c854216/v854216617/13e071/8-3LgeQ8td0.jpg">
            <a:extLst>
              <a:ext uri="{FF2B5EF4-FFF2-40B4-BE49-F238E27FC236}">
                <a16:creationId xmlns:a16="http://schemas.microsoft.com/office/drawing/2014/main" xmlns="" id="{04AACE0B-6E04-4FBC-8289-3210BDA6E4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404" r="3210"/>
          <a:stretch/>
        </p:blipFill>
        <p:spPr bwMode="auto">
          <a:xfrm>
            <a:off x="3538855" y="4023358"/>
            <a:ext cx="2237589" cy="2108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4D09915-6400-4DFC-BD3F-993A828A316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25" t="14675"/>
          <a:stretch/>
        </p:blipFill>
        <p:spPr>
          <a:xfrm>
            <a:off x="5930798" y="4023358"/>
            <a:ext cx="2504049" cy="2110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701599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2EE9F043-7C4F-4CC6-AC8D-1BB060E25B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30" r="5465"/>
          <a:stretch/>
        </p:blipFill>
        <p:spPr>
          <a:xfrm>
            <a:off x="688078" y="687272"/>
            <a:ext cx="2424092" cy="2006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73707E0A-ACF3-4663-BA75-761B81F0CA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17" r="8738"/>
          <a:stretch/>
        </p:blipFill>
        <p:spPr>
          <a:xfrm>
            <a:off x="6057741" y="675912"/>
            <a:ext cx="2424092" cy="2006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B738E336-8681-422D-9EE1-522DD2AF682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284" t="1912" r="34880" b="2535"/>
          <a:stretch/>
        </p:blipFill>
        <p:spPr>
          <a:xfrm rot="5400000">
            <a:off x="902545" y="3149062"/>
            <a:ext cx="2006614" cy="2424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E45551B8-D80D-41A3-9B13-DF1DDDBB6D9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5202" y="3259963"/>
            <a:ext cx="2431006" cy="2012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9" name="Группа 18">
            <a:extLst>
              <a:ext uri="{FF2B5EF4-FFF2-40B4-BE49-F238E27FC236}">
                <a16:creationId xmlns:a16="http://schemas.microsoft.com/office/drawing/2014/main" xmlns="" id="{3C47081B-4B37-44F9-A7EB-185D4DE8F788}"/>
              </a:ext>
            </a:extLst>
          </p:cNvPr>
          <p:cNvGrpSpPr/>
          <p:nvPr/>
        </p:nvGrpSpPr>
        <p:grpSpPr>
          <a:xfrm>
            <a:off x="3284655" y="3016021"/>
            <a:ext cx="2682380" cy="1377500"/>
            <a:chOff x="7587035" y="3432532"/>
            <a:chExt cx="2682380" cy="137750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xmlns="" id="{A0F0BB46-F78B-408C-AA5D-78CF4A6C11A7}"/>
                </a:ext>
              </a:extLst>
            </p:cNvPr>
            <p:cNvSpPr/>
            <p:nvPr/>
          </p:nvSpPr>
          <p:spPr>
            <a:xfrm>
              <a:off x="7587035" y="3432532"/>
              <a:ext cx="2682380" cy="1377500"/>
            </a:xfrm>
            <a:prstGeom prst="ellipse">
              <a:avLst/>
            </a:prstGeom>
            <a:solidFill>
              <a:srgbClr val="7030A0"/>
            </a:solidFill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Овал 4">
              <a:extLst>
                <a:ext uri="{FF2B5EF4-FFF2-40B4-BE49-F238E27FC236}">
                  <a16:creationId xmlns:a16="http://schemas.microsoft.com/office/drawing/2014/main" xmlns="" id="{52B4923F-A4D9-4953-8C96-66F7ACE6D735}"/>
                </a:ext>
              </a:extLst>
            </p:cNvPr>
            <p:cNvSpPr txBox="1"/>
            <p:nvPr/>
          </p:nvSpPr>
          <p:spPr>
            <a:xfrm>
              <a:off x="7979860" y="3634262"/>
              <a:ext cx="1896730" cy="97404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Предпосылки </a:t>
              </a:r>
              <a:r>
                <a:rPr lang="ru-RU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ф</a:t>
              </a:r>
              <a:r>
                <a:rPr lang="ru-RU" sz="14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ункциональной грамотности дошкольника </a:t>
              </a: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xmlns="" id="{4C23589E-F869-4AC0-A493-C5597301783E}"/>
              </a:ext>
            </a:extLst>
          </p:cNvPr>
          <p:cNvGrpSpPr/>
          <p:nvPr/>
        </p:nvGrpSpPr>
        <p:grpSpPr>
          <a:xfrm rot="1049397">
            <a:off x="3525225" y="2261617"/>
            <a:ext cx="677172" cy="468350"/>
            <a:chOff x="6874671" y="3501223"/>
            <a:chExt cx="677172" cy="46835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3" name="Стрелка: влево-вправо 22">
              <a:extLst>
                <a:ext uri="{FF2B5EF4-FFF2-40B4-BE49-F238E27FC236}">
                  <a16:creationId xmlns:a16="http://schemas.microsoft.com/office/drawing/2014/main" xmlns="" id="{0C3DB2FA-9156-440E-AEF9-4863B62476D0}"/>
                </a:ext>
              </a:extLst>
            </p:cNvPr>
            <p:cNvSpPr/>
            <p:nvPr/>
          </p:nvSpPr>
          <p:spPr>
            <a:xfrm rot="1191641">
              <a:off x="6874671" y="3501223"/>
              <a:ext cx="677172" cy="468350"/>
            </a:xfrm>
            <a:prstGeom prst="leftRightArrow">
              <a:avLst/>
            </a:prstGeom>
            <a:solidFill>
              <a:srgbClr val="7030A0"/>
            </a:solidFill>
            <a:sp3d z="-182000"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Стрелка: влево-вправо 4">
              <a:extLst>
                <a:ext uri="{FF2B5EF4-FFF2-40B4-BE49-F238E27FC236}">
                  <a16:creationId xmlns:a16="http://schemas.microsoft.com/office/drawing/2014/main" xmlns="" id="{373F25A2-FAA2-4CE1-A6FD-8F7282C7C68E}"/>
                </a:ext>
              </a:extLst>
            </p:cNvPr>
            <p:cNvSpPr txBox="1"/>
            <p:nvPr/>
          </p:nvSpPr>
          <p:spPr>
            <a:xfrm rot="1191641">
              <a:off x="6878850" y="3571026"/>
              <a:ext cx="536667" cy="281010"/>
            </a:xfrm>
            <a:prstGeom prst="rect">
              <a:avLst/>
            </a:prstGeom>
            <a:sp3d z="-182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ru-RU" sz="1400" kern="1200"/>
            </a:p>
          </p:txBody>
        </p:sp>
      </p:grp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xmlns="" id="{ACF6EFAD-BE0A-43B6-8F68-1420B7B77C44}"/>
              </a:ext>
            </a:extLst>
          </p:cNvPr>
          <p:cNvGrpSpPr/>
          <p:nvPr/>
        </p:nvGrpSpPr>
        <p:grpSpPr>
          <a:xfrm rot="966689">
            <a:off x="5200507" y="4614202"/>
            <a:ext cx="677172" cy="468350"/>
            <a:chOff x="6874671" y="3501223"/>
            <a:chExt cx="677172" cy="46835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6" name="Стрелка: влево-вправо 25">
              <a:extLst>
                <a:ext uri="{FF2B5EF4-FFF2-40B4-BE49-F238E27FC236}">
                  <a16:creationId xmlns:a16="http://schemas.microsoft.com/office/drawing/2014/main" xmlns="" id="{90406C4D-0CF4-4B82-8024-E79EABE75F28}"/>
                </a:ext>
              </a:extLst>
            </p:cNvPr>
            <p:cNvSpPr/>
            <p:nvPr/>
          </p:nvSpPr>
          <p:spPr>
            <a:xfrm rot="1191641">
              <a:off x="6874671" y="3501223"/>
              <a:ext cx="677172" cy="468350"/>
            </a:xfrm>
            <a:prstGeom prst="leftRightArrow">
              <a:avLst/>
            </a:prstGeom>
            <a:solidFill>
              <a:srgbClr val="7030A0"/>
            </a:solidFill>
            <a:sp3d z="-182000"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Стрелка: влево-вправо 4">
              <a:extLst>
                <a:ext uri="{FF2B5EF4-FFF2-40B4-BE49-F238E27FC236}">
                  <a16:creationId xmlns:a16="http://schemas.microsoft.com/office/drawing/2014/main" xmlns="" id="{9C3CEDC5-C933-423F-A349-6D58219E3E82}"/>
                </a:ext>
              </a:extLst>
            </p:cNvPr>
            <p:cNvSpPr txBox="1"/>
            <p:nvPr/>
          </p:nvSpPr>
          <p:spPr>
            <a:xfrm rot="1191641">
              <a:off x="6878850" y="3571026"/>
              <a:ext cx="536667" cy="281010"/>
            </a:xfrm>
            <a:prstGeom prst="rect">
              <a:avLst/>
            </a:prstGeom>
            <a:sp3d z="-182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ru-RU" sz="1400" kern="1200"/>
            </a:p>
          </p:txBody>
        </p:sp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xmlns="" id="{BC12CDFD-21B9-4974-B6B4-7315A5DC6AD9}"/>
              </a:ext>
            </a:extLst>
          </p:cNvPr>
          <p:cNvGrpSpPr/>
          <p:nvPr/>
        </p:nvGrpSpPr>
        <p:grpSpPr>
          <a:xfrm rot="17680023">
            <a:off x="5135319" y="2261617"/>
            <a:ext cx="677172" cy="468350"/>
            <a:chOff x="6874671" y="3501223"/>
            <a:chExt cx="677172" cy="46835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9" name="Стрелка: влево-вправо 28">
              <a:extLst>
                <a:ext uri="{FF2B5EF4-FFF2-40B4-BE49-F238E27FC236}">
                  <a16:creationId xmlns:a16="http://schemas.microsoft.com/office/drawing/2014/main" xmlns="" id="{998AD2D1-A53A-4200-9765-302F3E66C10D}"/>
                </a:ext>
              </a:extLst>
            </p:cNvPr>
            <p:cNvSpPr/>
            <p:nvPr/>
          </p:nvSpPr>
          <p:spPr>
            <a:xfrm rot="1191641">
              <a:off x="6874671" y="3501223"/>
              <a:ext cx="677172" cy="468350"/>
            </a:xfrm>
            <a:prstGeom prst="leftRightArrow">
              <a:avLst/>
            </a:prstGeom>
            <a:solidFill>
              <a:srgbClr val="7030A0"/>
            </a:solidFill>
            <a:sp3d z="-182000"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Стрелка: влево-вправо 4">
              <a:extLst>
                <a:ext uri="{FF2B5EF4-FFF2-40B4-BE49-F238E27FC236}">
                  <a16:creationId xmlns:a16="http://schemas.microsoft.com/office/drawing/2014/main" xmlns="" id="{810BD517-6EB6-4EFD-B709-162D41A3E297}"/>
                </a:ext>
              </a:extLst>
            </p:cNvPr>
            <p:cNvSpPr txBox="1"/>
            <p:nvPr/>
          </p:nvSpPr>
          <p:spPr>
            <a:xfrm rot="1191641">
              <a:off x="6878850" y="3571026"/>
              <a:ext cx="536667" cy="281010"/>
            </a:xfrm>
            <a:prstGeom prst="rect">
              <a:avLst/>
            </a:prstGeom>
            <a:sp3d z="-182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ru-RU" sz="1400" kern="1200"/>
            </a:p>
          </p:txBody>
        </p: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xmlns="" id="{C76844BB-7EE7-49C1-B146-569A5DA8B9CD}"/>
              </a:ext>
            </a:extLst>
          </p:cNvPr>
          <p:cNvGrpSpPr/>
          <p:nvPr/>
        </p:nvGrpSpPr>
        <p:grpSpPr>
          <a:xfrm rot="18400414">
            <a:off x="3480516" y="4560565"/>
            <a:ext cx="677172" cy="468350"/>
            <a:chOff x="6874671" y="3501223"/>
            <a:chExt cx="677172" cy="468350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32" name="Стрелка: влево-вправо 31">
              <a:extLst>
                <a:ext uri="{FF2B5EF4-FFF2-40B4-BE49-F238E27FC236}">
                  <a16:creationId xmlns:a16="http://schemas.microsoft.com/office/drawing/2014/main" xmlns="" id="{4939318A-A18A-48AF-9626-63959F0BA03E}"/>
                </a:ext>
              </a:extLst>
            </p:cNvPr>
            <p:cNvSpPr/>
            <p:nvPr/>
          </p:nvSpPr>
          <p:spPr>
            <a:xfrm rot="1191641">
              <a:off x="6874671" y="3501223"/>
              <a:ext cx="677172" cy="468350"/>
            </a:xfrm>
            <a:prstGeom prst="leftRightArrow">
              <a:avLst/>
            </a:prstGeom>
            <a:solidFill>
              <a:srgbClr val="7030A0"/>
            </a:solidFill>
            <a:sp3d z="-182000"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Стрелка: влево-вправо 4">
              <a:extLst>
                <a:ext uri="{FF2B5EF4-FFF2-40B4-BE49-F238E27FC236}">
                  <a16:creationId xmlns:a16="http://schemas.microsoft.com/office/drawing/2014/main" xmlns="" id="{24D87CB0-FC58-48FB-99BD-C857D0B43876}"/>
                </a:ext>
              </a:extLst>
            </p:cNvPr>
            <p:cNvSpPr txBox="1"/>
            <p:nvPr/>
          </p:nvSpPr>
          <p:spPr>
            <a:xfrm rot="1191641">
              <a:off x="6878850" y="3571026"/>
              <a:ext cx="536667" cy="281010"/>
            </a:xfrm>
            <a:prstGeom prst="rect">
              <a:avLst/>
            </a:prstGeom>
            <a:sp3d z="-182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ru-RU" sz="1400" kern="1200"/>
            </a:p>
          </p:txBody>
        </p:sp>
      </p:grpSp>
      <p:sp>
        <p:nvSpPr>
          <p:cNvPr id="34" name="Объект 2">
            <a:extLst>
              <a:ext uri="{FF2B5EF4-FFF2-40B4-BE49-F238E27FC236}">
                <a16:creationId xmlns:a16="http://schemas.microsoft.com/office/drawing/2014/main" xmlns="" id="{BDFA7CE4-45E0-4854-9A4B-2A572C9409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019" y="2755620"/>
            <a:ext cx="3458799" cy="734362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  <a:defRPr/>
            </a:pPr>
            <a:r>
              <a:rPr lang="ru-RU" sz="2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Готовность взаимодействовать с окружающим миром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B3F5F6E2-E1A4-4631-8CE9-5BA52524A68B}"/>
              </a:ext>
            </a:extLst>
          </p:cNvPr>
          <p:cNvSpPr txBox="1"/>
          <p:nvPr/>
        </p:nvSpPr>
        <p:spPr>
          <a:xfrm>
            <a:off x="498414" y="5410881"/>
            <a:ext cx="27493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  <a:defRPr/>
            </a:pPr>
            <a:r>
              <a:rPr lang="ru-RU" sz="1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Способность строить социальные отношения</a:t>
            </a:r>
          </a:p>
        </p:txBody>
      </p:sp>
      <p:sp>
        <p:nvSpPr>
          <p:cNvPr id="42" name="Объект 2">
            <a:extLst>
              <a:ext uri="{FF2B5EF4-FFF2-40B4-BE49-F238E27FC236}">
                <a16:creationId xmlns:a16="http://schemas.microsoft.com/office/drawing/2014/main" xmlns="" id="{50B144C7-BB9A-4AC2-BD20-63AEDC6DE2CB}"/>
              </a:ext>
            </a:extLst>
          </p:cNvPr>
          <p:cNvSpPr txBox="1">
            <a:spLocks/>
          </p:cNvSpPr>
          <p:nvPr/>
        </p:nvSpPr>
        <p:spPr>
          <a:xfrm>
            <a:off x="5794685" y="2787005"/>
            <a:ext cx="3245056" cy="73436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Возможность решать учебные и жизненные задачи</a:t>
            </a:r>
          </a:p>
        </p:txBody>
      </p:sp>
      <p:sp>
        <p:nvSpPr>
          <p:cNvPr id="43" name="Объект 2">
            <a:extLst>
              <a:ext uri="{FF2B5EF4-FFF2-40B4-BE49-F238E27FC236}">
                <a16:creationId xmlns:a16="http://schemas.microsoft.com/office/drawing/2014/main" xmlns="" id="{3792873E-6A2E-4BCF-A2D1-9D4ECF0C32CB}"/>
              </a:ext>
            </a:extLst>
          </p:cNvPr>
          <p:cNvSpPr txBox="1">
            <a:spLocks/>
          </p:cNvSpPr>
          <p:nvPr/>
        </p:nvSpPr>
        <p:spPr>
          <a:xfrm>
            <a:off x="5647258" y="5371055"/>
            <a:ext cx="3245057" cy="493185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ru-RU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Владение рефлексивными умениями</a:t>
            </a:r>
          </a:p>
        </p:txBody>
      </p:sp>
    </p:spTree>
    <p:extLst>
      <p:ext uri="{BB962C8B-B14F-4D97-AF65-F5344CB8AC3E}">
        <p14:creationId xmlns:p14="http://schemas.microsoft.com/office/powerpoint/2010/main" xmlns="" val="4078176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00009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Парциальные образовательные программы </a:t>
            </a:r>
            <a:br>
              <a:rPr lang="ru-RU" sz="2400" b="1" dirty="0">
                <a:solidFill>
                  <a:srgbClr val="00009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rgbClr val="00009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нового поколения </a:t>
            </a:r>
            <a:endParaRPr lang="ru-RU" sz="24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803232"/>
            <a:ext cx="7886700" cy="437629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2200" dirty="0">
              <a:solidFill>
                <a:srgbClr val="3366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ru-RU" sz="2200" b="1" dirty="0">
                <a:solidFill>
                  <a:srgbClr val="00009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Парциальная модульная программа </a:t>
            </a:r>
          </a:p>
          <a:p>
            <a:pPr marL="0" indent="0" algn="ctr">
              <a:buNone/>
            </a:pPr>
            <a:r>
              <a:rPr lang="ru-RU" sz="2200" b="1" dirty="0">
                <a:solidFill>
                  <a:srgbClr val="00009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«STEM-образование детей дошкольного и младшего </a:t>
            </a:r>
          </a:p>
          <a:p>
            <a:pPr marL="0" indent="0" algn="ctr">
              <a:buNone/>
            </a:pPr>
            <a:r>
              <a:rPr lang="ru-RU" sz="2200" b="1" dirty="0">
                <a:solidFill>
                  <a:srgbClr val="00009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школьного возраста»</a:t>
            </a:r>
          </a:p>
          <a:p>
            <a:pPr marL="0" indent="0">
              <a:buNone/>
            </a:pPr>
            <a:endParaRPr lang="ru-RU" sz="2000" dirty="0">
              <a:solidFill>
                <a:srgbClr val="000099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 algn="r">
              <a:buNone/>
            </a:pPr>
            <a:r>
              <a:rPr lang="ru-RU" sz="1600" b="1" dirty="0">
                <a:solidFill>
                  <a:srgbClr val="00009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Авторы: </a:t>
            </a:r>
          </a:p>
          <a:p>
            <a:pPr marL="457200" lvl="1" indent="0" algn="r">
              <a:buNone/>
            </a:pPr>
            <a:r>
              <a:rPr lang="ru-RU" sz="1600" b="1" dirty="0">
                <a:solidFill>
                  <a:srgbClr val="00009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Т.В. Волосовец, </a:t>
            </a:r>
          </a:p>
          <a:p>
            <a:pPr marL="457200" lvl="1" indent="0" algn="r">
              <a:buNone/>
            </a:pPr>
            <a:r>
              <a:rPr lang="ru-RU" sz="1600" b="1" dirty="0">
                <a:solidFill>
                  <a:srgbClr val="00009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В.А. Маркова, </a:t>
            </a:r>
          </a:p>
          <a:p>
            <a:pPr marL="457200" lvl="1" indent="0" algn="r">
              <a:buNone/>
            </a:pPr>
            <a:r>
              <a:rPr lang="ru-RU" sz="1600" b="1" dirty="0">
                <a:solidFill>
                  <a:srgbClr val="00009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С.А. Аверин </a:t>
            </a:r>
            <a:endParaRPr lang="ru-RU" sz="16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xmlns="" id="{2DB2D38F-3F47-4720-9B48-C5606826C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80020" y="3657599"/>
            <a:ext cx="1592842" cy="2409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08025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7A16E50F-7DC6-47A0-92BE-0BCEC2855C5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50" t="2245" r="1711" b="9670"/>
          <a:stretch/>
        </p:blipFill>
        <p:spPr bwMode="auto">
          <a:xfrm>
            <a:off x="576775" y="733168"/>
            <a:ext cx="8159262" cy="544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45340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00009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Парциальные образовательные программы </a:t>
            </a:r>
            <a:br>
              <a:rPr lang="ru-RU" sz="2400" b="1" dirty="0">
                <a:solidFill>
                  <a:srgbClr val="00009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2400" b="1" dirty="0">
                <a:solidFill>
                  <a:srgbClr val="00009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нового поколения </a:t>
            </a:r>
            <a:endParaRPr lang="ru-RU" sz="24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800665"/>
            <a:ext cx="7886700" cy="437629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2200" dirty="0">
              <a:solidFill>
                <a:srgbClr val="3366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ru-RU" sz="2000" b="1" dirty="0">
                <a:solidFill>
                  <a:srgbClr val="00009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Парциальная образовательная программа </a:t>
            </a:r>
          </a:p>
          <a:p>
            <a:pPr marL="0" indent="0" algn="ctr">
              <a:buNone/>
            </a:pPr>
            <a:r>
              <a:rPr lang="ru-RU" sz="2000" b="1" dirty="0">
                <a:solidFill>
                  <a:srgbClr val="00009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дошкольного образования </a:t>
            </a:r>
          </a:p>
          <a:p>
            <a:pPr marL="0" indent="0" algn="ctr">
              <a:buNone/>
            </a:pPr>
            <a:r>
              <a:rPr lang="ru-RU" sz="2000" b="1" dirty="0">
                <a:solidFill>
                  <a:srgbClr val="00009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«От Фрёбеля до робота: растим будущих инженеров»</a:t>
            </a:r>
          </a:p>
          <a:p>
            <a:pPr marL="0" indent="0" algn="ctr">
              <a:buNone/>
            </a:pPr>
            <a:endParaRPr lang="ru-RU" sz="1800" i="1" dirty="0">
              <a:solidFill>
                <a:srgbClr val="000099"/>
              </a:solidFill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ru-RU" sz="2000" dirty="0">
              <a:solidFill>
                <a:srgbClr val="000099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lvl="1" indent="0" algn="r">
              <a:buNone/>
            </a:pPr>
            <a:r>
              <a:rPr lang="ru-RU" sz="1600" b="1" dirty="0">
                <a:solidFill>
                  <a:srgbClr val="00009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Авторы: </a:t>
            </a:r>
          </a:p>
          <a:p>
            <a:pPr marL="457200" lvl="1" indent="0" algn="r">
              <a:buNone/>
            </a:pPr>
            <a:r>
              <a:rPr lang="ru-RU" sz="1600" b="1" dirty="0">
                <a:solidFill>
                  <a:srgbClr val="00009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Т.В. Волосовец, </a:t>
            </a:r>
          </a:p>
          <a:p>
            <a:pPr marL="457200" lvl="1" indent="0" algn="r">
              <a:buNone/>
            </a:pPr>
            <a:r>
              <a:rPr lang="ru-RU" sz="1600" b="1" dirty="0">
                <a:solidFill>
                  <a:srgbClr val="00009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Ю.В. Карпова,</a:t>
            </a:r>
          </a:p>
          <a:p>
            <a:pPr marL="457200" lvl="1" indent="0" algn="r">
              <a:buNone/>
            </a:pPr>
            <a:r>
              <a:rPr lang="ru-RU" sz="1600" b="1" dirty="0">
                <a:solidFill>
                  <a:srgbClr val="00009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Т.В. Тимофеева</a:t>
            </a:r>
            <a:endParaRPr lang="ru-RU" sz="16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77FA89A-3046-4EFC-A7C8-985C5ED392F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7099" y="3657600"/>
            <a:ext cx="1497289" cy="2392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195854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xmlns="" id="{FD9ED6F2-E840-4B18-804D-EFC722CF8C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1929723958"/>
              </p:ext>
            </p:extLst>
          </p:nvPr>
        </p:nvGraphicFramePr>
        <p:xfrm>
          <a:off x="651803" y="1397000"/>
          <a:ext cx="808643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220" name="Picture 4">
            <a:extLst>
              <a:ext uri="{FF2B5EF4-FFF2-40B4-BE49-F238E27FC236}">
                <a16:creationId xmlns:a16="http://schemas.microsoft.com/office/drawing/2014/main" xmlns="" id="{44DE5D24-C954-439B-BE11-D17F8F67F9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244" t="6098" r="58014" b="4032"/>
          <a:stretch/>
        </p:blipFill>
        <p:spPr bwMode="auto">
          <a:xfrm>
            <a:off x="651803" y="3516923"/>
            <a:ext cx="1955561" cy="194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86374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548009"/>
            <a:ext cx="7886700" cy="90096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техносреды в ДОО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3D05FE7-4F2B-4620-BCA0-78FD5BA58D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48973"/>
            <a:ext cx="7886700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6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 </a:t>
            </a: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создание условий для формирования у детей готовности к изучению технических наук средствами игрового оборудования </a:t>
            </a:r>
          </a:p>
          <a:p>
            <a:pPr marL="0" indent="0" algn="just">
              <a:buNone/>
            </a:pPr>
            <a:r>
              <a:rPr lang="ru-RU" sz="16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Задачи: </a:t>
            </a:r>
          </a:p>
          <a:p>
            <a:pPr marL="0" indent="0" algn="just">
              <a:buNone/>
            </a:pP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Организовать предметную игровую техносреду, адекватную современным требованиям к политехнической подготовке детей и их возрастным особенностям в условиях реализации ФГОС дошкольного образования</a:t>
            </a:r>
          </a:p>
          <a:p>
            <a:pPr marL="0" indent="0" algn="just">
              <a:buNone/>
            </a:pP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Организовать взаимодействия педагога с детьми и родителями,  воспитанников между собой по формированию </a:t>
            </a:r>
            <a:r>
              <a:rPr lang="ru-RU" sz="1600" dirty="0">
                <a:solidFill>
                  <a:srgbClr val="00009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предпосылок технической грамотности дошкольников</a:t>
            </a:r>
            <a:endParaRPr lang="ru-RU" sz="16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Обновить содержание дошкольного образования с учётом технического контента</a:t>
            </a:r>
          </a:p>
          <a:p>
            <a:pPr marL="0" indent="0" algn="just">
              <a:buNone/>
            </a:pPr>
            <a:endParaRPr lang="ru-RU" sz="20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DADBD4F-41A4-421C-8EF7-17413672C0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4148" y="4449758"/>
            <a:ext cx="2255227" cy="16914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883FA139-F36C-4636-96F0-95595D00E1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74" t="21144"/>
          <a:stretch/>
        </p:blipFill>
        <p:spPr>
          <a:xfrm>
            <a:off x="3214873" y="4432244"/>
            <a:ext cx="2702098" cy="1708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6E873EEA-3BF1-4E5F-A609-1DB6BE61EA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107"/>
          <a:stretch/>
        </p:blipFill>
        <p:spPr>
          <a:xfrm>
            <a:off x="6094627" y="4432244"/>
            <a:ext cx="2427764" cy="1708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339179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4755</TotalTime>
  <Words>294</Words>
  <Application>Microsoft Office PowerPoint</Application>
  <PresentationFormat>Экран (4:3)</PresentationFormat>
  <Paragraphs>80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Муниципальное бюджетное дошкольное образовательное учреждение «Детский сад № 79 «Соловушка» города Смоленска</vt:lpstr>
      <vt:lpstr>Ключевые компетенции дошкольника ХХI века</vt:lpstr>
      <vt:lpstr>Формирование предпосылок функциональной грамотности у детей дошкольного возраста</vt:lpstr>
      <vt:lpstr>Слайд 4</vt:lpstr>
      <vt:lpstr>Парциальные образовательные программы  нового поколения </vt:lpstr>
      <vt:lpstr>Слайд 6</vt:lpstr>
      <vt:lpstr>Парциальные образовательные программы  нового поколения </vt:lpstr>
      <vt:lpstr>Слайд 8</vt:lpstr>
      <vt:lpstr>Организация техносреды в ДОО</vt:lpstr>
      <vt:lpstr>Содержание техносреды помещения группы</vt:lpstr>
      <vt:lpstr>Слайд 11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Сазонова Наталья Николаевна</dc:creator>
  <cp:lastModifiedBy>Юлия</cp:lastModifiedBy>
  <cp:revision>355</cp:revision>
  <dcterms:created xsi:type="dcterms:W3CDTF">2018-07-31T10:36:08Z</dcterms:created>
  <dcterms:modified xsi:type="dcterms:W3CDTF">2020-08-31T08:10:04Z</dcterms:modified>
</cp:coreProperties>
</file>