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5" r:id="rId20"/>
    <p:sldId id="26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286-25EC-4C4D-BE16-C0A18E5D8B1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855C-BF4C-4305-A319-0E57E917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9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286-25EC-4C4D-BE16-C0A18E5D8B1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855C-BF4C-4305-A319-0E57E917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0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286-25EC-4C4D-BE16-C0A18E5D8B1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855C-BF4C-4305-A319-0E57E917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9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286-25EC-4C4D-BE16-C0A18E5D8B1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855C-BF4C-4305-A319-0E57E917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6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286-25EC-4C4D-BE16-C0A18E5D8B1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855C-BF4C-4305-A319-0E57E917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7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286-25EC-4C4D-BE16-C0A18E5D8B1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855C-BF4C-4305-A319-0E57E917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7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286-25EC-4C4D-BE16-C0A18E5D8B1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855C-BF4C-4305-A319-0E57E917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3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286-25EC-4C4D-BE16-C0A18E5D8B1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855C-BF4C-4305-A319-0E57E917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7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286-25EC-4C4D-BE16-C0A18E5D8B1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855C-BF4C-4305-A319-0E57E917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5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286-25EC-4C4D-BE16-C0A18E5D8B1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855C-BF4C-4305-A319-0E57E917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1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286-25EC-4C4D-BE16-C0A18E5D8B1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855C-BF4C-4305-A319-0E57E917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4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B286-25EC-4C4D-BE16-C0A18E5D8B19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9855C-BF4C-4305-A319-0E57E917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6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goppt.ru/assets/cache/images/assets/files/124/532x399-slajd2.f5e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32" y="768350"/>
            <a:ext cx="7527925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9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365125"/>
            <a:ext cx="803030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Совместно-индивидуальная деятельность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0" t="9615" r="3297" b="7253"/>
          <a:stretch/>
        </p:blipFill>
        <p:spPr>
          <a:xfrm>
            <a:off x="5061438" y="1687528"/>
            <a:ext cx="4554416" cy="5170472"/>
          </a:xfrm>
        </p:spPr>
      </p:pic>
    </p:spTree>
    <p:extLst>
      <p:ext uri="{BB962C8B-B14F-4D97-AF65-F5344CB8AC3E}">
        <p14:creationId xmlns:p14="http://schemas.microsoft.com/office/powerpoint/2010/main" val="2691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365125"/>
            <a:ext cx="803030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Совместно-индивидуальная деятельность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" b="7329"/>
          <a:stretch/>
        </p:blipFill>
        <p:spPr>
          <a:xfrm>
            <a:off x="3429783" y="1690688"/>
            <a:ext cx="7924017" cy="5167312"/>
          </a:xfrm>
        </p:spPr>
      </p:pic>
    </p:spTree>
    <p:extLst>
      <p:ext uri="{BB962C8B-B14F-4D97-AF65-F5344CB8AC3E}">
        <p14:creationId xmlns:p14="http://schemas.microsoft.com/office/powerpoint/2010/main" val="27281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365125"/>
            <a:ext cx="803030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Совместно-последовательная деятельность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t="7416" r="2803" b="5051"/>
          <a:stretch/>
        </p:blipFill>
        <p:spPr bwMode="auto">
          <a:xfrm>
            <a:off x="5316415" y="1725433"/>
            <a:ext cx="4044462" cy="51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6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365125"/>
            <a:ext cx="803030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Совместно-последовательная деятельность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094" y="1690688"/>
            <a:ext cx="824310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365125"/>
            <a:ext cx="80303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Совместно-взаимодействующая деятельность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t="1830" r="553" b="4289"/>
          <a:stretch/>
        </p:blipFill>
        <p:spPr bwMode="auto">
          <a:xfrm>
            <a:off x="3693746" y="1702475"/>
            <a:ext cx="7289799" cy="515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365125"/>
            <a:ext cx="80303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Совместно-взаимодействующая деятельность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4741" r="4206" b="1861"/>
          <a:stretch/>
        </p:blipFill>
        <p:spPr>
          <a:xfrm>
            <a:off x="3948723" y="1690688"/>
            <a:ext cx="6779846" cy="5177925"/>
          </a:xfrm>
        </p:spPr>
      </p:pic>
    </p:spTree>
    <p:extLst>
      <p:ext uri="{BB962C8B-B14F-4D97-AF65-F5344CB8AC3E}">
        <p14:creationId xmlns:p14="http://schemas.microsoft.com/office/powerpoint/2010/main" val="31283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365125"/>
            <a:ext cx="80303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Совместно-взаимодействующая деятельность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00" y="1786731"/>
            <a:ext cx="6761692" cy="507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4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365125"/>
            <a:ext cx="803030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Коллективные работы в технике «</a:t>
            </a:r>
            <a:r>
              <a:rPr lang="ru-RU" sz="4000" b="1" dirty="0" err="1" smtClean="0">
                <a:solidFill>
                  <a:srgbClr val="7030A0"/>
                </a:solidFill>
                <a:latin typeface="Book Antiqua" panose="02040602050305030304" pitchFamily="18" charset="0"/>
              </a:rPr>
              <a:t>квиллинг</a:t>
            </a:r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»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00" y="1786731"/>
            <a:ext cx="6761692" cy="507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0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365125"/>
            <a:ext cx="803030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Коллективные работы в технике «</a:t>
            </a:r>
            <a:r>
              <a:rPr lang="ru-RU" sz="4000" b="1" dirty="0" err="1" smtClean="0">
                <a:solidFill>
                  <a:srgbClr val="7030A0"/>
                </a:solidFill>
                <a:latin typeface="Book Antiqua" panose="02040602050305030304" pitchFamily="18" charset="0"/>
              </a:rPr>
              <a:t>квиллинг</a:t>
            </a:r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»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32" y="1829557"/>
            <a:ext cx="6514228" cy="502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8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365125"/>
            <a:ext cx="803030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Желаю успехов в творчестве!</a:t>
            </a:r>
            <a:endParaRPr lang="ru-RU" sz="4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9200" y="1443831"/>
            <a:ext cx="7218892" cy="541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981200"/>
            <a:ext cx="6502400" cy="4876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643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365125"/>
            <a:ext cx="803030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Интернет-источники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3492" y="1825625"/>
            <a:ext cx="8030308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Фон для презентации: </a:t>
            </a:r>
            <a:r>
              <a:rPr lang="en-US" dirty="0" smtClean="0">
                <a:solidFill>
                  <a:srgbClr val="7030A0"/>
                </a:solidFill>
                <a:latin typeface="Book Antiqua" panose="02040602050305030304" pitchFamily="18" charset="0"/>
                <a:hlinkClick r:id="rId2"/>
              </a:rPr>
              <a:t>http://goppt.ru/assets/cache/images/assets/files/124/532x399-slajd2.f5e.jpg</a:t>
            </a:r>
            <a:endParaRPr lang="ru-RU" dirty="0" smtClean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pPr marL="514350" indent="-514350">
              <a:buAutoNum type="arabicParenR"/>
            </a:pPr>
            <a:endParaRPr lang="ru-RU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8322" y="1213338"/>
            <a:ext cx="8065477" cy="49636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ru-RU" alt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Цель художественно–творческой деятельности в коллективе </a:t>
            </a:r>
            <a:r>
              <a:rPr lang="ru-RU" altLang="ru-RU" sz="4000" dirty="0" smtClean="0">
                <a:latin typeface="Book Antiqua" panose="02040602050305030304" pitchFamily="18" charset="0"/>
              </a:rPr>
              <a:t>– научить видеть других, видеть себя в общении, открыть красоту окружающего мира, развить способности к эстетическому восприятию и творчеству.</a:t>
            </a:r>
          </a:p>
          <a:p>
            <a:pPr marL="0" indent="0">
              <a:buNone/>
            </a:pPr>
            <a:endParaRPr lang="ru-RU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470633"/>
            <a:ext cx="80303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Требования к коллективной деятельности:</a:t>
            </a:r>
            <a:endParaRPr lang="ru-RU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3492" y="2124563"/>
            <a:ext cx="8030308" cy="4351338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buClr>
                <a:srgbClr val="FFFFFF"/>
              </a:buClr>
            </a:pPr>
            <a:r>
              <a:rPr lang="ru-RU" altLang="ru-RU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э</a:t>
            </a:r>
            <a:r>
              <a:rPr lang="ru-RU" alt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стетическое общение;</a:t>
            </a:r>
          </a:p>
          <a:p>
            <a:pPr>
              <a:spcBef>
                <a:spcPts val="900"/>
              </a:spcBef>
              <a:buClr>
                <a:srgbClr val="FFFFFF"/>
              </a:buClr>
            </a:pP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с</a:t>
            </a: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плочение детей;</a:t>
            </a:r>
          </a:p>
          <a:p>
            <a:pPr>
              <a:spcBef>
                <a:spcPts val="900"/>
              </a:spcBef>
              <a:buClr>
                <a:srgbClr val="FFFFFF"/>
              </a:buClr>
            </a:pPr>
            <a:r>
              <a:rPr lang="ru-RU" altLang="ru-RU" sz="3600" b="1" dirty="0">
                <a:solidFill>
                  <a:srgbClr val="0070C0"/>
                </a:solidFill>
                <a:latin typeface="Book Antiqua" panose="02040602050305030304" pitchFamily="18" charset="0"/>
              </a:rPr>
              <a:t>п</a:t>
            </a:r>
            <a:r>
              <a:rPr lang="ru-RU" altLang="ru-RU" sz="36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ознавательное значение;</a:t>
            </a:r>
          </a:p>
          <a:p>
            <a:pPr>
              <a:spcBef>
                <a:spcPts val="900"/>
              </a:spcBef>
              <a:buClr>
                <a:srgbClr val="FFFFFF"/>
              </a:buClr>
            </a:pPr>
            <a:r>
              <a:rPr lang="ru-RU" altLang="ru-RU" sz="36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а</a:t>
            </a:r>
            <a:r>
              <a:rPr lang="ru-RU" altLang="ru-RU" sz="3600" b="1" dirty="0" smtClean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ктивизация творческой деятельности;</a:t>
            </a:r>
          </a:p>
          <a:p>
            <a:pPr>
              <a:spcBef>
                <a:spcPts val="900"/>
              </a:spcBef>
              <a:buClr>
                <a:srgbClr val="FFFFFF"/>
              </a:buClr>
            </a:pPr>
            <a:r>
              <a:rPr lang="ru-RU" altLang="ru-RU" sz="3600" b="1" dirty="0">
                <a:solidFill>
                  <a:srgbClr val="7030A0"/>
                </a:solidFill>
                <a:latin typeface="Book Antiqua" panose="02040602050305030304" pitchFamily="18" charset="0"/>
              </a:rPr>
              <a:t>м</a:t>
            </a:r>
            <a:r>
              <a:rPr lang="ru-RU" altLang="ru-RU" sz="36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ыслительная активность.</a:t>
            </a:r>
          </a:p>
          <a:p>
            <a:pPr>
              <a:spcBef>
                <a:spcPts val="900"/>
              </a:spcBef>
              <a:buClr>
                <a:srgbClr val="FFFFFF"/>
              </a:buClr>
            </a:pPr>
            <a:endParaRPr lang="ru-RU" altLang="ru-RU" sz="3600" b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spcBef>
                <a:spcPts val="900"/>
              </a:spcBef>
              <a:buClr>
                <a:srgbClr val="FFFFFF"/>
              </a:buClr>
            </a:pPr>
            <a:endParaRPr lang="ru-RU" altLang="ru-RU" sz="36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681648"/>
            <a:ext cx="80303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Виды коллективной деятельности</a:t>
            </a:r>
            <a:br>
              <a:rPr lang="ru-RU" altLang="ru-RU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</a:br>
            <a:r>
              <a:rPr lang="ru-RU" altLang="ru-RU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(Б.М. </a:t>
            </a:r>
            <a:r>
              <a:rPr lang="ru-RU" altLang="ru-RU" b="1" dirty="0" err="1" smtClean="0">
                <a:solidFill>
                  <a:srgbClr val="7030A0"/>
                </a:solidFill>
                <a:latin typeface="Book Antiqua" panose="02040602050305030304" pitchFamily="18" charset="0"/>
              </a:rPr>
              <a:t>Неменский</a:t>
            </a:r>
            <a:r>
              <a:rPr lang="ru-RU" altLang="ru-RU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)</a:t>
            </a:r>
            <a:endParaRPr lang="ru-RU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3492" y="1825625"/>
            <a:ext cx="8030308" cy="4351338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buClr>
                <a:srgbClr val="FFFFFF"/>
              </a:buClr>
            </a:pPr>
            <a:endParaRPr lang="ru-RU" altLang="ru-RU" sz="4000" b="1" dirty="0" smtClean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spcBef>
                <a:spcPts val="900"/>
              </a:spcBef>
              <a:buClr>
                <a:srgbClr val="FFFFFF"/>
              </a:buClr>
            </a:pPr>
            <a:endParaRPr lang="ru-RU" altLang="ru-RU" sz="4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lvl="1">
              <a:spcBef>
                <a:spcPts val="900"/>
              </a:spcBef>
              <a:buClr>
                <a:srgbClr val="FFFFFF"/>
              </a:buClr>
            </a:pPr>
            <a:r>
              <a:rPr lang="ru-RU" altLang="ru-RU" sz="4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п</a:t>
            </a:r>
            <a:r>
              <a:rPr lang="ru-RU" altLang="ru-RU" sz="40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арные;</a:t>
            </a:r>
          </a:p>
          <a:p>
            <a:pPr lvl="5">
              <a:spcBef>
                <a:spcPts val="900"/>
              </a:spcBef>
              <a:buClr>
                <a:srgbClr val="FFFFFF"/>
              </a:buClr>
            </a:pPr>
            <a:r>
              <a:rPr lang="ru-RU" altLang="ru-RU" sz="4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групповые;</a:t>
            </a:r>
          </a:p>
          <a:p>
            <a:pPr lvl="8">
              <a:spcBef>
                <a:spcPts val="900"/>
              </a:spcBef>
              <a:buClr>
                <a:srgbClr val="FFFFFF"/>
              </a:buClr>
            </a:pPr>
            <a:r>
              <a:rPr lang="ru-RU" altLang="ru-RU" sz="4000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ко</a:t>
            </a:r>
            <a:r>
              <a:rPr lang="ru-RU" altLang="ru-RU" sz="4000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ллективные.</a:t>
            </a:r>
          </a:p>
          <a:p>
            <a:pPr marL="0" indent="0">
              <a:buNone/>
            </a:pP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751986"/>
            <a:ext cx="80303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Виды коллективной деятельности</a:t>
            </a:r>
            <a:br>
              <a:rPr lang="ru-RU" altLang="ru-RU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</a:br>
            <a:r>
              <a:rPr lang="ru-RU" altLang="ru-RU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(Г.В. Комарова, А.И. Савенков)</a:t>
            </a:r>
            <a:endParaRPr lang="ru-RU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3492" y="1825625"/>
            <a:ext cx="8030308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spcBef>
                <a:spcPts val="900"/>
              </a:spcBef>
              <a:buClr>
                <a:srgbClr val="FFFFFF"/>
              </a:buClr>
            </a:pPr>
            <a:r>
              <a:rPr lang="ru-RU" altLang="ru-RU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с</a:t>
            </a:r>
            <a:r>
              <a:rPr lang="ru-RU" alt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овместно-индивидуальная;</a:t>
            </a:r>
          </a:p>
          <a:p>
            <a:pPr>
              <a:spcBef>
                <a:spcPts val="900"/>
              </a:spcBef>
              <a:buClr>
                <a:srgbClr val="FFFFFF"/>
              </a:buClr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</a:t>
            </a: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овместно-последовательная;</a:t>
            </a:r>
          </a:p>
          <a:p>
            <a:pPr>
              <a:spcBef>
                <a:spcPts val="900"/>
              </a:spcBef>
              <a:buClr>
                <a:srgbClr val="FFFFFF"/>
              </a:buClr>
            </a:pPr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</a:t>
            </a:r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овместно-взаимодействующая.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5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365125"/>
            <a:ext cx="803030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Совместно-индивидуальная деятельность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" r="4087" b="1418"/>
          <a:stretch/>
        </p:blipFill>
        <p:spPr>
          <a:xfrm>
            <a:off x="5367259" y="1649931"/>
            <a:ext cx="3942774" cy="5208069"/>
          </a:xfrm>
        </p:spPr>
      </p:pic>
    </p:spTree>
    <p:extLst>
      <p:ext uri="{BB962C8B-B14F-4D97-AF65-F5344CB8AC3E}">
        <p14:creationId xmlns:p14="http://schemas.microsoft.com/office/powerpoint/2010/main" val="31539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365125"/>
            <a:ext cx="803030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Совместно-индивидуальная деятельность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1312" r="1194" b="1021"/>
          <a:stretch/>
        </p:blipFill>
        <p:spPr>
          <a:xfrm>
            <a:off x="5430715" y="1740466"/>
            <a:ext cx="3815862" cy="5117534"/>
          </a:xfrm>
        </p:spPr>
      </p:pic>
    </p:spTree>
    <p:extLst>
      <p:ext uri="{BB962C8B-B14F-4D97-AF65-F5344CB8AC3E}">
        <p14:creationId xmlns:p14="http://schemas.microsoft.com/office/powerpoint/2010/main" val="3929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492" y="365125"/>
            <a:ext cx="803030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Совместно-индивидуальная деятельность</a:t>
            </a:r>
            <a:endParaRPr lang="ru-RU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b="531"/>
          <a:stretch/>
        </p:blipFill>
        <p:spPr>
          <a:xfrm>
            <a:off x="3899057" y="1567596"/>
            <a:ext cx="6879177" cy="5290404"/>
          </a:xfrm>
        </p:spPr>
      </p:pic>
    </p:spTree>
    <p:extLst>
      <p:ext uri="{BB962C8B-B14F-4D97-AF65-F5344CB8AC3E}">
        <p14:creationId xmlns:p14="http://schemas.microsoft.com/office/powerpoint/2010/main" val="23627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86</Words>
  <Application>Microsoft Office PowerPoint</Application>
  <PresentationFormat>Широкоэкранный</PresentationFormat>
  <Paragraphs>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Требования к коллективной деятельности:</vt:lpstr>
      <vt:lpstr>Виды коллективной деятельности (Б.М. Неменский)</vt:lpstr>
      <vt:lpstr>Виды коллективной деятельности (Г.В. Комарова, А.И. Савенков)</vt:lpstr>
      <vt:lpstr>Совместно-индивидуальная деятельность</vt:lpstr>
      <vt:lpstr>Совместно-индивидуальная деятельность</vt:lpstr>
      <vt:lpstr>Совместно-индивидуальная деятельность</vt:lpstr>
      <vt:lpstr>Совместно-индивидуальная деятельность</vt:lpstr>
      <vt:lpstr>Совместно-индивидуальная деятельность</vt:lpstr>
      <vt:lpstr>Совместно-последовательная деятельность</vt:lpstr>
      <vt:lpstr>Совместно-последовательная деятельность</vt:lpstr>
      <vt:lpstr>Совместно-взаимодействующая деятельность</vt:lpstr>
      <vt:lpstr>Совместно-взаимодействующая деятельность</vt:lpstr>
      <vt:lpstr>Совместно-взаимодействующая деятельность</vt:lpstr>
      <vt:lpstr>Коллективные работы в технике «квиллинг»</vt:lpstr>
      <vt:lpstr>Коллективные работы в технике «квиллинг»</vt:lpstr>
      <vt:lpstr>Желаю успехов в творчестве!</vt:lpstr>
      <vt:lpstr>Интернет-источники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8</cp:revision>
  <dcterms:created xsi:type="dcterms:W3CDTF">2019-08-28T16:52:18Z</dcterms:created>
  <dcterms:modified xsi:type="dcterms:W3CDTF">2019-08-28T17:39:33Z</dcterms:modified>
</cp:coreProperties>
</file>