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402" r:id="rId2"/>
    <p:sldId id="403" r:id="rId3"/>
    <p:sldId id="404" r:id="rId4"/>
    <p:sldId id="427" r:id="rId5"/>
    <p:sldId id="405" r:id="rId6"/>
    <p:sldId id="426" r:id="rId7"/>
    <p:sldId id="408" r:id="rId8"/>
    <p:sldId id="409" r:id="rId9"/>
    <p:sldId id="423" r:id="rId10"/>
    <p:sldId id="410" r:id="rId11"/>
    <p:sldId id="429" r:id="rId12"/>
    <p:sldId id="430" r:id="rId13"/>
    <p:sldId id="431" r:id="rId14"/>
    <p:sldId id="432" r:id="rId15"/>
    <p:sldId id="433" r:id="rId16"/>
    <p:sldId id="434" r:id="rId17"/>
    <p:sldId id="435" r:id="rId18"/>
    <p:sldId id="43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1F942-8FFA-4851-AFD9-695FF561E23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9219B-BD51-4C21-B009-6D0802CB4F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06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18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1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2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8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2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33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98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31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96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AB63F-A148-466D-8EE6-2BF01B7BBE4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57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4" y="918884"/>
            <a:ext cx="4006278" cy="29724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6143" y="3104062"/>
            <a:ext cx="7021286" cy="13062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4598126" y="1066256"/>
            <a:ext cx="431074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АВГУСТОВСКОЕ ПЕДАГОГИЧЕСКОЕ СОВЕЩАНИЕ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419" y="3104062"/>
            <a:ext cx="78690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АКТУАЛЬНЫЕ ПРОБЛЕМЫ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ТРАНСФОРМАЦИИ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МУНИЦИПАЛЬНОЙ СИСТЕМЫ ОБРАЗОВАНИЯ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564" y="5084064"/>
            <a:ext cx="770708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28 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АВГУСТА </a:t>
            </a:r>
          </a:p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СМОЛЕНСК</a:t>
            </a:r>
          </a:p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2020</a:t>
            </a:r>
          </a:p>
          <a:p>
            <a:pPr algn="ctr"/>
            <a:endParaRPr lang="ru-RU" sz="21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1440440" y="973204"/>
            <a:ext cx="1293523" cy="152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9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21" y="606392"/>
            <a:ext cx="8313219" cy="856650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Навыки и компетенции ХХ</a:t>
            </a:r>
            <a:r>
              <a:rPr lang="en-US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I</a:t>
            </a:r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 века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6016" y="2000447"/>
            <a:ext cx="2521819" cy="3272591"/>
          </a:xfrm>
          <a:prstGeom prst="roundRect">
            <a:avLst>
              <a:gd name="adj" fmla="val 21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defRPr/>
            </a:pPr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Базовые навыки </a:t>
            </a:r>
            <a:endParaRPr lang="ru-RU" sz="2000" b="1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ru-RU" sz="1200" dirty="0">
                <a:solidFill>
                  <a:srgbClr val="000000"/>
                </a:solidFill>
                <a:cs typeface="Times New Roman" pitchFamily="18" charset="0"/>
              </a:rPr>
              <a:t>помогают решать повседневные задачи)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Математическая грамотность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Экономическая грамотность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Естественнонаучные знания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Культурная и гражданская грамотность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20714" y="2000447"/>
            <a:ext cx="2521819" cy="3262965"/>
          </a:xfrm>
          <a:prstGeom prst="roundRect">
            <a:avLst>
              <a:gd name="adj" fmla="val 21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defRPr/>
            </a:pPr>
            <a:r>
              <a:rPr lang="ru-RU" sz="20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Компетенции</a:t>
            </a:r>
          </a:p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cs typeface="Times New Roman" panose="02020603050405020304" pitchFamily="18" charset="0"/>
              </a:rPr>
              <a:t>(помогают решать более сложные задачи)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Критическое мышление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Творческое мышление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Умение общаться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Умение работать в коллективе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35040" y="2000446"/>
            <a:ext cx="2521818" cy="3262965"/>
          </a:xfrm>
          <a:prstGeom prst="roundRect">
            <a:avLst>
              <a:gd name="adj" fmla="val 21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defRPr/>
            </a:pPr>
            <a:r>
              <a:rPr lang="ru-RU" b="1" i="1" dirty="0">
                <a:solidFill>
                  <a:srgbClr val="000000"/>
                </a:solidFill>
                <a:cs typeface="Times New Roman" pitchFamily="18" charset="0"/>
              </a:rPr>
              <a:t>Черты характера</a:t>
            </a:r>
          </a:p>
          <a:p>
            <a:pPr algn="just"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ru-RU" sz="1200" dirty="0">
                <a:solidFill>
                  <a:srgbClr val="000000"/>
                </a:solidFill>
                <a:cs typeface="Times New Roman" pitchFamily="18" charset="0"/>
              </a:rPr>
              <a:t>помогают адаптироваться к стремительным изменениям окружающей среды)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Любознательность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Инициативность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Настойчивость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Лидерские качества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Социальная и культурная включенность в общественную жизнь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14888"/>
            <a:ext cx="8286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Ребенок 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XXI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века… Какой он?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52055"/>
              </p:ext>
            </p:extLst>
          </p:nvPr>
        </p:nvGraphicFramePr>
        <p:xfrm>
          <a:off x="467542" y="938108"/>
          <a:ext cx="8286114" cy="551244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43057"/>
                <a:gridCol w="4143057"/>
              </a:tblGrid>
              <a:tr h="26778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28233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02906" y="999215"/>
            <a:ext cx="3744416" cy="43204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До 55% детей старшего дошкольного и младшего школьного  возраста </a:t>
            </a:r>
            <a:r>
              <a:rPr lang="ru-RU" sz="1200" b="1" dirty="0" smtClean="0"/>
              <a:t>имеют сегодня </a:t>
            </a:r>
            <a:r>
              <a:rPr lang="en-US" sz="1200" b="1" dirty="0" smtClean="0"/>
              <a:t>IQ </a:t>
            </a:r>
            <a:r>
              <a:rPr lang="ru-RU" sz="1200" b="1" dirty="0" smtClean="0"/>
              <a:t>115 баллов</a:t>
            </a:r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20649" y="1458285"/>
            <a:ext cx="2583904" cy="279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РОСТ  ОДАРЕННЫХ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25101" y="1068248"/>
            <a:ext cx="2583904" cy="279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СНИЗИЛОСЬ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9808" y="3865240"/>
            <a:ext cx="2583904" cy="279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НЕДОРАЗВИТИЕ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3725416"/>
            <a:ext cx="2583904" cy="279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ВОЗРОСЛИ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14" y="1956595"/>
            <a:ext cx="125804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 особо развитым мышлением</a:t>
            </a:r>
            <a:endParaRPr lang="ru-RU" sz="1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19015" y="1993675"/>
            <a:ext cx="1156320" cy="84905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Дети – «золотые руки»</a:t>
            </a:r>
            <a:endParaRPr lang="ru-RU" sz="1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31072" y="1902014"/>
            <a:ext cx="1179528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Способных влиять на других лидеров</a:t>
            </a:r>
            <a:endParaRPr lang="ru-RU" sz="1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2978" y="2853243"/>
            <a:ext cx="14401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Обладающих двигательными талантами</a:t>
            </a:r>
            <a:endParaRPr lang="ru-RU" sz="13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83532" y="2964889"/>
            <a:ext cx="184039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Представляющих мир в образах</a:t>
            </a:r>
            <a:endParaRPr lang="ru-RU" sz="1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59026" y="1657635"/>
            <a:ext cx="1613173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Познавательное развитие детей</a:t>
            </a:r>
            <a:endParaRPr lang="ru-RU" sz="14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580931" y="1633624"/>
            <a:ext cx="1332148" cy="6405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Энергичность  детей</a:t>
            </a:r>
            <a:endParaRPr lang="ru-RU" sz="14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7931" y="2586090"/>
            <a:ext cx="1778888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Любознательность и воображение</a:t>
            </a:r>
            <a:endParaRPr lang="ru-RU" sz="14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60147" y="2309630"/>
            <a:ext cx="1332148" cy="5859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Креативность детей</a:t>
            </a:r>
            <a:endParaRPr lang="ru-RU" sz="14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717053" y="2995953"/>
            <a:ext cx="1442944" cy="5859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Прирост мышечной силы</a:t>
            </a:r>
            <a:endParaRPr lang="ru-RU" sz="14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62978" y="4438027"/>
            <a:ext cx="1469638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Развития сюжетно-ролевых игр дошкольников</a:t>
            </a:r>
            <a:endParaRPr lang="ru-RU" sz="14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75335" y="4381127"/>
            <a:ext cx="1620180" cy="10530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Мотивационно-</a:t>
            </a:r>
            <a:r>
              <a:rPr lang="ru-RU" sz="1400" b="1" dirty="0" err="1" smtClean="0"/>
              <a:t>потребностной</a:t>
            </a:r>
            <a:r>
              <a:rPr lang="ru-RU" sz="1400" b="1" dirty="0" smtClean="0"/>
              <a:t> сферы</a:t>
            </a:r>
            <a:endParaRPr lang="ru-RU" sz="14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555508" y="5446139"/>
            <a:ext cx="1712286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Воли и произвольности</a:t>
            </a:r>
            <a:endParaRPr lang="ru-RU" sz="14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705628" y="4270645"/>
            <a:ext cx="16665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Эмоциональный дискомфорт</a:t>
            </a:r>
            <a:endParaRPr lang="ru-RU" sz="14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87086" y="4270645"/>
            <a:ext cx="16665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Чувство незащищенности</a:t>
            </a:r>
            <a:endParaRPr lang="ru-RU" sz="14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04048" y="4916245"/>
            <a:ext cx="16665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Аффективная  напряженность</a:t>
            </a:r>
            <a:endParaRPr lang="ru-RU" sz="14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747645" y="4941168"/>
            <a:ext cx="16665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Психические заболевания</a:t>
            </a:r>
            <a:endParaRPr lang="ru-RU" sz="14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618215" y="5670380"/>
            <a:ext cx="4258860" cy="9001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Среди детей с ограниченными возможностями: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Дисгармоническое развитие (психопатия) – 26,5 %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Психическое недоразвитие (олигофрения) – 22,5%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491627" y="1669805"/>
            <a:ext cx="629022" cy="23490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405126" y="1766018"/>
            <a:ext cx="313889" cy="10872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704553" y="1657635"/>
            <a:ext cx="435399" cy="19828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971700" y="1766018"/>
            <a:ext cx="0" cy="117002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236545" y="1756777"/>
            <a:ext cx="0" cy="21566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6862145" y="1347896"/>
            <a:ext cx="32029" cy="166876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7048870" y="1365390"/>
            <a:ext cx="410856" cy="9442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7" idx="2"/>
          </p:cNvCxnSpPr>
          <p:nvPr/>
        </p:nvCxnSpPr>
        <p:spPr>
          <a:xfrm flipH="1">
            <a:off x="6444208" y="1347896"/>
            <a:ext cx="272845" cy="12530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5626772" y="1347896"/>
            <a:ext cx="673420" cy="30973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7740797" y="1347896"/>
            <a:ext cx="673420" cy="2459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1283058" y="4144888"/>
            <a:ext cx="436234" cy="23623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297175" y="4156115"/>
            <a:ext cx="0" cy="127802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971700" y="4144888"/>
            <a:ext cx="732853" cy="23623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H="1">
            <a:off x="5292081" y="4005064"/>
            <a:ext cx="770590" cy="29222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7438525" y="4005064"/>
            <a:ext cx="733196" cy="2486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H="1">
            <a:off x="6444208" y="4005064"/>
            <a:ext cx="226412" cy="9025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9" idx="2"/>
          </p:cNvCxnSpPr>
          <p:nvPr/>
        </p:nvCxnSpPr>
        <p:spPr>
          <a:xfrm>
            <a:off x="6872064" y="4005064"/>
            <a:ext cx="101816" cy="9243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103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974685"/>
            <a:ext cx="2664296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«Педагог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- </a:t>
            </a:r>
            <a:r>
              <a:rPr lang="ru-RU" b="1" dirty="0" err="1" smtClean="0">
                <a:solidFill>
                  <a:schemeClr val="tx1"/>
                </a:solidFill>
              </a:rPr>
              <a:t>мотиватор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навигатор,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-</a:t>
            </a:r>
            <a:r>
              <a:rPr lang="ru-RU" b="1" dirty="0" smtClean="0">
                <a:solidFill>
                  <a:schemeClr val="tx1"/>
                </a:solidFill>
              </a:rPr>
              <a:t>коммуникатор в мире информации»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/А.Г. </a:t>
            </a:r>
            <a:r>
              <a:rPr lang="ru-RU" b="1" dirty="0" err="1" smtClean="0">
                <a:solidFill>
                  <a:schemeClr val="tx1"/>
                </a:solidFill>
              </a:rPr>
              <a:t>Асмолов</a:t>
            </a:r>
            <a:r>
              <a:rPr lang="ru-RU" b="1" dirty="0" smtClean="0">
                <a:solidFill>
                  <a:schemeClr val="tx1"/>
                </a:solidFill>
              </a:rPr>
              <a:t>/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16183" y="980729"/>
            <a:ext cx="2880320" cy="20162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«Улыбка – это символ  доброты,  зрелости и благородства»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/Ш.А. </a:t>
            </a:r>
            <a:r>
              <a:rPr lang="ru-RU" sz="2000" b="1" dirty="0" err="1" smtClean="0">
                <a:solidFill>
                  <a:schemeClr val="tx1"/>
                </a:solidFill>
              </a:rPr>
              <a:t>Амонашвили</a:t>
            </a:r>
            <a:r>
              <a:rPr lang="ru-RU" sz="2000" b="1" dirty="0" smtClean="0">
                <a:solidFill>
                  <a:schemeClr val="tx1"/>
                </a:solidFill>
              </a:rPr>
              <a:t>/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71036"/>
            <a:ext cx="2664296" cy="2160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«Непрерывное обучение – ключ к успеху в </a:t>
            </a:r>
            <a:r>
              <a:rPr lang="en-US" b="1" dirty="0" smtClean="0">
                <a:solidFill>
                  <a:schemeClr val="tx1"/>
                </a:solidFill>
              </a:rPr>
              <a:t>XXI </a:t>
            </a:r>
            <a:r>
              <a:rPr lang="ru-RU" b="1" dirty="0" smtClean="0">
                <a:solidFill>
                  <a:schemeClr val="tx1"/>
                </a:solidFill>
              </a:rPr>
              <a:t>веке»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/</a:t>
            </a:r>
            <a:r>
              <a:rPr lang="ru-RU" b="1" dirty="0" err="1" smtClean="0">
                <a:solidFill>
                  <a:schemeClr val="tx1"/>
                </a:solidFill>
              </a:rPr>
              <a:t>Брайн</a:t>
            </a:r>
            <a:r>
              <a:rPr lang="ru-RU" b="1" dirty="0" smtClean="0">
                <a:solidFill>
                  <a:schemeClr val="tx1"/>
                </a:solidFill>
              </a:rPr>
              <a:t> Трейси/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16183" y="3871036"/>
            <a:ext cx="2880320" cy="2160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«ПСП – профессиональные компетенции,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н</a:t>
            </a:r>
            <a:r>
              <a:rPr lang="ru-RU" b="1" dirty="0" smtClean="0">
                <a:solidFill>
                  <a:schemeClr val="tx1"/>
                </a:solidFill>
              </a:rPr>
              <a:t>овые компетенции – это вариативная часть  профессионального стандарта»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/Е. Ямбург/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319688" y="3434167"/>
            <a:ext cx="1136188" cy="4368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2435192" y="2918901"/>
            <a:ext cx="994047" cy="3660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88124" y="3434167"/>
            <a:ext cx="1088061" cy="4368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688124" y="2996953"/>
            <a:ext cx="1088061" cy="3375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3336324" y="2662009"/>
            <a:ext cx="2417135" cy="182717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Педагог </a:t>
            </a:r>
            <a:r>
              <a:rPr lang="en-US" b="1" dirty="0" smtClean="0">
                <a:solidFill>
                  <a:schemeClr val="tx1"/>
                </a:solidFill>
              </a:rPr>
              <a:t>XXI </a:t>
            </a:r>
            <a:r>
              <a:rPr lang="ru-RU" b="1" dirty="0" smtClean="0">
                <a:solidFill>
                  <a:schemeClr val="tx1"/>
                </a:solidFill>
              </a:rPr>
              <a:t>века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94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Воспитатель 21 века – это: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7516" y="1631091"/>
            <a:ext cx="8123722" cy="4548327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/>
              <a:t> гармонично развитая, внутренне богатая личность, стремящаяся к духовному, профессиональному, общекультурному и физическому совершенству;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/>
              <a:t> умеющий отбирать наиболее эффективные приемы, средства и технологии обучения и воспитания для реализации поставленных задач;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/>
              <a:t> умеющий организовать рефлексивную деятельность;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/>
              <a:t>обладающий высокой степенью профессиональной компетентности.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146" y="461381"/>
            <a:ext cx="823621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 основным составляющим профессиональной компетентности педагога относятся: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182563" algn="just">
              <a:buNone/>
            </a:pPr>
            <a:r>
              <a:rPr lang="ru-RU" dirty="0" smtClean="0">
                <a:sym typeface="Symbol"/>
              </a:rPr>
              <a:t></a:t>
            </a:r>
            <a:r>
              <a:rPr lang="ru-RU" sz="2200" dirty="0" smtClean="0"/>
              <a:t>интеллектуально-педагогическая </a:t>
            </a:r>
            <a:r>
              <a:rPr lang="ru-RU" sz="2200" dirty="0" smtClean="0"/>
              <a:t>компетентность – умение применять полученные знания, опыт в профессиональной деятельности для эффективного обучения и воспитания, способность педагога к инновационной деятельности;</a:t>
            </a:r>
          </a:p>
          <a:p>
            <a:pPr marL="0" indent="182563" algn="just">
              <a:buNone/>
            </a:pPr>
            <a:r>
              <a:rPr lang="ru-RU" sz="2200" dirty="0" smtClean="0">
                <a:sym typeface="Symbol"/>
              </a:rPr>
              <a:t></a:t>
            </a:r>
            <a:r>
              <a:rPr lang="ru-RU" sz="2200" dirty="0" smtClean="0"/>
              <a:t> информационная компетенция – объем информации педагога о себе, воспитанниках, родителях, о коллегах;</a:t>
            </a:r>
          </a:p>
          <a:p>
            <a:pPr marL="0" indent="182563" algn="just">
              <a:buNone/>
            </a:pPr>
            <a:r>
              <a:rPr lang="ru-RU" sz="2200" dirty="0" smtClean="0">
                <a:sym typeface="Symbol"/>
              </a:rPr>
              <a:t></a:t>
            </a:r>
            <a:r>
              <a:rPr lang="ru-RU" sz="2200" dirty="0" smtClean="0"/>
              <a:t> регулятивная компетентность – умение педагога управлять своим поведением, контролировать свои эмоции, способность к рефлексии, </a:t>
            </a:r>
            <a:r>
              <a:rPr lang="ru-RU" sz="2200" dirty="0" err="1" smtClean="0"/>
              <a:t>стрессоустойчивость</a:t>
            </a:r>
            <a:r>
              <a:rPr lang="ru-RU" sz="2200" dirty="0" smtClean="0"/>
              <a:t>;</a:t>
            </a:r>
          </a:p>
          <a:p>
            <a:pPr marL="0" indent="182563" algn="just">
              <a:buNone/>
            </a:pPr>
            <a:r>
              <a:rPr lang="ru-RU" sz="2200" dirty="0" smtClean="0">
                <a:sym typeface="Symbol"/>
              </a:rPr>
              <a:t></a:t>
            </a:r>
            <a:r>
              <a:rPr lang="ru-RU" sz="2200" dirty="0" smtClean="0"/>
              <a:t> коммуникативная компетентность – значимое профессиональное качество, включающее речевые навыки, умение слушать, экстраверсию (качество человека характеризующимся большим интересом к внешнему миру), </a:t>
            </a:r>
            <a:r>
              <a:rPr lang="ru-RU" sz="2200" dirty="0" err="1" smtClean="0"/>
              <a:t>эмпатию</a:t>
            </a:r>
            <a:r>
              <a:rPr lang="ru-RU" sz="2200" dirty="0" smtClean="0"/>
              <a:t> (сопереживание, понимание другого).</a:t>
            </a:r>
            <a:endParaRPr lang="ru-RU" sz="2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Основные пути развития профессиональной компетентности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25642" y="2127182"/>
            <a:ext cx="1886552" cy="895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курсы повышения квалификации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74220" y="2849077"/>
            <a:ext cx="1886552" cy="895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стажировка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0664" y="4277620"/>
            <a:ext cx="2427171" cy="13138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исследовательская, экспериментальная деятельность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39313" y="4300080"/>
            <a:ext cx="2279583" cy="1268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активное участие в педагогических конкурсах, мастер- классах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44767" y="4379495"/>
            <a:ext cx="2117558" cy="1211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участие в методических объединениях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60194" y="2103120"/>
            <a:ext cx="1886552" cy="895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обобщение педагогического опыта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20564" y="3152273"/>
            <a:ext cx="1886552" cy="895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самообразование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098307" y="1463040"/>
            <a:ext cx="1636295" cy="54864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887003" y="1463040"/>
            <a:ext cx="107481" cy="1309036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467149" y="1405289"/>
            <a:ext cx="553453" cy="664142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1568918" y="1463040"/>
            <a:ext cx="2318086" cy="2714324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437246" y="1463040"/>
            <a:ext cx="567891" cy="282260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920564" y="1405289"/>
            <a:ext cx="1498332" cy="1746984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703546" y="1463040"/>
            <a:ext cx="1695649" cy="281458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887" y="365128"/>
            <a:ext cx="8248851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Развитие профессиональной компетенции воспитателя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ДОО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002986"/>
              </p:ext>
            </p:extLst>
          </p:nvPr>
        </p:nvGraphicFramePr>
        <p:xfrm>
          <a:off x="542021" y="1453415"/>
          <a:ext cx="8322846" cy="5074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302"/>
                <a:gridCol w="2883806"/>
                <a:gridCol w="3708738"/>
              </a:tblGrid>
              <a:tr h="506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3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Форма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3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Цель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3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Результаты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715"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83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Активное участие в педагогических конкурсах, мастер- классах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83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создание условий для профессионального самосовершенствования, формирование индивидуального стиля педагога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830"/>
                        </a:spcAft>
                        <a:tabLst>
                          <a:tab pos="87313" algn="l"/>
                        </a:tabLs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формирование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мотивации и познавательной потребности в конкретной деятельности,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83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стимулирование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интереса, отработка условий по планированию, самоорганизации и самоконтролю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659"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83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Участие в методических объединениях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83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формирование потребности профессионального роста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83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обмен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знаниями, оказание помощи, выработка единых требований, совершенствование качества образования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78"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83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Обобщение педагогического опыта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83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получение знаний по опыту, который отличается от массового положительного высокой результативностью и оптимальностью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83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соответствие уровня образования и воспитанности воспитанников, совершенствование методической работы и управленческой деятельности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01" y="410375"/>
            <a:ext cx="8217243" cy="12480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Городские методические объединения педагогов ДОО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389" y="1530417"/>
            <a:ext cx="8393230" cy="49088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sz="2600" dirty="0" smtClean="0"/>
              <a:t>ГТГ «Выявление, сопровождение  и развитие детей с выраженными способностями в условиях ДОО»</a:t>
            </a:r>
          </a:p>
          <a:p>
            <a:pPr>
              <a:spcAft>
                <a:spcPts val="1200"/>
              </a:spcAft>
            </a:pPr>
            <a:r>
              <a:rPr lang="ru-RU" sz="2600" dirty="0" smtClean="0"/>
              <a:t>ГТК «Школа здорового человека» (в рамках реализации «Региональной программы по здоровому образу жизни, культуре питания, продвижению семейных ценностей «Здоровое поколение Смоленщины»)</a:t>
            </a:r>
          </a:p>
          <a:p>
            <a:pPr>
              <a:spcAft>
                <a:spcPts val="1200"/>
              </a:spcAft>
            </a:pPr>
            <a:r>
              <a:rPr lang="ru-RU" sz="2600" dirty="0" smtClean="0"/>
              <a:t>ГПГ «Экономическое воспитание дошкольников: формирование предпосылок финансовой грамотности»</a:t>
            </a:r>
          </a:p>
          <a:p>
            <a:pPr>
              <a:spcAft>
                <a:spcPts val="1200"/>
              </a:spcAft>
            </a:pPr>
            <a:r>
              <a:rPr lang="ru-RU" sz="2600" dirty="0" smtClean="0"/>
              <a:t>ГПГ «Цифровые технологии в детском саду: направления и условия внедрения»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94270"/>
            <a:ext cx="7886700" cy="126038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Городские методические объединения педагогов ДОО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015" y="1857677"/>
            <a:ext cx="8219973" cy="4319286"/>
          </a:xfrm>
        </p:spPr>
        <p:txBody>
          <a:bodyPr>
            <a:normAutofit/>
          </a:bodyPr>
          <a:lstStyle/>
          <a:p>
            <a:r>
              <a:rPr lang="ru-RU" dirty="0" smtClean="0"/>
              <a:t>ГТГ для музыкальных руководителей ДОО «Музыка как средство духовно - нравственного воспитания» (в рамках реализации региональной концепции)</a:t>
            </a:r>
          </a:p>
          <a:p>
            <a:r>
              <a:rPr lang="ru-RU" dirty="0" smtClean="0"/>
              <a:t>ГПГ «Современные образовательные технологии и формы организации образовательной деятельности как условие реализации ФГОС дошкольного образования»</a:t>
            </a:r>
          </a:p>
          <a:p>
            <a:r>
              <a:rPr lang="ru-RU" dirty="0" smtClean="0"/>
              <a:t>ГПГ «Ранняя профориентация в системе дошкольного образования»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684421"/>
            <a:ext cx="7772400" cy="150362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Современные вызовы дошкольного образования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23750" y="3885875"/>
            <a:ext cx="6858000" cy="2285999"/>
          </a:xfrm>
        </p:spPr>
        <p:txBody>
          <a:bodyPr>
            <a:normAutofit/>
          </a:bodyPr>
          <a:lstStyle/>
          <a:p>
            <a:r>
              <a:rPr lang="ru-RU" sz="2000" dirty="0" smtClean="0">
                <a:cs typeface="Times New Roman" panose="02020603050405020304" pitchFamily="18" charset="0"/>
              </a:rPr>
              <a:t>Модульная площадка руководителей, старших воспитателей, педагогических работников дошкольных образовательных организаций</a:t>
            </a:r>
          </a:p>
          <a:p>
            <a:endParaRPr lang="ru-RU" sz="2000" dirty="0" smtClean="0">
              <a:cs typeface="Times New Roman" panose="02020603050405020304" pitchFamily="18" charset="0"/>
            </a:endParaRPr>
          </a:p>
          <a:p>
            <a:r>
              <a:rPr lang="ru-RU" sz="2000" dirty="0" smtClean="0">
                <a:cs typeface="Times New Roman" panose="02020603050405020304" pitchFamily="18" charset="0"/>
              </a:rPr>
              <a:t>Смоленск</a:t>
            </a:r>
          </a:p>
          <a:p>
            <a:r>
              <a:rPr lang="ru-RU" sz="2000" dirty="0" smtClean="0">
                <a:cs typeface="Times New Roman" panose="02020603050405020304" pitchFamily="18" charset="0"/>
              </a:rPr>
              <a:t>28 августа 2020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29388" y="1203158"/>
            <a:ext cx="8248851" cy="2750354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Профессиональные компетентности воспитателя ДОО в условиях вызовов времени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43000" y="4559642"/>
            <a:ext cx="6858000" cy="1260389"/>
          </a:xfrm>
        </p:spPr>
        <p:txBody>
          <a:bodyPr/>
          <a:lstStyle/>
          <a:p>
            <a:r>
              <a:rPr lang="ru-RU" dirty="0" smtClean="0"/>
              <a:t>Фролова О.В., методист методического отдела МБОУ ДО «ЦДО»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773" y="442763"/>
            <a:ext cx="8236216" cy="128978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ГОСУДАРСТВЕННАЯ ПОЛИТИКА 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В СФЕРЕ ДОШКОЛЬНОГО ОБРАЗОВАНИЯ</a:t>
            </a: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77878" y="1700496"/>
            <a:ext cx="4032986" cy="43513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 smtClean="0">
                <a:cs typeface="Times New Roman" panose="02020603050405020304" pitchFamily="18" charset="0"/>
              </a:rPr>
              <a:t>«В основе всей нашей системы образования должен лежать фундаментальный принцип: каждый ребёнок одарён, способен преуспеть и в науке, и в творчестве, и в спорте, в профессии и в жизни. Раскрытие его талантов – это наша с вами задача, в этом – успех России»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 smtClean="0">
                <a:cs typeface="Times New Roman" panose="02020603050405020304" pitchFamily="18" charset="0"/>
              </a:rPr>
              <a:t>В.В. Путин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cs typeface="Times New Roman" panose="02020603050405020304" pitchFamily="18" charset="0"/>
              </a:rPr>
              <a:t>Федеральному собранию Российской Федерации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54" y="2195970"/>
            <a:ext cx="3886200" cy="239786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791" y="284207"/>
            <a:ext cx="7886700" cy="133452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solidFill>
                  <a:srgbClr val="5A00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solidFill>
                  <a:srgbClr val="5A00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solidFill>
                  <a:srgbClr val="5A00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solidFill>
                  <a:srgbClr val="5A00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Вызовы</a:t>
            </a:r>
            <a:r>
              <a:rPr lang="ru-RU" alt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 времени</a:t>
            </a:r>
            <a:r>
              <a:rPr lang="ru-RU" altLang="ru-RU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96176" y="1876927"/>
            <a:ext cx="6670305" cy="1010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alt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Указ Президента Российской Федерации от </a:t>
            </a:r>
          </a:p>
          <a:p>
            <a:pPr algn="just"/>
            <a:r>
              <a:rPr lang="ru-RU" alt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   29 мая 2017 года № 24 «Об объявлении в Российской Федерации Десятилетия детства»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664143" y="2127183"/>
            <a:ext cx="962526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44892" y="3492366"/>
            <a:ext cx="962526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664143" y="4825465"/>
            <a:ext cx="962526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96174" y="3221255"/>
            <a:ext cx="6670307" cy="1090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ru-RU" sz="2000" b="1" dirty="0">
                <a:cs typeface="Times New Roman" panose="02020603050405020304" pitchFamily="18" charset="0"/>
              </a:rPr>
              <a:t>Указ Президента Российской Федерации от 7 мая 2018 № 204 «О национальных целях и стратегических задачах развития РФ на период до 2024 года»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96176" y="4607293"/>
            <a:ext cx="6670308" cy="984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ru-RU" sz="2000" b="1" dirty="0">
                <a:cs typeface="Times New Roman" panose="02020603050405020304" pitchFamily="18" charset="0"/>
              </a:rPr>
              <a:t>Стратегия воспитания в Российской Федерации </a:t>
            </a:r>
            <a:r>
              <a:rPr lang="ru-RU" altLang="ru-RU" sz="2000" b="1" dirty="0" smtClean="0">
                <a:cs typeface="Times New Roman" panose="02020603050405020304" pitchFamily="18" charset="0"/>
              </a:rPr>
              <a:t>до </a:t>
            </a:r>
            <a:r>
              <a:rPr lang="ru-RU" altLang="ru-RU" sz="2000" b="1" dirty="0">
                <a:cs typeface="Times New Roman" panose="02020603050405020304" pitchFamily="18" charset="0"/>
              </a:rPr>
              <a:t>2025 года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247" y="471638"/>
            <a:ext cx="8300617" cy="12224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 внесении изменений в Федеральный закон 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"Об образовании в Российской Федерации" 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 вопросам воспитания обучающихся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7001" y="1663479"/>
            <a:ext cx="8316097" cy="44966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Федеральный закон от 31 июля 2020 г. N 304-ФЗ "О внесении изменений в Федеральный закон "Об образовании в Российской Федерации" по вопросам воспитания обучающихся"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введение таких инструментов формализации воспитательной работы, как «рабочая программа воспитания» и «календарный план воспитательной работы»;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данные инструменты должны быть включены в образовательную программу (речь идет об основных общеобразовательных программах, образовательных программах среднего профессионального образования, образовательных программах высшего образования);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включение примерной рабочей программы воспитания и примерного календарного плана воспитательной работы в примерную образовательную программу по указанным во втором дефисе направлениям;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закрепление за образовательными организациями права на самостоятельную разработку включаемых в образовательную программу рабочей программы воспитания и календарного плана воспитательной работы.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313" y="422787"/>
            <a:ext cx="8277725" cy="120958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Указ о национальных целях развитии России до 2030 года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0102" y="2822864"/>
            <a:ext cx="8111614" cy="158299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1026" name="Picture 2" descr="C:\Users\User\Downloads\43736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132" y="3979580"/>
            <a:ext cx="3546022" cy="227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0103" y="1507239"/>
            <a:ext cx="82173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21 июля 2020 года № </a:t>
            </a:r>
            <a:r>
              <a:rPr lang="ru-RU" sz="2000" dirty="0" smtClean="0"/>
              <a:t>474 «В </a:t>
            </a:r>
            <a:r>
              <a:rPr lang="ru-RU" sz="2000" dirty="0"/>
              <a:t>целях осуществления прорывного развития РФ, увеличения численности страны, повышения жизни граждан, создания комфортных условий для их проживания, а также раскрытия таланта каждого человека ПОСТАНОВЛЯЮ</a:t>
            </a:r>
            <a:r>
              <a:rPr lang="ru-RU" sz="2000" dirty="0" smtClean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/>
              <a:t>Определить следующие национальные цели развития РФ на период до 2030 года:</a:t>
            </a:r>
          </a:p>
          <a:p>
            <a:pPr algn="just"/>
            <a:r>
              <a:rPr lang="ru-RU" sz="2000" dirty="0"/>
              <a:t>б) возможности для самореализации и развитии талантов;</a:t>
            </a:r>
          </a:p>
          <a:p>
            <a:pPr algn="just"/>
            <a:r>
              <a:rPr lang="ru-RU" sz="2000" dirty="0"/>
              <a:t>д) цифровая трансформация…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889" y="529390"/>
            <a:ext cx="8325852" cy="122240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Целевые показатели, характеризующие достижения национальных целей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7892" y="1732548"/>
            <a:ext cx="8181472" cy="44468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б) в рамках национальной цели «Возможности для самореализации и развитии талантов»:</a:t>
            </a:r>
          </a:p>
          <a:p>
            <a:pPr algn="just"/>
            <a:r>
              <a:rPr lang="ru-RU" sz="2000" dirty="0" smtClean="0"/>
              <a:t>вхождение РФ в число десяти ведущих стран мира по качеству общего образования;</a:t>
            </a:r>
          </a:p>
          <a:p>
            <a:pPr algn="just"/>
            <a:r>
              <a:rPr lang="ru-RU" sz="2000" dirty="0" smtClean="0"/>
              <a:t>формирование эффективной системы выявления, поддержки и развития способностей и талантов у детей и молодежи….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err="1" smtClean="0"/>
              <a:t>д</a:t>
            </a:r>
            <a:r>
              <a:rPr lang="ru-RU" sz="2000" dirty="0" smtClean="0"/>
              <a:t>) в рамках национальной цели «Цифровая трансформация»</a:t>
            </a:r>
          </a:p>
          <a:p>
            <a:pPr algn="just"/>
            <a:r>
              <a:rPr lang="ru-RU" sz="2000" dirty="0" smtClean="0"/>
              <a:t>достижение «цифровой зрелости» ключевых отраслей экономики и социальной сферы, в том числе здравоохранения и образования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176" y="598666"/>
            <a:ext cx="5022256" cy="564318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4841</TotalTime>
  <Words>1084</Words>
  <Application>Microsoft Office PowerPoint</Application>
  <PresentationFormat>Экран (4:3)</PresentationFormat>
  <Paragraphs>156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Современные вызовы дошкольного образования</vt:lpstr>
      <vt:lpstr>Профессиональные компетентности воспитателя ДОО в условиях вызовов времени</vt:lpstr>
      <vt:lpstr>ГОСУДАРСТВЕННАЯ ПОЛИТИКА  В СФЕРЕ ДОШКОЛЬНОГО ОБРАЗОВАНИЯ </vt:lpstr>
      <vt:lpstr>  Вызовы времени  </vt:lpstr>
      <vt:lpstr>О внесении изменений в Федеральный закон  "Об образовании в Российской Федерации"  по вопросам воспитания обучающихся</vt:lpstr>
      <vt:lpstr>Указ о национальных целях развитии России до 2030 года</vt:lpstr>
      <vt:lpstr>Целевые показатели, характеризующие достижения национальных целей</vt:lpstr>
      <vt:lpstr>Презентация PowerPoint</vt:lpstr>
      <vt:lpstr>Навыки и компетенции ХХI века</vt:lpstr>
      <vt:lpstr>Презентация PowerPoint</vt:lpstr>
      <vt:lpstr>Презентация PowerPoint</vt:lpstr>
      <vt:lpstr>Воспитатель 21 века – это:</vt:lpstr>
      <vt:lpstr> К основным составляющим профессиональной компетентности педагога относятся: </vt:lpstr>
      <vt:lpstr>Основные пути развития профессиональной компетентности</vt:lpstr>
      <vt:lpstr>Развитие профессиональной компетенции воспитателя ДОО</vt:lpstr>
      <vt:lpstr>Городские методические объединения педагогов ДОО</vt:lpstr>
      <vt:lpstr>Городские методические объединения педагогов ДОО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Сазонова Наталья Николаевна</dc:creator>
  <cp:lastModifiedBy>Пользователь</cp:lastModifiedBy>
  <cp:revision>390</cp:revision>
  <dcterms:created xsi:type="dcterms:W3CDTF">2018-07-31T10:36:08Z</dcterms:created>
  <dcterms:modified xsi:type="dcterms:W3CDTF">2020-08-26T12:15:06Z</dcterms:modified>
</cp:coreProperties>
</file>