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313" r:id="rId3"/>
    <p:sldId id="314" r:id="rId4"/>
    <p:sldId id="320" r:id="rId5"/>
    <p:sldId id="321" r:id="rId6"/>
    <p:sldId id="322" r:id="rId7"/>
    <p:sldId id="323" r:id="rId8"/>
    <p:sldId id="324" r:id="rId9"/>
    <p:sldId id="325" r:id="rId10"/>
    <p:sldId id="319" r:id="rId11"/>
    <p:sldId id="326" r:id="rId12"/>
    <p:sldId id="32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0197D-3FDD-4921-B281-97F2A89A1D3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AD5A0-F446-4CB5-B4AD-FA23915B7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6120680" cy="1656184"/>
          </a:xfrm>
          <a:solidFill>
            <a:schemeClr val="tx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Городское августовское совещание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«Стратегия развития муниципальной системы образования в контексте приоритетного национального проекта «Образование»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143116"/>
            <a:ext cx="4572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Диалоговые площадки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«Профессиональный разговор» </a:t>
            </a:r>
          </a:p>
        </p:txBody>
      </p:sp>
      <p:pic>
        <p:nvPicPr>
          <p:cNvPr id="8" name="Рисунок 7" descr="pnpo-obrazovanie-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2132414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NGPIX-COM-Open-Book-PNG-Transparent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5000636"/>
            <a:ext cx="3745511" cy="203440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383632" cy="2286016"/>
          </a:xfrm>
          <a:solidFill>
            <a:schemeClr val="tx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«Роль образовательной организации в </a:t>
            </a: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проекта «Образование»:</a:t>
            </a: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национальных целей к новому </a:t>
            </a:r>
          </a:p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качеству образования»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biznesra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14908" y="4357694"/>
            <a:ext cx="4429124" cy="29176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15074" y="6396359"/>
            <a:ext cx="2878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29 августа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Образовательный центр поддержки и развития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муниципальной систем образования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56793"/>
            <a:ext cx="4352956" cy="446449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300" b="1" dirty="0" smtClean="0"/>
              <a:t>В рамках информационно – методической поддержки школ с нестабильными результатами обучения, а также школ, функционирующих в неблагоприятных социальных условиях проведена следующая работа: </a:t>
            </a:r>
          </a:p>
          <a:p>
            <a:pPr lvl="0">
              <a:buNone/>
            </a:pPr>
            <a:r>
              <a:rPr lang="ru-RU" sz="2300" b="1" dirty="0" smtClean="0"/>
              <a:t>       в план работы городских методических объединений, профессиональных объединений руководителей и педагогических работников включены мероприятия, направленные на повышение качества образовательных результатов; организованы диалоговые площадки в рамках городских методических объединений учителей-предметников по обмену опытом между школами и педагогическими работ</a:t>
            </a:r>
            <a:r>
              <a:rPr lang="ru-RU" sz="2300" dirty="0" smtClean="0"/>
              <a:t>никами.</a:t>
            </a:r>
          </a:p>
          <a:p>
            <a:endParaRPr lang="ru-RU" dirty="0"/>
          </a:p>
        </p:txBody>
      </p:sp>
      <p:pic>
        <p:nvPicPr>
          <p:cNvPr id="8" name="Рисунок 7" descr="pnpo-obrazovanie-2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1535359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Результат: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  </a:t>
            </a:r>
            <a:r>
              <a:rPr lang="ru-RU" sz="2600" i="1" dirty="0" smtClean="0"/>
              <a:t>В 2018-2019 учебном году образовательным центром поддержки и развития муниципальной системы образования: </a:t>
            </a:r>
          </a:p>
          <a:p>
            <a:pPr lvl="0"/>
            <a:r>
              <a:rPr lang="ru-RU" sz="2600" b="1" dirty="0" smtClean="0"/>
              <a:t>разработана и утверждена «дорожная карта» муниципального проекта «Образовательный центр поддержки и развития муниципальной системы образования» на 2018-2019 учебный год.</a:t>
            </a:r>
          </a:p>
          <a:p>
            <a:pPr lvl="0"/>
            <a:r>
              <a:rPr lang="ru-RU" sz="2600" b="1" dirty="0" smtClean="0"/>
              <a:t>Школами - участниками проекта созданы программы повышения качества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9221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Диалоговая площадка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</a:rPr>
              <a:t>Механизмы и инструментарий управления качеством образования в современной школе»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56793"/>
            <a:ext cx="4352956" cy="446449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2900" b="1" dirty="0" smtClean="0"/>
              <a:t>- методическое совещание «О подготовке обучающихся к ВПР и итоговой аттестации» (организация повторения при подготовке к итоговой аттестации для обучающихся с низкими образовательными результатами);</a:t>
            </a:r>
          </a:p>
          <a:p>
            <a:pPr lvl="0"/>
            <a:r>
              <a:rPr lang="ru-RU" sz="2900" b="1" dirty="0" smtClean="0"/>
              <a:t>- методическое совещание «Качественный результат ВПР – залог успеха на ОГЭ и ЕГЭ по математике» (система работы учителя по подготовке обучающихся к ВПР с низкими образовательными результатами); </a:t>
            </a:r>
          </a:p>
          <a:p>
            <a:pPr lvl="0"/>
            <a:r>
              <a:rPr lang="ru-RU" sz="2900" b="1" dirty="0" smtClean="0"/>
              <a:t>- круглый стол «Организация и содержание внеурочной деятельности учащихся в условиях в условиях введения ФГОС» (внеурочная деятельность как ресурс повышения качества образования) (ГМО учителей русского языка и литературы).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межшкольный педагогический совет «Анализ результатов ГИА 2018 года: пути решения выявленных проблем»;</a:t>
            </a:r>
          </a:p>
          <a:p>
            <a:pPr lvl="0"/>
            <a:r>
              <a:rPr lang="ru-RU" b="1" dirty="0" smtClean="0"/>
              <a:t>- круглый стол «Пути эффективного учебного взаимодействия» </a:t>
            </a:r>
          </a:p>
          <a:p>
            <a:endParaRPr lang="ru-RU" dirty="0"/>
          </a:p>
        </p:txBody>
      </p:sp>
      <p:pic>
        <p:nvPicPr>
          <p:cNvPr id="8" name="Рисунок 7" descr="pnpo-obrazovanie-2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1535359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2900" b="1" dirty="0" smtClean="0">
                <a:solidFill>
                  <a:srgbClr val="002060"/>
                </a:solidFill>
              </a:rPr>
              <a:t>С целью </a:t>
            </a:r>
            <a:r>
              <a:rPr lang="ru-RU" sz="2900" b="1" i="1" dirty="0" smtClean="0">
                <a:solidFill>
                  <a:srgbClr val="002060"/>
                </a:solidFill>
              </a:rPr>
              <a:t>методической поддержки и повышения квалификации педагогических и руководящих работников , проведены: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2900" b="1" dirty="0" smtClean="0"/>
              <a:t>- методическое совещание «Особенности организации и проведения Всероссийской проверочной работы (ВПР) по отдельным предметам в начальной школе» (система работы учителя при подготовке к ВПР обучающихся, показывающих низкие образовательные результаты);</a:t>
            </a:r>
          </a:p>
          <a:p>
            <a:pPr lvl="0"/>
            <a:r>
              <a:rPr lang="ru-RU" sz="2900" b="1" dirty="0" smtClean="0"/>
              <a:t>- методическое совещание: «Диагностика уровня </a:t>
            </a:r>
            <a:r>
              <a:rPr lang="ru-RU" sz="2900" b="1" dirty="0" err="1" smtClean="0"/>
              <a:t>сформированности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общеучебных</a:t>
            </a:r>
            <a:r>
              <a:rPr lang="ru-RU" sz="2900" b="1" dirty="0" smtClean="0"/>
              <a:t> умений и навыков» (ГМО учителей математики и физики).</a:t>
            </a:r>
          </a:p>
          <a:p>
            <a:r>
              <a:rPr lang="ru-RU" sz="2900" b="1" dirty="0" smtClean="0"/>
              <a:t>- методическое совещание: «Проблемы изучения математики и пути их решения» (ГМО учителей математики).</a:t>
            </a:r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39752" y="332657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altLang="ru-RU" sz="2800" b="1" kern="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Муниципальный Образовательный Центр поддержки и развития муниципальной системы образования </a:t>
            </a:r>
            <a:endParaRPr lang="ru-RU" sz="2800" b="1" kern="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475" y="2240966"/>
            <a:ext cx="2675848" cy="2007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44" y="2286692"/>
            <a:ext cx="2615805" cy="1961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375" y="3267420"/>
            <a:ext cx="2349500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49" y="4743450"/>
            <a:ext cx="2565400" cy="1924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636" y="4732735"/>
            <a:ext cx="2579687" cy="1934765"/>
          </a:xfrm>
          <a:prstGeom prst="rect">
            <a:avLst/>
          </a:prstGeom>
        </p:spPr>
      </p:pic>
      <p:pic>
        <p:nvPicPr>
          <p:cNvPr id="8" name="Рисунок 7" descr="pnpo-obrazovanie-2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42852"/>
            <a:ext cx="1535359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3134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профессионально-общественного диалога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обсудить приоритетные направления реализации национального проекта «Образование»: внедрение новых методов обучения и воспитания, обновления программ, направленных на реализацию ФГОС с учетом концепций преподавания предметов, создание современной цифровой образовательной среды, обеспечивающей высокое качество и доступность образования;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представить лучшие практики в повышении методического мастерства и профессиональной компетентности педагогов в рамках реализации нацпроекта «Образование». </a:t>
            </a:r>
          </a:p>
          <a:p>
            <a:endParaRPr lang="ru-RU" dirty="0"/>
          </a:p>
        </p:txBody>
      </p:sp>
      <p:pic>
        <p:nvPicPr>
          <p:cNvPr id="6" name="Рисунок 5" descr="pnpo-obrazovanie-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70595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iznesra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44156" y="5214950"/>
            <a:ext cx="2728438" cy="179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znesr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44156" y="5214950"/>
            <a:ext cx="2728438" cy="179735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1373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Проблемное поле:</a:t>
            </a:r>
            <a:endParaRPr lang="ru-RU" sz="2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стратегические направления  национального проекта «Образование» как приоритеты развития муниципальной системы образования;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и проблемы реализации национального проекта «Образование» в системе образования города;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муниципальной системы образования в интересах формирования социально активной, гармонично развитой, профессионально  ориентированной, творческой личности как ключевого ресурса развития экономики и социальной сферы города Смоленска;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поддержки детей с особыми образовательными потребностями: достижения и перспективы развития;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практики в повышении методического мастерства и профессиональной компетентности педагогов в рамках реализации нацпроекта «Образование».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pnpo-obrazovanie-2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70595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672"/>
            <a:ext cx="6120680" cy="172819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Механизмы и инструментарий управления качеством образования в современной школе»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7056784" cy="3024336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prstTxWarp prst="textInflateTop">
              <a:avLst>
                <a:gd name="adj" fmla="val 0"/>
              </a:avLst>
            </a:prstTxWarp>
            <a:normAutofit fontScale="62500" lnSpcReduction="20000"/>
          </a:bodyPr>
          <a:lstStyle/>
          <a:p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5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Диалоговая площадка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Образовательный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центр поддержки и развития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муниципальной системы образования</a:t>
            </a: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1800" b="1" i="1" dirty="0" smtClean="0">
                <a:solidFill>
                  <a:schemeClr val="bg2">
                    <a:lumMod val="10000"/>
                  </a:schemeClr>
                </a:solidFill>
              </a:rPr>
              <a:t>Васинова Н.Д., заведующий методическим</a:t>
            </a:r>
          </a:p>
          <a:p>
            <a:pPr algn="r"/>
            <a:r>
              <a:rPr lang="ru-RU" sz="1800" b="1" i="1" dirty="0" smtClean="0">
                <a:solidFill>
                  <a:schemeClr val="bg2">
                    <a:lumMod val="10000"/>
                  </a:schemeClr>
                </a:solidFill>
              </a:rPr>
              <a:t> отделом, методист МБУ ДО «ЦДО», </a:t>
            </a:r>
          </a:p>
          <a:p>
            <a:pPr algn="r"/>
            <a:r>
              <a:rPr lang="ru-RU" sz="1800" b="1" i="1" dirty="0" err="1" smtClean="0">
                <a:solidFill>
                  <a:schemeClr val="bg2">
                    <a:lumMod val="10000"/>
                  </a:schemeClr>
                </a:solidFill>
              </a:rPr>
              <a:t>Викторенко</a:t>
            </a:r>
            <a:r>
              <a:rPr lang="ru-RU" sz="1800" b="1" i="1" dirty="0" smtClean="0">
                <a:solidFill>
                  <a:schemeClr val="bg2">
                    <a:lumMod val="10000"/>
                  </a:schemeClr>
                </a:solidFill>
              </a:rPr>
              <a:t> Ю.В., методист МБУ ДО «ЦДО» </a:t>
            </a:r>
          </a:p>
        </p:txBody>
      </p:sp>
      <p:pic>
        <p:nvPicPr>
          <p:cNvPr id="6" name="Рисунок 5" descr="biznesr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57950" y="5235935"/>
            <a:ext cx="2696582" cy="1776374"/>
          </a:xfrm>
          <a:prstGeom prst="rect">
            <a:avLst/>
          </a:prstGeom>
        </p:spPr>
      </p:pic>
      <p:pic>
        <p:nvPicPr>
          <p:cNvPr id="8" name="Рисунок 7" descr="pnpo-obrazovanie-2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70595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znesr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57950" y="5235935"/>
            <a:ext cx="2696582" cy="1776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347048" cy="12961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Диалоговая площадка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</a:rPr>
              <a:t>Механизмы и инструментарий управления качеством образования в современной школе»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680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проведения площадки</a:t>
            </a:r>
          </a:p>
          <a:p>
            <a:pPr marL="182563" indent="-182563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1.Вступительное слово. Образовательный центр поддержки и развития муниципальной системы образования как механизм управления качеством образования </a:t>
            </a:r>
            <a:r>
              <a:rPr lang="ru-RU" sz="1400" b="1" i="1" dirty="0" smtClean="0"/>
              <a:t>(Васинова Н.Д., заведующий методическим отделом МБУ ДО «ЦДО», руководитель центра поддержки и развития муниципальной системы образования).</a:t>
            </a:r>
          </a:p>
          <a:p>
            <a:pPr marL="182563" indent="-182563">
              <a:buNone/>
            </a:pPr>
            <a:r>
              <a:rPr lang="ru-RU" sz="1400" b="1" dirty="0" smtClean="0"/>
              <a:t>2. </a:t>
            </a:r>
            <a:r>
              <a:rPr lang="ru-RU" sz="1400" b="1" dirty="0" smtClean="0">
                <a:solidFill>
                  <a:srgbClr val="002060"/>
                </a:solidFill>
              </a:rPr>
              <a:t>Педагогическое и организационное условие повышения качества школьного образования </a:t>
            </a:r>
            <a:r>
              <a:rPr lang="ru-RU" sz="1400" b="1" i="1" dirty="0" smtClean="0"/>
              <a:t>(</a:t>
            </a:r>
            <a:r>
              <a:rPr lang="ru-RU" sz="1400" b="1" i="1" dirty="0" err="1" smtClean="0"/>
              <a:t>Куришкина</a:t>
            </a:r>
            <a:r>
              <a:rPr lang="ru-RU" sz="1400" b="1" i="1" dirty="0" smtClean="0"/>
              <a:t> Л.А., заместитель директора МБОУ «СШ № 33»).</a:t>
            </a:r>
          </a:p>
          <a:p>
            <a:pPr>
              <a:buNone/>
            </a:pPr>
            <a:r>
              <a:rPr lang="ru-RU" sz="1400" b="1" dirty="0" smtClean="0"/>
              <a:t>3. </a:t>
            </a:r>
            <a:r>
              <a:rPr lang="ru-RU" sz="1400" b="1" dirty="0" smtClean="0">
                <a:solidFill>
                  <a:srgbClr val="002060"/>
                </a:solidFill>
              </a:rPr>
              <a:t>Эффективное управление качеством образования в современной школе </a:t>
            </a:r>
            <a:r>
              <a:rPr lang="ru-RU" sz="1400" b="1" i="1" dirty="0" smtClean="0"/>
              <a:t>(Аникина И.В., заместитель директора МБОУ «СШ № 32 им. С.А. Лавочкина»).</a:t>
            </a:r>
          </a:p>
          <a:p>
            <a:pPr>
              <a:buNone/>
            </a:pPr>
            <a:r>
              <a:rPr lang="ru-RU" sz="1400" b="1" dirty="0" smtClean="0"/>
              <a:t>4. </a:t>
            </a:r>
            <a:r>
              <a:rPr lang="ru-RU" sz="1400" b="1" dirty="0" smtClean="0">
                <a:solidFill>
                  <a:srgbClr val="002060"/>
                </a:solidFill>
              </a:rPr>
              <a:t>Опыт деятельности, проблемы и перспективы развития Образовательного центра поддержки и развития муниципальной системы образования</a:t>
            </a:r>
          </a:p>
          <a:p>
            <a:pPr>
              <a:buNone/>
            </a:pPr>
            <a:r>
              <a:rPr lang="ru-RU" sz="1400" b="1" dirty="0" smtClean="0"/>
              <a:t>4.1.  </a:t>
            </a:r>
            <a:r>
              <a:rPr lang="ru-RU" sz="1400" b="1" dirty="0" smtClean="0">
                <a:solidFill>
                  <a:srgbClr val="002060"/>
                </a:solidFill>
              </a:rPr>
              <a:t>Современные механизмы и инструментарий повышения качества образования </a:t>
            </a:r>
            <a:r>
              <a:rPr lang="ru-RU" sz="1400" b="1" i="1" dirty="0" smtClean="0"/>
              <a:t>(Мелехова Л.Г., заместитель директора МБОУ «СШ № 1»),</a:t>
            </a:r>
          </a:p>
          <a:p>
            <a:pPr>
              <a:buNone/>
            </a:pPr>
            <a:r>
              <a:rPr lang="ru-RU" sz="1400" b="1" dirty="0" smtClean="0"/>
              <a:t>4.2.  </a:t>
            </a:r>
            <a:r>
              <a:rPr lang="ru-RU" sz="1400" b="1" dirty="0" smtClean="0">
                <a:solidFill>
                  <a:srgbClr val="002060"/>
                </a:solidFill>
              </a:rPr>
              <a:t>Мониторинг как условие повышения качества знаний </a:t>
            </a:r>
            <a:r>
              <a:rPr lang="ru-RU" sz="1400" b="1" i="1" dirty="0" smtClean="0"/>
              <a:t>(</a:t>
            </a:r>
            <a:r>
              <a:rPr lang="ru-RU" sz="1400" b="1" i="1" dirty="0" err="1" smtClean="0"/>
              <a:t>Алексеенкова</a:t>
            </a:r>
            <a:r>
              <a:rPr lang="ru-RU" sz="1400" b="1" i="1" dirty="0" smtClean="0"/>
              <a:t> А.И., заместитель директора МБОУ «СШ № 18»), </a:t>
            </a:r>
          </a:p>
          <a:p>
            <a:pPr>
              <a:buNone/>
            </a:pPr>
            <a:r>
              <a:rPr lang="ru-RU" sz="1400" b="1" dirty="0" smtClean="0"/>
              <a:t>4.3. </a:t>
            </a:r>
            <a:r>
              <a:rPr lang="ru-RU" sz="1400" b="1" dirty="0" smtClean="0">
                <a:solidFill>
                  <a:srgbClr val="002060"/>
                </a:solidFill>
              </a:rPr>
              <a:t>Анализ результатов работы школы реализующих программу повышения качества образования  </a:t>
            </a:r>
            <a:r>
              <a:rPr lang="ru-RU" sz="1400" b="1" i="1" dirty="0" smtClean="0"/>
              <a:t>(</a:t>
            </a:r>
            <a:r>
              <a:rPr lang="ru-RU" sz="1400" b="1" i="1" dirty="0" err="1" smtClean="0"/>
              <a:t>Смазнова</a:t>
            </a:r>
            <a:r>
              <a:rPr lang="ru-RU" sz="1400" b="1" i="1" dirty="0" smtClean="0"/>
              <a:t> Т.А., заместитель директора МБОУ «СШ № 19 им. Героя России Панова»).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Свободный микрофон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Механизмы и инструментарий управления качеством образования в современной школе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pnpo-obrazovanie-2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70595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Образовательный центр поддержки и развития муниципальной системы образования как механизм управления качеством образования </a:t>
            </a: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400" b="1" i="1" dirty="0" smtClean="0"/>
              <a:t>Васинова Н.Д., заведующий методическим отделом </a:t>
            </a:r>
          </a:p>
          <a:p>
            <a:pPr algn="r">
              <a:buNone/>
            </a:pPr>
            <a:r>
              <a:rPr lang="ru-RU" sz="1400" b="1" i="1" dirty="0" smtClean="0"/>
              <a:t>МБУ ДО «ЦДО», руководитель МОЦ</a:t>
            </a:r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  <a:p>
            <a:pPr>
              <a:buNone/>
            </a:pPr>
            <a:endParaRPr lang="ru-RU" sz="900" b="1" i="1" dirty="0" smtClean="0"/>
          </a:p>
        </p:txBody>
      </p:sp>
      <p:pic>
        <p:nvPicPr>
          <p:cNvPr id="5" name="Рисунок 4" descr="biznesr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43636" y="5060641"/>
            <a:ext cx="2728438" cy="1797359"/>
          </a:xfrm>
          <a:prstGeom prst="rect">
            <a:avLst/>
          </a:prstGeom>
        </p:spPr>
      </p:pic>
      <p:pic>
        <p:nvPicPr>
          <p:cNvPr id="6" name="Рисунок 5" descr="pnpo-obrazovanie-2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1665370" cy="139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12068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Образовательный центр поддержки и развития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муниципальной систем образования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Проекта: 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от 31.07.2017 № 1 заседания комиссии Министерства образования и науки Российской Федерации  по проведению в 2017 году отбора субъектов Российской Федерации на предоставление в 2018 году субсидий  из федерального бюджета бюджетам субъектов Российской Федерации на финансовое обеспечение  мероприятий Федеральной целевой программы развития образования на 2016-2020 годы по мероприятию 2.2. «Повышение качества образования в школах с низкими результатами обучения и в школах, функционирующих в неблагоприятных социальных условиях, путем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региональных проектов и распространение их результатов»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Департамента Смоленской области по образованию и науке от 26.02.2018 № 161-ОД «Об организации деятельности по мероприятию. «Повышение качества образования в школах с низкими результатами обучения и в школах, функционирующих в неблагоприятных социальных условиях, путем реализации региональных проектов и распространение их результатов»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разработчики проекта: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«Смоленский областной институт развития образования»;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и молодежной политики Администрации города Смоленска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исполнители проекта: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и молодежной политики Администрации города Смоленска,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отдел МБУ ДО «ЦДО»,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</a:t>
            </a:r>
          </a:p>
          <a:p>
            <a:r>
              <a:rPr lang="ru-RU" dirty="0" smtClean="0"/>
              <a:t>Приказ управления образования и молодежной политики Администрации города Смоленска от 12.03.2018 № 117:</a:t>
            </a:r>
          </a:p>
          <a:p>
            <a:r>
              <a:rPr lang="ru-RU" sz="2900" dirty="0" smtClean="0"/>
              <a:t>п.1.</a:t>
            </a:r>
            <a:r>
              <a:rPr lang="ru-RU" dirty="0" smtClean="0"/>
              <a:t> Утвердить  муниципальный проект «Образовательный центр поддержки и развития муниципальной системы образования.</a:t>
            </a:r>
          </a:p>
          <a:p>
            <a:r>
              <a:rPr lang="ru-RU" dirty="0" smtClean="0"/>
              <a:t>п.3. Утвердить Положение об  образовательном центре поддержки и развития муниципальной системы образования (приложение  1). </a:t>
            </a:r>
          </a:p>
          <a:p>
            <a:r>
              <a:rPr lang="ru-RU" dirty="0" smtClean="0"/>
              <a:t>п.4. Открыть Образовательный центр поддержки и развития муниципальной системы образования в МБУ ДО «ЦДО». </a:t>
            </a:r>
          </a:p>
          <a:p>
            <a:r>
              <a:rPr lang="ru-RU" dirty="0" smtClean="0"/>
              <a:t>п.5. Утвердить состав сотрудников образовательного центра поддержки и развития муниципальной системы образования (приложение  2).</a:t>
            </a:r>
            <a:endParaRPr lang="ru-RU" dirty="0"/>
          </a:p>
        </p:txBody>
      </p:sp>
      <p:pic>
        <p:nvPicPr>
          <p:cNvPr id="6" name="Рисунок 5" descr="pnpo-obrazovanie-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170595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904656" cy="9941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Образовательный центр поддержки и развития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муниципальной систем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3312368" cy="384929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Цель проекта: </a:t>
            </a:r>
          </a:p>
          <a:p>
            <a:r>
              <a:rPr lang="ru-RU" sz="1400" b="1" dirty="0" smtClean="0"/>
              <a:t>создание эффективной системы для получения положительной динамики образовательных результатов в школах с устойчиво  нестабильными образовательными результатами и школах, функционирующих в неблагоприятных социальных условиях за счет повышения их управленческого, педагогического и ресурсного потенциала. </a:t>
            </a:r>
          </a:p>
          <a:p>
            <a:pPr>
              <a:buNone/>
            </a:pPr>
            <a:r>
              <a:rPr lang="ru-RU" sz="1800" dirty="0" smtClean="0"/>
              <a:t>	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3968" y="2348880"/>
            <a:ext cx="4402832" cy="377728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Задачи:</a:t>
            </a:r>
          </a:p>
          <a:p>
            <a:pPr lvl="0"/>
            <a:r>
              <a:rPr lang="ru-RU" sz="1400" b="1" dirty="0" smtClean="0"/>
              <a:t>Разработать программы обеспечивающие перевод школ в эффективный режим работы. </a:t>
            </a:r>
          </a:p>
          <a:p>
            <a:pPr lvl="0"/>
            <a:r>
              <a:rPr lang="ru-RU" sz="1400" b="1" dirty="0" smtClean="0"/>
              <a:t>Разработать механизмы управления качеством образования, позволяющие объединить внутренние ресурсы школ с нестабильными результатами и внешние ресурсы социальных партнеров для эффективного управления качеством образования.</a:t>
            </a:r>
          </a:p>
          <a:p>
            <a:pPr>
              <a:buNone/>
            </a:pPr>
            <a:r>
              <a:rPr lang="ru-RU" sz="1400" b="1" dirty="0" smtClean="0"/>
              <a:t>	</a:t>
            </a:r>
            <a:endParaRPr lang="ru-RU" sz="1400" b="1" dirty="0"/>
          </a:p>
        </p:txBody>
      </p:sp>
      <p:pic>
        <p:nvPicPr>
          <p:cNvPr id="6" name="Рисунок 5" descr="pnpo-obrazovanie-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170595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12068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Образовательный центр поддержки и развития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муниципальной систем образования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960440" cy="460851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Направления проекта:</a:t>
            </a:r>
          </a:p>
          <a:p>
            <a:r>
              <a:rPr lang="ru-RU" sz="1400" dirty="0" smtClean="0"/>
              <a:t>- </a:t>
            </a:r>
            <a:r>
              <a:rPr lang="ru-RU" sz="1400" b="1" dirty="0" smtClean="0"/>
              <a:t>организация межшкольного взаимодействия школ с разным уровнем качества результатов обучения;</a:t>
            </a:r>
          </a:p>
          <a:p>
            <a:r>
              <a:rPr lang="ru-RU" sz="1400" b="1" dirty="0" smtClean="0"/>
              <a:t>- вовлечение успешных школ в процесс обмена опытом через </a:t>
            </a:r>
            <a:r>
              <a:rPr lang="ru-RU" sz="1400" b="1" dirty="0" smtClean="0"/>
              <a:t>различные формы </a:t>
            </a:r>
            <a:r>
              <a:rPr lang="ru-RU" sz="1400" b="1" dirty="0" smtClean="0"/>
              <a:t>поддержки профессионального развития руководящих </a:t>
            </a:r>
            <a:r>
              <a:rPr lang="ru-RU" sz="1400" b="1" dirty="0" smtClean="0"/>
              <a:t>работников школ и </a:t>
            </a:r>
            <a:r>
              <a:rPr lang="ru-RU" sz="1400" b="1" dirty="0" smtClean="0"/>
              <a:t>педагогов школ </a:t>
            </a:r>
            <a:r>
              <a:rPr lang="ru-RU" sz="1400" b="1" dirty="0" smtClean="0"/>
              <a:t>с </a:t>
            </a:r>
            <a:r>
              <a:rPr lang="ru-RU" sz="1400" b="1" dirty="0" smtClean="0"/>
              <a:t>нестабильными результатами обучения (наставничество);</a:t>
            </a:r>
          </a:p>
          <a:p>
            <a:r>
              <a:rPr lang="ru-RU" sz="1400" b="1" dirty="0" smtClean="0"/>
              <a:t>- разработка и реализация программ перехода школ с нестабильными результатами обучения в эффективный режим работы;</a:t>
            </a:r>
          </a:p>
          <a:p>
            <a:r>
              <a:rPr lang="ru-RU" sz="1400" b="1" dirty="0" smtClean="0"/>
              <a:t>- формирование благоприятной профессиональной среды для вовлечения</a:t>
            </a:r>
          </a:p>
          <a:p>
            <a:r>
              <a:rPr lang="ru-RU" sz="1400" b="1" dirty="0" smtClean="0"/>
              <a:t>учителей школ с нестабильными результатами обучения в инновационные процессы успешных школ.</a:t>
            </a:r>
          </a:p>
          <a:p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99992" y="1988840"/>
            <a:ext cx="4186808" cy="388843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Основные функции МОЦ: </a:t>
            </a:r>
          </a:p>
          <a:p>
            <a:r>
              <a:rPr lang="ru-RU" sz="1400" b="1" dirty="0" smtClean="0"/>
              <a:t>координационные и сервисные: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мониторинговая деятельность,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аналитическая деятельность,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создание условий для работы образовательных организаций – партнеров: школ с нестабильными результатами обучения и функционирующих в неблагоприятных социальных условиях и успешных школ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	</a:t>
            </a:r>
            <a:endParaRPr lang="ru-RU" sz="1400" dirty="0"/>
          </a:p>
        </p:txBody>
      </p:sp>
      <p:pic>
        <p:nvPicPr>
          <p:cNvPr id="6" name="Рисунок 5" descr="pnpo-obrazovanie-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170595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1155</Words>
  <Application>Microsoft Office PowerPoint</Application>
  <PresentationFormat>Экран (4:3)</PresentationFormat>
  <Paragraphs>105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Городское августовское совещание  «Стратегия развития муниципальной системы образования в контексте приоритетного национального проекта «Образование» </vt:lpstr>
      <vt:lpstr>Слайд 2</vt:lpstr>
      <vt:lpstr>Слайд 3</vt:lpstr>
      <vt:lpstr>«Механизмы и инструментарий управления качеством образования в современной школе»  </vt:lpstr>
      <vt:lpstr>  Диалоговая площадка «Механизмы и инструментарий управления качеством образования в современной школе»  </vt:lpstr>
      <vt:lpstr>Слайд 6</vt:lpstr>
      <vt:lpstr>Образовательный центр поддержки и развития            муниципальной систем образования</vt:lpstr>
      <vt:lpstr>Образовательный центр поддержки и развития            муниципальной систем образования</vt:lpstr>
      <vt:lpstr>Образовательный центр поддержки и развития            муниципальной систем образования</vt:lpstr>
      <vt:lpstr>Образовательный центр поддержки и развития            муниципальной систем образования</vt:lpstr>
      <vt:lpstr>Диалоговая площадка «Механизмы и инструментарий управления качеством образования в современной школе»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Васинова</cp:lastModifiedBy>
  <cp:revision>189</cp:revision>
  <dcterms:created xsi:type="dcterms:W3CDTF">2019-08-21T11:12:58Z</dcterms:created>
  <dcterms:modified xsi:type="dcterms:W3CDTF">2019-08-29T07:18:54Z</dcterms:modified>
</cp:coreProperties>
</file>