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70" r:id="rId5"/>
    <p:sldId id="271" r:id="rId6"/>
    <p:sldId id="272" r:id="rId7"/>
    <p:sldId id="274" r:id="rId8"/>
    <p:sldId id="287" r:id="rId9"/>
    <p:sldId id="290" r:id="rId10"/>
    <p:sldId id="273" r:id="rId11"/>
    <p:sldId id="275" r:id="rId12"/>
    <p:sldId id="277" r:id="rId13"/>
    <p:sldId id="278" r:id="rId14"/>
    <p:sldId id="279" r:id="rId15"/>
    <p:sldId id="280" r:id="rId16"/>
    <p:sldId id="281" r:id="rId17"/>
    <p:sldId id="283" r:id="rId18"/>
    <p:sldId id="284" r:id="rId19"/>
    <p:sldId id="285" r:id="rId20"/>
    <p:sldId id="286" r:id="rId21"/>
    <p:sldId id="288" r:id="rId22"/>
    <p:sldId id="289" r:id="rId23"/>
    <p:sldId id="292" r:id="rId24"/>
    <p:sldId id="29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0" d="100"/>
          <a:sy n="120" d="100"/>
        </p:scale>
        <p:origin x="-13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Loa\&#1086;&#1083;&#1100;&#1075;&#1072;%20(&#1088;&#1077;&#1079;&#1077;&#1088;&#1074;)\&#1088;&#1072;&#1073;&#1086;&#1095;&#1072;&#1103;%20&#1087;&#1072;&#1087;&#1082;&#1072;%202021-2022\2022-2023\&#1052;&#1045;&#1056;&#1054;&#1055;&#1056;&#1048;&#1071;&#1058;&#1048;&#1071;\19.01.2023_&#1062;&#1080;&#1092;&#1088;&#1086;&#1074;&#1099;&#1077;%20&#1082;&#1086;&#1084;&#1087;&#1077;&#1090;&#1077;&#1085;&#1094;&#1080;&#1080;%20&#1091;&#1095;&#1080;&#1090;&#1077;&#1083;&#1103;%20&#1082;&#1072;&#1082;%20&#1076;&#1088;&#1072;&#1081;&#1074;&#1077;&#1088;\&#1054;&#1090;&#1095;&#1077;&#1090;%20&#1087;&#1086;%20&#1072;&#1087;&#1088;&#1086;&#1073;&#1072;&#1094;&#1080;&#1080;%20&#1048;&#1050;&#1058;-&#1082;&#1086;&#1084;&#1087;&#1077;&#1090;&#1077;&#1085;&#1094;&#1080;&#1081;%202022\&#1057;&#1084;&#1086;&#1083;&#1077;&#1085;&#1089;&#1082;&#1072;&#1103;%20&#1086;&#1073;&#1083;&#1072;&#1089;&#1090;&#1100;_&#1056;&#1077;&#1079;&#1091;&#1083;&#1100;&#1090;&#1072;&#1090;&#109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a\&#1086;&#1083;&#1100;&#1075;&#1072;%20(&#1088;&#1077;&#1079;&#1077;&#1088;&#1074;)\&#1088;&#1072;&#1073;&#1086;&#1095;&#1072;&#1103;%20&#1087;&#1072;&#1087;&#1082;&#1072;%202021-2022\2022-2023\&#1052;&#1045;&#1056;&#1054;&#1055;&#1056;&#1048;&#1071;&#1058;&#1048;&#1071;\19.01.2023_&#1062;&#1080;&#1092;&#1088;&#1086;&#1074;&#1099;&#1077;%20&#1082;&#1086;&#1084;&#1087;&#1077;&#1090;&#1077;&#1085;&#1094;&#1080;&#1080;%20&#1091;&#1095;&#1080;&#1090;&#1077;&#1083;&#1103;%20&#1082;&#1072;&#1082;%20&#1076;&#1088;&#1072;&#1081;&#1074;&#1077;&#1088;\&#1054;&#1090;&#1095;&#1077;&#1090;%20&#1087;&#1086;%20&#1072;&#1087;&#1088;&#1086;&#1073;&#1072;&#1094;&#1080;&#1080;%20&#1048;&#1050;&#1058;-&#1082;&#1086;&#1084;&#1087;&#1077;&#1090;&#1077;&#1085;&#1094;&#1080;&#1081;%202022\&#1057;&#1084;&#1086;&#1083;&#1077;&#1085;&#1089;&#1082;&#1072;&#1103;%20&#1086;&#1073;&#1083;&#1072;&#1089;&#1090;&#1100;_&#1056;&#1077;&#1079;&#1091;&#1083;&#1100;&#1090;&#1072;&#1090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400"/>
            </a:pPr>
            <a:r>
              <a:rPr lang="ru-RU" sz="1400" dirty="0">
                <a:latin typeface="Calibri" pitchFamily="34" charset="0"/>
              </a:rPr>
              <a:t>Уровни</a:t>
            </a:r>
            <a:r>
              <a:rPr lang="ru-RU" sz="1400" baseline="0" dirty="0">
                <a:latin typeface="Calibri" pitchFamily="34" charset="0"/>
              </a:rPr>
              <a:t> </a:t>
            </a:r>
            <a:r>
              <a:rPr lang="ru-RU" sz="1400" baseline="0" dirty="0" err="1">
                <a:latin typeface="Calibri" pitchFamily="34" charset="0"/>
              </a:rPr>
              <a:t>сформированности</a:t>
            </a:r>
            <a:r>
              <a:rPr lang="ru-RU" sz="1400" baseline="0" dirty="0">
                <a:latin typeface="Calibri" pitchFamily="34" charset="0"/>
              </a:rPr>
              <a:t> </a:t>
            </a:r>
            <a:r>
              <a:rPr lang="ru-RU" sz="1400" baseline="0" dirty="0" err="1">
                <a:latin typeface="Calibri" pitchFamily="34" charset="0"/>
              </a:rPr>
              <a:t>ИКТ-компетенций</a:t>
            </a:r>
            <a:r>
              <a:rPr lang="ru-RU" sz="1400" baseline="0" dirty="0">
                <a:latin typeface="Calibri" pitchFamily="34" charset="0"/>
              </a:rPr>
              <a:t> по 4 предметам</a:t>
            </a:r>
            <a:endParaRPr lang="ru-RU" sz="1400" dirty="0">
              <a:latin typeface="Calibri" pitchFamily="34" charset="0"/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1"/>
          <c:order val="0"/>
          <c:tx>
            <c:strRef>
              <c:f>Результаты!$AB$41:$AB$42</c:f>
              <c:strCache>
                <c:ptCount val="1"/>
                <c:pt idx="0">
                  <c:v>Смоленская обл. %</c:v>
                </c:pt>
              </c:strCache>
            </c:strRef>
          </c:tx>
          <c:dLbls>
            <c:dLbl>
              <c:idx val="0"/>
              <c:layout>
                <c:manualLayout>
                  <c:x val="1.0802469135802469E-2"/>
                  <c:y val="-2.8060326608944777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4.4896522574311808E-2"/>
                </c:manualLayout>
              </c:layout>
              <c:showVal val="1"/>
            </c:dLbl>
            <c:dLbl>
              <c:idx val="2"/>
              <c:layout>
                <c:manualLayout>
                  <c:x val="1.2345679012345678E-2"/>
                  <c:y val="-3.9284457252522831E-2"/>
                </c:manualLayout>
              </c:layout>
              <c:showVal val="1"/>
            </c:dLbl>
            <c:dLbl>
              <c:idx val="3"/>
              <c:layout>
                <c:manualLayout>
                  <c:x val="1.4625255176436279E-2"/>
                  <c:y val="-4.3451968122585186E-2"/>
                </c:manualLayout>
              </c:layout>
              <c:showVal val="1"/>
            </c:dLbl>
            <c:dLbl>
              <c:idx val="4"/>
              <c:layout>
                <c:manualLayout>
                  <c:x val="4.6296296296295166E-3"/>
                  <c:y val="-5.050858789610068E-2"/>
                </c:manualLayout>
              </c:layout>
              <c:showVal val="1"/>
            </c:dLbl>
            <c:showVal val="1"/>
          </c:dLbls>
          <c:cat>
            <c:strRef>
              <c:f>Результаты!$Z$43:$Z$47</c:f>
              <c:strCache>
                <c:ptCount val="5"/>
                <c:pt idx="0">
                  <c:v>низкий</c:v>
                </c:pt>
                <c:pt idx="1">
                  <c:v>удовлетворительный</c:v>
                </c:pt>
                <c:pt idx="2">
                  <c:v>базовый</c:v>
                </c:pt>
                <c:pt idx="3">
                  <c:v>повышенный</c:v>
                </c:pt>
                <c:pt idx="4">
                  <c:v>высокий</c:v>
                </c:pt>
              </c:strCache>
            </c:strRef>
          </c:cat>
          <c:val>
            <c:numRef>
              <c:f>Результаты!$AB$43:$AB$47</c:f>
              <c:numCache>
                <c:formatCode>0.0%</c:formatCode>
                <c:ptCount val="5"/>
                <c:pt idx="0">
                  <c:v>2.8571428571428571E-2</c:v>
                </c:pt>
                <c:pt idx="1">
                  <c:v>0.17142857142857143</c:v>
                </c:pt>
                <c:pt idx="2">
                  <c:v>0.48571428571428571</c:v>
                </c:pt>
                <c:pt idx="3">
                  <c:v>0.31428571428571428</c:v>
                </c:pt>
                <c:pt idx="4">
                  <c:v>0</c:v>
                </c:pt>
              </c:numCache>
            </c:numRef>
          </c:val>
        </c:ser>
        <c:ser>
          <c:idx val="3"/>
          <c:order val="1"/>
          <c:tx>
            <c:strRef>
              <c:f>Результаты!$AD$41:$AD$42</c:f>
              <c:strCache>
                <c:ptCount val="1"/>
                <c:pt idx="0">
                  <c:v>Россия %</c:v>
                </c:pt>
              </c:strCache>
            </c:strRef>
          </c:tx>
          <c:dLbls>
            <c:dLbl>
              <c:idx val="0"/>
              <c:layout>
                <c:manualLayout>
                  <c:x val="2.1604938271604968E-2"/>
                  <c:y val="-1.4030163304472338E-2"/>
                </c:manualLayout>
              </c:layout>
              <c:showVal val="1"/>
            </c:dLbl>
            <c:dLbl>
              <c:idx val="1"/>
              <c:layout>
                <c:manualLayout>
                  <c:x val="2.0394672888111209E-2"/>
                  <c:y val="-3.9965196357106762E-2"/>
                </c:manualLayout>
              </c:layout>
              <c:showVal val="1"/>
            </c:dLbl>
            <c:dLbl>
              <c:idx val="2"/>
              <c:layout>
                <c:manualLayout>
                  <c:x val="2.1937882764654418E-2"/>
                  <c:y val="-4.5577261678895739E-2"/>
                </c:manualLayout>
              </c:layout>
              <c:showVal val="1"/>
            </c:dLbl>
            <c:dLbl>
              <c:idx val="3"/>
              <c:layout>
                <c:manualLayout>
                  <c:x val="5.8500914076782463E-2"/>
                  <c:y val="-1.5873015873015837E-2"/>
                </c:manualLayout>
              </c:layout>
              <c:showVal val="1"/>
            </c:dLbl>
            <c:dLbl>
              <c:idx val="4"/>
              <c:layout>
                <c:manualLayout>
                  <c:x val="1.5432098765432098E-2"/>
                  <c:y val="-3.3672391930733854E-2"/>
                </c:manualLayout>
              </c:layout>
              <c:showVal val="1"/>
            </c:dLbl>
            <c:showVal val="1"/>
          </c:dLbls>
          <c:cat>
            <c:strRef>
              <c:f>Результаты!$Z$43:$Z$47</c:f>
              <c:strCache>
                <c:ptCount val="5"/>
                <c:pt idx="0">
                  <c:v>низкий</c:v>
                </c:pt>
                <c:pt idx="1">
                  <c:v>удовлетворительный</c:v>
                </c:pt>
                <c:pt idx="2">
                  <c:v>базовый</c:v>
                </c:pt>
                <c:pt idx="3">
                  <c:v>повышенный</c:v>
                </c:pt>
                <c:pt idx="4">
                  <c:v>высокий</c:v>
                </c:pt>
              </c:strCache>
            </c:strRef>
          </c:cat>
          <c:val>
            <c:numRef>
              <c:f>Результаты!$AD$43:$AD$47</c:f>
              <c:numCache>
                <c:formatCode>0.0%</c:formatCode>
                <c:ptCount val="5"/>
                <c:pt idx="0">
                  <c:v>3.9E-2</c:v>
                </c:pt>
                <c:pt idx="1">
                  <c:v>0.17599999999999999</c:v>
                </c:pt>
                <c:pt idx="2">
                  <c:v>0.38500000000000001</c:v>
                </c:pt>
                <c:pt idx="3">
                  <c:v>0.35099999999999998</c:v>
                </c:pt>
                <c:pt idx="4">
                  <c:v>4.9000000000000002E-2</c:v>
                </c:pt>
              </c:numCache>
            </c:numRef>
          </c:val>
        </c:ser>
        <c:gapWidth val="75"/>
        <c:shape val="box"/>
        <c:axId val="88403328"/>
        <c:axId val="88495232"/>
        <c:axId val="0"/>
      </c:bar3DChart>
      <c:catAx>
        <c:axId val="88403328"/>
        <c:scaling>
          <c:orientation val="minMax"/>
        </c:scaling>
        <c:axPos val="b"/>
        <c:majorTickMark val="none"/>
        <c:tickLblPos val="nextTo"/>
        <c:crossAx val="88495232"/>
        <c:crosses val="autoZero"/>
        <c:auto val="1"/>
        <c:lblAlgn val="ctr"/>
        <c:lblOffset val="100"/>
      </c:catAx>
      <c:valAx>
        <c:axId val="88495232"/>
        <c:scaling>
          <c:orientation val="minMax"/>
        </c:scaling>
        <c:axPos val="l"/>
        <c:majorGridlines/>
        <c:numFmt formatCode="0.0%" sourceLinked="1"/>
        <c:majorTickMark val="none"/>
        <c:tickLblPos val="nextTo"/>
        <c:spPr>
          <a:ln w="9525">
            <a:noFill/>
          </a:ln>
        </c:spPr>
        <c:crossAx val="88403328"/>
        <c:crosses val="autoZero"/>
        <c:crossBetween val="between"/>
      </c:valAx>
    </c:plotArea>
    <c:legend>
      <c:legendPos val="b"/>
      <c:layout/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Сформированность ИКТ-компетенций учителей по  4 предметам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Результаты!$AA$86</c:f>
              <c:strCache>
                <c:ptCount val="1"/>
                <c:pt idx="0">
                  <c:v>Биология</c:v>
                </c:pt>
              </c:strCache>
            </c:strRef>
          </c:tx>
          <c:dLbls>
            <c:showVal val="1"/>
          </c:dLbls>
          <c:cat>
            <c:strRef>
              <c:f>Результаты!$Z$87:$Z$91</c:f>
              <c:strCache>
                <c:ptCount val="5"/>
                <c:pt idx="0">
                  <c:v>низкий</c:v>
                </c:pt>
                <c:pt idx="1">
                  <c:v>удовлетворительный</c:v>
                </c:pt>
                <c:pt idx="2">
                  <c:v>базовый</c:v>
                </c:pt>
                <c:pt idx="3">
                  <c:v>повышенный</c:v>
                </c:pt>
                <c:pt idx="4">
                  <c:v>высокий</c:v>
                </c:pt>
              </c:strCache>
            </c:strRef>
          </c:cat>
          <c:val>
            <c:numRef>
              <c:f>Результаты!$AA$87:$AA$91</c:f>
              <c:numCache>
                <c:formatCode>0.0%</c:formatCode>
                <c:ptCount val="5"/>
                <c:pt idx="0">
                  <c:v>0</c:v>
                </c:pt>
                <c:pt idx="1">
                  <c:v>0.125</c:v>
                </c:pt>
                <c:pt idx="2">
                  <c:v>0.875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Результаты!$AB$86</c:f>
              <c:strCache>
                <c:ptCount val="1"/>
                <c:pt idx="0">
                  <c:v>Информатика</c:v>
                </c:pt>
              </c:strCache>
            </c:strRef>
          </c:tx>
          <c:dLbls>
            <c:showVal val="1"/>
          </c:dLbls>
          <c:cat>
            <c:strRef>
              <c:f>Результаты!$Z$87:$Z$91</c:f>
              <c:strCache>
                <c:ptCount val="5"/>
                <c:pt idx="0">
                  <c:v>низкий</c:v>
                </c:pt>
                <c:pt idx="1">
                  <c:v>удовлетворительный</c:v>
                </c:pt>
                <c:pt idx="2">
                  <c:v>базовый</c:v>
                </c:pt>
                <c:pt idx="3">
                  <c:v>повышенный</c:v>
                </c:pt>
                <c:pt idx="4">
                  <c:v>высокий</c:v>
                </c:pt>
              </c:strCache>
            </c:strRef>
          </c:cat>
          <c:val>
            <c:numRef>
              <c:f>Результаты!$AB$87:$AB$91</c:f>
              <c:numCache>
                <c:formatCode>0.0%</c:formatCode>
                <c:ptCount val="5"/>
                <c:pt idx="0">
                  <c:v>0</c:v>
                </c:pt>
                <c:pt idx="1">
                  <c:v>0.5</c:v>
                </c:pt>
                <c:pt idx="2">
                  <c:v>0.25</c:v>
                </c:pt>
                <c:pt idx="3">
                  <c:v>0.25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Результаты!$AC$86</c:f>
              <c:strCache>
                <c:ptCount val="1"/>
                <c:pt idx="0">
                  <c:v>История</c:v>
                </c:pt>
              </c:strCache>
            </c:strRef>
          </c:tx>
          <c:dLbls>
            <c:showVal val="1"/>
          </c:dLbls>
          <c:cat>
            <c:strRef>
              <c:f>Результаты!$Z$87:$Z$91</c:f>
              <c:strCache>
                <c:ptCount val="5"/>
                <c:pt idx="0">
                  <c:v>низкий</c:v>
                </c:pt>
                <c:pt idx="1">
                  <c:v>удовлетворительный</c:v>
                </c:pt>
                <c:pt idx="2">
                  <c:v>базовый</c:v>
                </c:pt>
                <c:pt idx="3">
                  <c:v>повышенный</c:v>
                </c:pt>
                <c:pt idx="4">
                  <c:v>высокий</c:v>
                </c:pt>
              </c:strCache>
            </c:strRef>
          </c:cat>
          <c:val>
            <c:numRef>
              <c:f>Результаты!$AC$87:$AC$91</c:f>
              <c:numCache>
                <c:formatCode>0.0%</c:formatCode>
                <c:ptCount val="5"/>
                <c:pt idx="0">
                  <c:v>0.125</c:v>
                </c:pt>
                <c:pt idx="1">
                  <c:v>0</c:v>
                </c:pt>
                <c:pt idx="2">
                  <c:v>0.375</c:v>
                </c:pt>
                <c:pt idx="3">
                  <c:v>0.5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Результаты!$AD$86</c:f>
              <c:strCache>
                <c:ptCount val="1"/>
                <c:pt idx="0">
                  <c:v>Математика</c:v>
                </c:pt>
              </c:strCache>
            </c:strRef>
          </c:tx>
          <c:dLbls>
            <c:showVal val="1"/>
          </c:dLbls>
          <c:cat>
            <c:strRef>
              <c:f>Результаты!$Z$87:$Z$91</c:f>
              <c:strCache>
                <c:ptCount val="5"/>
                <c:pt idx="0">
                  <c:v>низкий</c:v>
                </c:pt>
                <c:pt idx="1">
                  <c:v>удовлетворительный</c:v>
                </c:pt>
                <c:pt idx="2">
                  <c:v>базовый</c:v>
                </c:pt>
                <c:pt idx="3">
                  <c:v>повышенный</c:v>
                </c:pt>
                <c:pt idx="4">
                  <c:v>высокий</c:v>
                </c:pt>
              </c:strCache>
            </c:strRef>
          </c:cat>
          <c:val>
            <c:numRef>
              <c:f>Результаты!$AD$87:$AD$91</c:f>
              <c:numCache>
                <c:formatCode>0.0%</c:formatCode>
                <c:ptCount val="5"/>
                <c:pt idx="0">
                  <c:v>0</c:v>
                </c:pt>
                <c:pt idx="1">
                  <c:v>9.0999999999999998E-2</c:v>
                </c:pt>
                <c:pt idx="2">
                  <c:v>0.45</c:v>
                </c:pt>
                <c:pt idx="3">
                  <c:v>0.45</c:v>
                </c:pt>
                <c:pt idx="4">
                  <c:v>0</c:v>
                </c:pt>
              </c:numCache>
            </c:numRef>
          </c:val>
        </c:ser>
        <c:dLbls>
          <c:showVal val="1"/>
        </c:dLbls>
        <c:overlap val="-25"/>
        <c:axId val="88534400"/>
        <c:axId val="88536576"/>
      </c:barChart>
      <c:catAx>
        <c:axId val="88534400"/>
        <c:scaling>
          <c:orientation val="minMax"/>
        </c:scaling>
        <c:axPos val="b"/>
        <c:majorTickMark val="none"/>
        <c:tickLblPos val="nextTo"/>
        <c:crossAx val="88536576"/>
        <c:crosses val="autoZero"/>
        <c:auto val="1"/>
        <c:lblAlgn val="ctr"/>
        <c:lblOffset val="100"/>
      </c:catAx>
      <c:valAx>
        <c:axId val="88536576"/>
        <c:scaling>
          <c:orientation val="minMax"/>
        </c:scaling>
        <c:delete val="1"/>
        <c:axPos val="l"/>
        <c:numFmt formatCode="0.0%" sourceLinked="1"/>
        <c:majorTickMark val="none"/>
        <c:tickLblPos val="nextTo"/>
        <c:crossAx val="8853440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200">
          <a:latin typeface="Calibri" pitchFamily="34" charset="0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0.80382</cdr:x>
      <cdr:y>0.62505</cdr:y>
    </cdr:from>
    <cdr:to>
      <cdr:x>0.82986</cdr:x>
      <cdr:y>0.70397</cdr:y>
    </cdr:to>
    <cdr:sp macro="" textlink="">
      <cdr:nvSpPr>
        <cdr:cNvPr id="2" name="Стрелка вниз 1"/>
        <cdr:cNvSpPr/>
      </cdr:nvSpPr>
      <cdr:spPr>
        <a:xfrm xmlns:a="http://schemas.openxmlformats.org/drawingml/2006/main">
          <a:off x="6615130" y="2828932"/>
          <a:ext cx="214314" cy="357190"/>
        </a:xfrm>
        <a:prstGeom xmlns:a="http://schemas.openxmlformats.org/drawingml/2006/main" prst="downArrow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1142984"/>
            <a:ext cx="728667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/>
              <a:t>РЕЗУЛЬТАТЫ </a:t>
            </a:r>
            <a:r>
              <a:rPr lang="ru-RU" sz="2400" b="1" dirty="0" smtClean="0"/>
              <a:t>АПРОБАЦИИ МОДЕЛИ ОЦЕНКИ ИКТ-КОМПЕТЕНЦИЙ</a:t>
            </a:r>
            <a:endParaRPr lang="ru-RU" sz="2400" dirty="0" smtClean="0"/>
          </a:p>
          <a:p>
            <a:r>
              <a:rPr lang="ru-RU" sz="2400" b="1" dirty="0" smtClean="0"/>
              <a:t>РАБОТНИКОВ ОБЩЕОБРАЗОВАТЕЛЬНЫХ ОРГАНИЗАЦИЙ</a:t>
            </a:r>
            <a:endParaRPr lang="ru-RU" sz="2400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143512"/>
            <a:ext cx="4032448" cy="661752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Левина О.А., методист городского методического отдела МБУ ДО «ЦДО» города Смоленска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571480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19.01.2023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3100" dirty="0" smtClean="0">
                <a:latin typeface="Calibri" pitchFamily="34" charset="0"/>
              </a:rPr>
              <a:t>Ответы </a:t>
            </a:r>
            <a:r>
              <a:rPr lang="ru-RU" sz="3100" dirty="0" smtClean="0">
                <a:latin typeface="Calibri" pitchFamily="34" charset="0"/>
              </a:rPr>
              <a:t>участников </a:t>
            </a:r>
            <a:r>
              <a:rPr lang="ru-RU" sz="3100" dirty="0" smtClean="0">
                <a:latin typeface="Calibri" pitchFamily="34" charset="0"/>
              </a:rPr>
              <a:t>апробации</a:t>
            </a:r>
            <a:endParaRPr lang="ru-RU" dirty="0"/>
          </a:p>
        </p:txBody>
      </p:sp>
      <p:pic>
        <p:nvPicPr>
          <p:cNvPr id="4" name="image8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643182"/>
            <a:ext cx="3143272" cy="2571768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5500702"/>
            <a:ext cx="65722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93,5%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считают, что использование ИКТ позволяет более эффективно подготовиться к учебным занятиям и делает их наиболее интересными и эффективными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5,6% (291 человек) затруднились оценить эффективность использования ИКТ в профессиональной деятельности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9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86182" y="3000372"/>
            <a:ext cx="4836792" cy="162306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96" y="1714488"/>
            <a:ext cx="3286148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1600" dirty="0" smtClean="0">
                <a:solidFill>
                  <a:prstClr val="black"/>
                </a:solidFill>
                <a:latin typeface="Calibri" pitchFamily="34" charset="0"/>
                <a:ea typeface="+mj-ea"/>
                <a:cs typeface="+mj-cs"/>
              </a:rPr>
              <a:t>Мнение участников апробации о наличии в образовательной организации</a:t>
            </a:r>
            <a:br>
              <a:rPr lang="ru-RU" sz="1600" dirty="0" smtClean="0">
                <a:solidFill>
                  <a:prstClr val="black"/>
                </a:solidFill>
                <a:latin typeface="Calibri" pitchFamily="34" charset="0"/>
                <a:ea typeface="+mj-ea"/>
                <a:cs typeface="+mj-cs"/>
              </a:rPr>
            </a:br>
            <a:r>
              <a:rPr lang="ru-RU" sz="1600" dirty="0" smtClean="0">
                <a:solidFill>
                  <a:prstClr val="black"/>
                </a:solidFill>
                <a:latin typeface="Calibri" pitchFamily="34" charset="0"/>
                <a:ea typeface="+mj-ea"/>
                <a:cs typeface="+mj-cs"/>
              </a:rPr>
              <a:t>условий для использования ИКТ</a:t>
            </a:r>
            <a:endParaRPr lang="ru-RU" sz="1600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2143116"/>
            <a:ext cx="457200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1600" dirty="0" smtClean="0">
                <a:latin typeface="Calibri" pitchFamily="34" charset="0"/>
              </a:rPr>
              <a:t>Информационные ресурсы, используемые для решения профессиональных задач</a:t>
            </a:r>
            <a:endParaRPr lang="ru-RU" sz="16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</a:rPr>
              <a:t>Ответы участников апробации</a:t>
            </a:r>
            <a:endParaRPr lang="ru-RU" dirty="0"/>
          </a:p>
        </p:txBody>
      </p:sp>
      <p:pic>
        <p:nvPicPr>
          <p:cNvPr id="4" name="image10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2959" y="1600200"/>
            <a:ext cx="6778082" cy="452596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1214422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Используемые учителями формы развития </a:t>
            </a:r>
            <a:r>
              <a:rPr lang="ru-RU" dirty="0" err="1" smtClean="0">
                <a:latin typeface="Calibri" pitchFamily="34" charset="0"/>
              </a:rPr>
              <a:t>ИКТ-компетенций</a:t>
            </a:r>
            <a:r>
              <a:rPr lang="ru-RU" dirty="0" smtClean="0">
                <a:latin typeface="Calibri" pitchFamily="34" charset="0"/>
              </a:rPr>
              <a:t> 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alibri" pitchFamily="34" charset="0"/>
              </a:rPr>
              <a:t>Повышение квалификации – одна из самых популярных форм развития </a:t>
            </a:r>
            <a:r>
              <a:rPr lang="ru-RU" sz="2800" dirty="0" err="1" smtClean="0">
                <a:latin typeface="Calibri" pitchFamily="34" charset="0"/>
              </a:rPr>
              <a:t>ИКТ-компетенций</a:t>
            </a:r>
            <a:endParaRPr lang="ru-RU" sz="2800" dirty="0"/>
          </a:p>
        </p:txBody>
      </p:sp>
      <p:pic>
        <p:nvPicPr>
          <p:cNvPr id="4" name="image11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357298"/>
            <a:ext cx="8229600" cy="225098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Calibri" pitchFamily="34" charset="0"/>
              </a:rPr>
              <a:t>Использование информационно-коммуникационных технологий в профессиональной деятельности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4" name="image12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571744"/>
            <a:ext cx="4500594" cy="3197229"/>
          </a:xfrm>
          <a:prstGeom prst="rect">
            <a:avLst/>
          </a:prstGeom>
        </p:spPr>
      </p:pic>
      <p:pic>
        <p:nvPicPr>
          <p:cNvPr id="5" name="image1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43504" y="2500306"/>
            <a:ext cx="3599493" cy="155289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72066" y="1643050"/>
            <a:ext cx="357186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>Частота использования </a:t>
            </a:r>
            <a:r>
              <a:rPr lang="ru-RU" dirty="0" smtClean="0">
                <a:latin typeface="Calibri" pitchFamily="34" charset="0"/>
              </a:rPr>
              <a:t>ИКТ на </a:t>
            </a:r>
            <a:r>
              <a:rPr lang="ru-RU" dirty="0" smtClean="0">
                <a:latin typeface="Calibri" pitchFamily="34" charset="0"/>
              </a:rPr>
              <a:t>учебных занятиях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643050"/>
            <a:ext cx="450059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>Использование ИКТ в профессиональной деятельности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alibri" pitchFamily="34" charset="0"/>
              </a:rPr>
              <a:t>Самооценка уровня своих </a:t>
            </a:r>
            <a:r>
              <a:rPr lang="ru-RU" sz="2400" dirty="0" err="1" smtClean="0">
                <a:latin typeface="Calibri" pitchFamily="34" charset="0"/>
              </a:rPr>
              <a:t>ИКТ-компетенций</a:t>
            </a:r>
            <a:r>
              <a:rPr lang="ru-RU" sz="2400" dirty="0" smtClean="0">
                <a:latin typeface="Calibri" pitchFamily="34" charset="0"/>
              </a:rPr>
              <a:t>, необходимых для </a:t>
            </a:r>
            <a:r>
              <a:rPr lang="ru-RU" sz="2400" dirty="0" smtClean="0">
                <a:latin typeface="Calibri" pitchFamily="34" charset="0"/>
              </a:rPr>
              <a:t>осуществления профессиональной </a:t>
            </a:r>
            <a:r>
              <a:rPr lang="ru-RU" sz="2400" dirty="0" smtClean="0">
                <a:latin typeface="Calibri" pitchFamily="34" charset="0"/>
              </a:rPr>
              <a:t>деятельности</a:t>
            </a:r>
            <a:endParaRPr lang="ru-RU" sz="2400" dirty="0">
              <a:latin typeface="Calibri" pitchFamily="34" charset="0"/>
            </a:endParaRPr>
          </a:p>
        </p:txBody>
      </p:sp>
      <p:pic>
        <p:nvPicPr>
          <p:cNvPr id="4" name="image14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714488"/>
            <a:ext cx="6800000" cy="312381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5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357166"/>
            <a:ext cx="6500858" cy="62151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00892" y="1857364"/>
            <a:ext cx="16896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>Самооценка ИКТ компетенций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Calibri" pitchFamily="34" charset="0"/>
              </a:rPr>
              <a:t>Распределение уровней </a:t>
            </a:r>
            <a:r>
              <a:rPr lang="ru-RU" sz="2000" dirty="0" err="1" smtClean="0">
                <a:latin typeface="Calibri" pitchFamily="34" charset="0"/>
              </a:rPr>
              <a:t>сформированности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dirty="0" err="1" smtClean="0">
                <a:latin typeface="Calibri" pitchFamily="34" charset="0"/>
              </a:rPr>
              <a:t>ИКТ-компетенций</a:t>
            </a:r>
            <a:r>
              <a:rPr lang="ru-RU" sz="2000" dirty="0" smtClean="0">
                <a:latin typeface="Calibri" pitchFamily="34" charset="0"/>
              </a:rPr>
              <a:t> учителей, необходимых для осуществления профессиональной деятельности в зависимости от набранных баллов за выполнение диагностической работы</a:t>
            </a:r>
            <a:endParaRPr lang="ru-RU" sz="2000" dirty="0">
              <a:latin typeface="Calibri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1428736"/>
          <a:ext cx="7572427" cy="3643339"/>
        </p:xfrm>
        <a:graphic>
          <a:graphicData uri="http://schemas.openxmlformats.org/drawingml/2006/table">
            <a:tbl>
              <a:tblPr/>
              <a:tblGrid>
                <a:gridCol w="2733465"/>
                <a:gridCol w="2218249"/>
                <a:gridCol w="2620713"/>
              </a:tblGrid>
              <a:tr h="1664292">
                <a:tc>
                  <a:txBody>
                    <a:bodyPr/>
                    <a:lstStyle/>
                    <a:p>
                      <a:pPr marL="508635" marR="173355" indent="-3175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Уровень </a:t>
                      </a:r>
                      <a:r>
                        <a:rPr lang="ru-RU" sz="1400" dirty="0" err="1">
                          <a:latin typeface="Calibri" pitchFamily="34" charset="0"/>
                          <a:ea typeface="Times New Roman"/>
                        </a:rPr>
                        <a:t>сформированности</a:t>
                      </a:r>
                      <a:r>
                        <a:rPr lang="ru-RU" sz="1400" spc="-285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ИКТ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компетенций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265" marR="82550" indent="-6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Количество</a:t>
                      </a:r>
                      <a:r>
                        <a:rPr lang="ru-RU" sz="1400" spc="2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баллов,</a:t>
                      </a:r>
                      <a:r>
                        <a:rPr lang="ru-RU" sz="1400" spc="5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набранное по</a:t>
                      </a:r>
                      <a:r>
                        <a:rPr lang="ru-RU" sz="1400" spc="5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spc="-5" dirty="0">
                          <a:latin typeface="Calibri" pitchFamily="34" charset="0"/>
                          <a:ea typeface="Times New Roman"/>
                        </a:rPr>
                        <a:t>результатам</a:t>
                      </a:r>
                      <a:r>
                        <a:rPr lang="ru-RU" sz="1400" spc="-3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выполнения</a:t>
                      </a:r>
                    </a:p>
                    <a:p>
                      <a:pPr marL="83820" marR="7556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диагностической</a:t>
                      </a:r>
                      <a:r>
                        <a:rPr lang="ru-RU" sz="1400" spc="-35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работы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1770" marR="1835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Доля набранных баллов от</a:t>
                      </a:r>
                      <a:r>
                        <a:rPr lang="ru-RU" sz="1400" spc="-285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максимально возможного</a:t>
                      </a:r>
                      <a:r>
                        <a:rPr lang="ru-RU" sz="1400" spc="5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количества баллов</a:t>
                      </a:r>
                      <a:r>
                        <a:rPr lang="ru-RU" sz="1400" spc="-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(%)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97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Низкий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493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0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1770" marR="18288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 pitchFamily="34" charset="0"/>
                          <a:ea typeface="Times New Roman"/>
                        </a:rPr>
                        <a:t>0</a:t>
                      </a:r>
                      <a:r>
                        <a:rPr lang="ru-RU" sz="1400" spc="10" dirty="0" smtClean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25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78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Удовлетворительный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7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502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 pitchFamily="34" charset="0"/>
                          <a:ea typeface="Times New Roman"/>
                        </a:rPr>
                        <a:t>      26</a:t>
                      </a:r>
                      <a:r>
                        <a:rPr lang="ru-RU" sz="1400" spc="10" dirty="0" smtClean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45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97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Базовый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493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12</a:t>
                      </a:r>
                      <a:r>
                        <a:rPr lang="ru-RU" sz="1400" spc="1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502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 pitchFamily="34" charset="0"/>
                          <a:ea typeface="Times New Roman"/>
                        </a:rPr>
                        <a:t>      46</a:t>
                      </a:r>
                      <a:r>
                        <a:rPr lang="ru-RU" sz="1400" spc="10" dirty="0" smtClean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60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97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Повышенный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493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17</a:t>
                      </a:r>
                      <a:r>
                        <a:rPr lang="ru-RU" sz="1400" spc="1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22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502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 pitchFamily="34" charset="0"/>
                          <a:ea typeface="Times New Roman"/>
                        </a:rPr>
                        <a:t>      61</a:t>
                      </a:r>
                      <a:r>
                        <a:rPr lang="ru-RU" sz="1400" spc="10" dirty="0" smtClean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85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78">
                <a:tc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Высокий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3820" marR="7493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23</a:t>
                      </a:r>
                      <a:r>
                        <a:rPr lang="ru-RU" sz="1400" spc="1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>
                          <a:latin typeface="Calibri" pitchFamily="34" charset="0"/>
                          <a:ea typeface="Times New Roman"/>
                        </a:rPr>
                        <a:t>26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9565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 pitchFamily="34" charset="0"/>
                          <a:ea typeface="Times New Roman"/>
                        </a:rPr>
                        <a:t>       86</a:t>
                      </a:r>
                      <a:r>
                        <a:rPr lang="ru-RU" sz="1400" spc="10" dirty="0" smtClean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–</a:t>
                      </a:r>
                      <a:r>
                        <a:rPr lang="ru-RU" sz="1400" spc="10" dirty="0">
                          <a:latin typeface="Calibri" pitchFamily="34" charset="0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Calibri" pitchFamily="34" charset="0"/>
                          <a:ea typeface="Times New Roman"/>
                        </a:rPr>
                        <a:t>100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Calibri" pitchFamily="34" charset="0"/>
              </a:rPr>
              <a:t>Основные профессиональные дефициты, выявленные у учителей </a:t>
            </a:r>
            <a:r>
              <a:rPr lang="ru-RU" sz="3100" b="1" dirty="0" smtClean="0">
                <a:solidFill>
                  <a:srgbClr val="C00000"/>
                </a:solidFill>
                <a:latin typeface="Calibri" pitchFamily="34" charset="0"/>
              </a:rPr>
              <a:t>истории</a:t>
            </a:r>
            <a:r>
              <a:rPr lang="ru-RU" sz="3100" dirty="0" smtClean="0">
                <a:latin typeface="Calibri" pitchFamily="34" charset="0"/>
              </a:rPr>
              <a:t> – участников </a:t>
            </a:r>
            <a:r>
              <a:rPr lang="ru-RU" sz="3100" dirty="0" smtClean="0">
                <a:latin typeface="Calibri" pitchFamily="34" charset="0"/>
              </a:rPr>
              <a:t>апробации</a:t>
            </a:r>
            <a:endParaRPr lang="ru-RU" dirty="0"/>
          </a:p>
        </p:txBody>
      </p:sp>
      <p:pic>
        <p:nvPicPr>
          <p:cNvPr id="4" name="image28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57364"/>
            <a:ext cx="6359373" cy="464347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768" y="2071678"/>
            <a:ext cx="1571604" cy="20928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!!!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Современные </a:t>
            </a:r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способы оценивания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с использованием информационно - коммуникационных технологий (</a:t>
            </a:r>
            <a:r>
              <a:rPr lang="ru-RU" sz="1000" dirty="0" err="1" smtClean="0">
                <a:solidFill>
                  <a:srgbClr val="C00000"/>
                </a:solidFill>
                <a:latin typeface="Calibri" pitchFamily="34" charset="0"/>
              </a:rPr>
              <a:t>онлайн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 – тестирование, ведение электронных форм документации, в том числе электронного журнала и дневников обучающихся)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  <a:p>
            <a:pPr algn="ctr"/>
            <a:endParaRPr lang="ru-RU" sz="1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alibri" pitchFamily="34" charset="0"/>
              </a:rPr>
              <a:t>Основные профессиональные дефициты, выявленные у учителей </a:t>
            </a: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математики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– участников апробации</a:t>
            </a:r>
            <a:endParaRPr lang="ru-RU" sz="2800" dirty="0"/>
          </a:p>
        </p:txBody>
      </p:sp>
      <p:pic>
        <p:nvPicPr>
          <p:cNvPr id="4" name="image44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6258228" cy="48577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768" y="2071678"/>
            <a:ext cx="1571604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!!!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Использование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ИКТ для реализации дифференцированного подхода в обучении математике, для </a:t>
            </a:r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осуществления контроля и оценки предметных результатов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обучающихся по математике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  <a:p>
            <a:pPr algn="ctr"/>
            <a:endParaRPr lang="ru-RU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alibri" pitchFamily="34" charset="0"/>
              </a:rPr>
              <a:t>Основные профессиональные дефициты, выявленные у учителей </a:t>
            </a: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информатики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– участников апробации</a:t>
            </a:r>
            <a:endParaRPr lang="ru-RU" sz="2800" dirty="0"/>
          </a:p>
        </p:txBody>
      </p:sp>
      <p:pic>
        <p:nvPicPr>
          <p:cNvPr id="6" name="image74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6572296" cy="485778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000892" y="2071678"/>
            <a:ext cx="1785950" cy="178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!!!</a:t>
            </a:r>
            <a:r>
              <a:rPr lang="ru-RU" sz="1000" dirty="0" smtClean="0">
                <a:latin typeface="Calibri" pitchFamily="34" charset="0"/>
              </a:rPr>
              <a:t> </a:t>
            </a:r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Сквозные </a:t>
            </a:r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технологии НТИ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 на уроке информатики (большие данные, искусственный интеллект, </a:t>
            </a:r>
            <a:r>
              <a:rPr lang="ru-RU" sz="1000" dirty="0" err="1" smtClean="0">
                <a:solidFill>
                  <a:srgbClr val="C00000"/>
                </a:solidFill>
                <a:latin typeface="Calibri" pitchFamily="34" charset="0"/>
              </a:rPr>
              <a:t>сенсорика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 и компоненты робототехники, технологии беспроводной связи, </a:t>
            </a:r>
            <a:r>
              <a:rPr lang="ru-RU" sz="1000" dirty="0" err="1" smtClean="0">
                <a:solidFill>
                  <a:srgbClr val="C00000"/>
                </a:solidFill>
                <a:latin typeface="Calibri" pitchFamily="34" charset="0"/>
              </a:rPr>
              <a:t>нейротехнологии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, </a:t>
            </a:r>
            <a:endParaRPr lang="ru-RU" sz="1000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технологии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виртуальной и дополненной реальностей</a:t>
            </a:r>
            <a:r>
              <a:rPr lang="ru-RU" sz="1000" dirty="0" smtClean="0">
                <a:solidFill>
                  <a:srgbClr val="C00000"/>
                </a:solidFill>
              </a:rPr>
              <a:t>)</a:t>
            </a:r>
            <a:endParaRPr lang="ru-RU" sz="1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libri" pitchFamily="34" charset="0"/>
              </a:rPr>
              <a:t>Основание для проведения апробации</a:t>
            </a:r>
            <a:endParaRPr lang="ru-RU" sz="3200" dirty="0">
              <a:latin typeface="Calibri" pitchFamily="34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150" t="11996" r="35794" b="7506"/>
          <a:stretch>
            <a:fillRect/>
          </a:stretch>
        </p:blipFill>
        <p:spPr bwMode="auto">
          <a:xfrm>
            <a:off x="2143108" y="1571612"/>
            <a:ext cx="4825567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alibri" pitchFamily="34" charset="0"/>
              </a:rPr>
              <a:t>Основные профессиональные дефициты, выявленные у учителей </a:t>
            </a: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биологии</a:t>
            </a: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– участников апробации</a:t>
            </a:r>
            <a:endParaRPr lang="ru-RU" sz="2800" dirty="0"/>
          </a:p>
        </p:txBody>
      </p:sp>
      <p:pic>
        <p:nvPicPr>
          <p:cNvPr id="6" name="image59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7" y="1857364"/>
            <a:ext cx="6643733" cy="46148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143768" y="2071678"/>
            <a:ext cx="1571604" cy="17851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!!!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Использование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ИКТ для реализации </a:t>
            </a:r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дифференцированного подхода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в обучении биологии и </a:t>
            </a:r>
            <a:r>
              <a:rPr lang="ru-RU" sz="1000" b="1" dirty="0" smtClean="0">
                <a:solidFill>
                  <a:srgbClr val="C00000"/>
                </a:solidFill>
                <a:latin typeface="Calibri" pitchFamily="34" charset="0"/>
              </a:rPr>
              <a:t>формирования индивидуальных образовательных траекторий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обучающихся </a:t>
            </a:r>
            <a:r>
              <a:rPr lang="ru-RU" sz="1000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  <a:p>
            <a:pPr algn="ctr"/>
            <a:endParaRPr lang="ru-RU" sz="1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alibri" pitchFamily="34" charset="0"/>
              </a:rPr>
              <a:t>Не </a:t>
            </a:r>
            <a:r>
              <a:rPr lang="ru-RU" dirty="0" smtClean="0">
                <a:latin typeface="Calibri" pitchFamily="34" charset="0"/>
              </a:rPr>
              <a:t>справились более 60% участников апробации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258072" cy="4972072"/>
          </a:xfrm>
        </p:spPr>
        <p:txBody>
          <a:bodyPr>
            <a:normAutofit/>
          </a:bodyPr>
          <a:lstStyle/>
          <a:p>
            <a:pPr lvl="0" algn="just"/>
            <a:r>
              <a:rPr lang="ru-RU" sz="1800" dirty="0" smtClean="0">
                <a:latin typeface="Calibri" pitchFamily="34" charset="0"/>
              </a:rPr>
              <a:t>использование </a:t>
            </a:r>
            <a:r>
              <a:rPr lang="ru-RU" sz="1800" dirty="0" smtClean="0">
                <a:latin typeface="Calibri" pitchFamily="34" charset="0"/>
              </a:rPr>
              <a:t>ИКТ </a:t>
            </a:r>
            <a:r>
              <a:rPr lang="ru-RU" sz="1800" b="1" dirty="0" smtClean="0">
                <a:latin typeface="Calibri" pitchFamily="34" charset="0"/>
              </a:rPr>
              <a:t>в формировании познавательной мотивации </a:t>
            </a:r>
            <a:r>
              <a:rPr lang="ru-RU" sz="1800" dirty="0" smtClean="0">
                <a:latin typeface="Calibri" pitchFamily="34" charset="0"/>
              </a:rPr>
              <a:t>на уроках </a:t>
            </a:r>
            <a:r>
              <a:rPr lang="ru-RU" sz="1800" dirty="0" smtClean="0">
                <a:solidFill>
                  <a:srgbClr val="C00000"/>
                </a:solidFill>
                <a:latin typeface="Calibri" pitchFamily="34" charset="0"/>
              </a:rPr>
              <a:t>60,3%;</a:t>
            </a:r>
          </a:p>
          <a:p>
            <a:pPr lvl="0" algn="just"/>
            <a:r>
              <a:rPr lang="ru-RU" sz="1800" dirty="0" smtClean="0">
                <a:latin typeface="Calibri" pitchFamily="34" charset="0"/>
              </a:rPr>
              <a:t>реализация </a:t>
            </a:r>
            <a:r>
              <a:rPr lang="ru-RU" sz="1800" dirty="0" smtClean="0">
                <a:latin typeface="Calibri" pitchFamily="34" charset="0"/>
              </a:rPr>
              <a:t>образовательных программ с применением </a:t>
            </a:r>
            <a:r>
              <a:rPr lang="ru-RU" sz="1800" b="1" dirty="0" smtClean="0">
                <a:latin typeface="Calibri" pitchFamily="34" charset="0"/>
              </a:rPr>
              <a:t>электронного обучения и дистанционных образовательных технологий</a:t>
            </a:r>
            <a:r>
              <a:rPr lang="ru-RU" sz="1800" dirty="0" smtClean="0">
                <a:latin typeface="Calibri" pitchFamily="34" charset="0"/>
              </a:rPr>
              <a:t> – </a:t>
            </a:r>
            <a:r>
              <a:rPr lang="ru-RU" sz="1800" dirty="0" smtClean="0">
                <a:solidFill>
                  <a:srgbClr val="C00000"/>
                </a:solidFill>
                <a:latin typeface="Calibri" pitchFamily="34" charset="0"/>
              </a:rPr>
              <a:t>61,5%;</a:t>
            </a:r>
          </a:p>
          <a:p>
            <a:pPr lvl="0" algn="just"/>
            <a:r>
              <a:rPr lang="ru-RU" sz="1800" b="1" dirty="0" err="1" smtClean="0">
                <a:latin typeface="Calibri" pitchFamily="34" charset="0"/>
              </a:rPr>
              <a:t>мультимедийное</a:t>
            </a:r>
            <a:r>
              <a:rPr lang="ru-RU" sz="1800" b="1" dirty="0" smtClean="0">
                <a:latin typeface="Calibri" pitchFamily="34" charset="0"/>
              </a:rPr>
              <a:t> и цифровое оборудование </a:t>
            </a:r>
            <a:r>
              <a:rPr lang="ru-RU" sz="1800" dirty="0" smtClean="0">
                <a:latin typeface="Calibri" pitchFamily="34" charset="0"/>
              </a:rPr>
              <a:t>в образовательном процессе (компьютеры, интерактивные доски и панели, </a:t>
            </a:r>
            <a:r>
              <a:rPr lang="ru-RU" sz="1800" dirty="0" err="1" smtClean="0">
                <a:latin typeface="Calibri" pitchFamily="34" charset="0"/>
              </a:rPr>
              <a:t>документ-камеры</a:t>
            </a:r>
            <a:r>
              <a:rPr lang="ru-RU" sz="1800" dirty="0" smtClean="0">
                <a:latin typeface="Calibri" pitchFamily="34" charset="0"/>
              </a:rPr>
              <a:t>, шлемы виртуальной реальности, 3D –принтеры, цифровые лаборатории и др.) – </a:t>
            </a:r>
            <a:r>
              <a:rPr lang="ru-RU" sz="1800" dirty="0" smtClean="0">
                <a:solidFill>
                  <a:srgbClr val="C00000"/>
                </a:solidFill>
                <a:latin typeface="Calibri" pitchFamily="34" charset="0"/>
              </a:rPr>
              <a:t>64,35%;</a:t>
            </a:r>
          </a:p>
          <a:p>
            <a:pPr lvl="0" algn="just"/>
            <a:r>
              <a:rPr lang="ru-RU" sz="1800" dirty="0" smtClean="0">
                <a:latin typeface="Calibri" pitchFamily="34" charset="0"/>
              </a:rPr>
              <a:t>использование ИКТ для реализации </a:t>
            </a:r>
            <a:r>
              <a:rPr lang="ru-RU" sz="1800" b="1" dirty="0" smtClean="0">
                <a:latin typeface="Calibri" pitchFamily="34" charset="0"/>
              </a:rPr>
              <a:t>дифференцированного подхо</a:t>
            </a:r>
            <a:r>
              <a:rPr lang="ru-RU" sz="1800" dirty="0" smtClean="0">
                <a:latin typeface="Calibri" pitchFamily="34" charset="0"/>
              </a:rPr>
              <a:t>да в обучении и формирования </a:t>
            </a:r>
            <a:r>
              <a:rPr lang="ru-RU" sz="1800" b="1" dirty="0" smtClean="0">
                <a:latin typeface="Calibri" pitchFamily="34" charset="0"/>
              </a:rPr>
              <a:t>индивидуальных образовательных траекторий</a:t>
            </a:r>
            <a:r>
              <a:rPr lang="ru-RU" sz="1800" dirty="0" smtClean="0">
                <a:latin typeface="Calibri" pitchFamily="34" charset="0"/>
              </a:rPr>
              <a:t> обучающихся </a:t>
            </a:r>
            <a:r>
              <a:rPr lang="ru-RU" sz="1800" dirty="0" smtClean="0">
                <a:solidFill>
                  <a:srgbClr val="C00000"/>
                </a:solidFill>
                <a:latin typeface="Calibri" pitchFamily="34" charset="0"/>
              </a:rPr>
              <a:t>64,5%;</a:t>
            </a:r>
          </a:p>
          <a:p>
            <a:pPr lvl="0"/>
            <a:r>
              <a:rPr lang="ru-RU" sz="1800" b="1" dirty="0" smtClean="0">
                <a:latin typeface="Calibri" pitchFamily="34" charset="0"/>
              </a:rPr>
              <a:t>использование интерактивного оборудования </a:t>
            </a:r>
            <a:r>
              <a:rPr lang="ru-RU" sz="1800" dirty="0" smtClean="0">
                <a:latin typeface="Calibri" pitchFamily="34" charset="0"/>
              </a:rPr>
              <a:t>на уроке – </a:t>
            </a:r>
            <a:r>
              <a:rPr lang="ru-RU" sz="1800" dirty="0" smtClean="0">
                <a:solidFill>
                  <a:srgbClr val="C00000"/>
                </a:solidFill>
                <a:latin typeface="Calibri" pitchFamily="34" charset="0"/>
              </a:rPr>
              <a:t>69,7%.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alibri" pitchFamily="34" charset="0"/>
              </a:rPr>
              <a:t>Топ-5 выявленных профессиональных дефицитов учителей – </a:t>
            </a:r>
            <a:r>
              <a:rPr lang="ru-RU" sz="2800" dirty="0" smtClean="0">
                <a:latin typeface="Calibri" pitchFamily="34" charset="0"/>
              </a:rPr>
              <a:t>участников апробации</a:t>
            </a:r>
            <a:endParaRPr lang="ru-RU" sz="2800" dirty="0">
              <a:latin typeface="Calibri" pitchFamily="34" charset="0"/>
            </a:endParaRPr>
          </a:p>
        </p:txBody>
      </p:sp>
      <p:pic>
        <p:nvPicPr>
          <p:cNvPr id="4" name="image87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14488"/>
            <a:ext cx="6309160" cy="45259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768" y="2071678"/>
            <a:ext cx="1571604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</a:rPr>
              <a:t>!!! Использование интерактивного оборудования на уроке</a:t>
            </a:r>
            <a:r>
              <a:rPr lang="ru-RU" sz="1400" dirty="0" smtClean="0">
                <a:latin typeface="Calibri" pitchFamily="34" charset="0"/>
              </a:rPr>
              <a:t> </a:t>
            </a:r>
          </a:p>
          <a:p>
            <a:pPr algn="ctr"/>
            <a:endParaRPr lang="ru-RU" sz="1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libri" pitchFamily="34" charset="0"/>
              </a:rPr>
              <a:t>Рекомендации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>
              <a:buNone/>
            </a:pPr>
            <a:r>
              <a:rPr lang="ru-RU" sz="2000" b="1" dirty="0" smtClean="0">
                <a:latin typeface="Calibri" pitchFamily="34" charset="0"/>
              </a:rPr>
              <a:t>Учителю: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1. Выполнить предложенный вариант </a:t>
            </a:r>
            <a:r>
              <a:rPr lang="ru-RU" sz="2000" dirty="0" err="1" smtClean="0">
                <a:latin typeface="Calibri" pitchFamily="34" charset="0"/>
              </a:rPr>
              <a:t>ДЕМО-версии</a:t>
            </a:r>
            <a:r>
              <a:rPr lang="ru-RU" sz="2000" dirty="0" smtClean="0">
                <a:latin typeface="Calibri" pitchFamily="34" charset="0"/>
              </a:rPr>
              <a:t> КИМ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2. Составить план непрерывного профессионального развития в области цифровой грамотности (ИОМ) на основе выявленных дефицитов. Вести электронное </a:t>
            </a:r>
            <a:r>
              <a:rPr lang="ru-RU" sz="2000" dirty="0" err="1" smtClean="0">
                <a:latin typeface="Calibri" pitchFamily="34" charset="0"/>
              </a:rPr>
              <a:t>портфолио</a:t>
            </a:r>
            <a:endParaRPr lang="ru-RU" sz="2000" dirty="0" smtClean="0">
              <a:latin typeface="Calibri" pitchFamily="34" charset="0"/>
            </a:endParaRP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3. Приобретать новые цифровые компетенции 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4. Активно использовать интерактивное оборудование на уроке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5. Использовать цифровые технологии для создания ИОМ обучающихся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6. Совершенствовать применение электронного обучения и дистанционных образовательных технологий при реализации ООП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7. Использовать ИКТ в формировании познавательной мотивации обучающихся</a:t>
            </a:r>
          </a:p>
          <a:p>
            <a:pPr lvl="0" algn="just"/>
            <a:r>
              <a:rPr lang="ru-RU" sz="2000" dirty="0" smtClean="0">
                <a:latin typeface="Calibri" pitchFamily="34" charset="0"/>
              </a:rPr>
              <a:t>8. Овладевать методиками по созданию собственного дидактического, оценочного материала</a:t>
            </a:r>
            <a:endParaRPr lang="ru-RU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786058"/>
            <a:ext cx="76325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Calibri" pitchFamily="34" charset="0"/>
              </a:rPr>
              <a:t>СПАСИБО за ВНИМАНИЕ!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alibri" pitchFamily="34" charset="0"/>
                <a:cs typeface="Arial" pitchFamily="34" charset="0"/>
              </a:rPr>
              <a:t>Апробация Модели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28596" y="1000108"/>
            <a:ext cx="8352928" cy="518457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900" dirty="0" smtClean="0">
                <a:latin typeface="Calibri" pitchFamily="34" charset="0"/>
              </a:rPr>
              <a:t>Апробация Модели проводилась </a:t>
            </a:r>
            <a:r>
              <a:rPr lang="ru-RU" sz="1900" b="1" dirty="0" smtClean="0">
                <a:solidFill>
                  <a:srgbClr val="FF0000"/>
                </a:solidFill>
                <a:latin typeface="Calibri" pitchFamily="34" charset="0"/>
              </a:rPr>
              <a:t>с </a:t>
            </a:r>
            <a:r>
              <a:rPr lang="ru-RU" sz="1900" b="1" dirty="0" smtClean="0">
                <a:solidFill>
                  <a:srgbClr val="FF0000"/>
                </a:solidFill>
                <a:latin typeface="Calibri" pitchFamily="34" charset="0"/>
              </a:rPr>
              <a:t>23.03.2022 по 01.04.2022</a:t>
            </a:r>
            <a:r>
              <a:rPr lang="ru-RU" sz="1900" dirty="0" smtClean="0">
                <a:latin typeface="Calibri" pitchFamily="34" charset="0"/>
              </a:rPr>
              <a:t> в соответствии с порядком, технологией и методиками, разработанными в составе согласованной Государственным заказчиком модели оценки компетенций работников образовательных организаций (п.1.2 технического задания к государственному контракту 25.10.2021 г</a:t>
            </a:r>
            <a:r>
              <a:rPr lang="ru-RU" sz="1900" dirty="0" smtClean="0">
                <a:latin typeface="Calibri" pitchFamily="34" charset="0"/>
              </a:rPr>
              <a:t>. №</a:t>
            </a:r>
            <a:r>
              <a:rPr lang="ru-RU" sz="1900" dirty="0" smtClean="0">
                <a:latin typeface="Calibri" pitchFamily="34" charset="0"/>
              </a:rPr>
              <a:t>Ф-19-кс-2021). </a:t>
            </a:r>
            <a:endParaRPr lang="ru-RU" sz="1900" dirty="0" smtClean="0">
              <a:latin typeface="Calibri" pitchFamily="34" charset="0"/>
            </a:endParaRPr>
          </a:p>
          <a:p>
            <a:pPr algn="just"/>
            <a:endParaRPr lang="ru-RU" sz="1900" dirty="0" smtClean="0">
              <a:latin typeface="Calibri" pitchFamily="34" charset="0"/>
            </a:endParaRPr>
          </a:p>
          <a:p>
            <a:pPr algn="just"/>
            <a:r>
              <a:rPr lang="ru-RU" sz="1900" b="1" dirty="0" smtClean="0">
                <a:latin typeface="Calibri" pitchFamily="34" charset="0"/>
              </a:rPr>
              <a:t>Работники </a:t>
            </a:r>
            <a:r>
              <a:rPr lang="ru-RU" sz="1900" b="1" dirty="0" smtClean="0">
                <a:latin typeface="Calibri" pitchFamily="34" charset="0"/>
              </a:rPr>
              <a:t>образовательных </a:t>
            </a:r>
            <a:r>
              <a:rPr lang="ru-RU" sz="1900" b="1" dirty="0" smtClean="0">
                <a:latin typeface="Calibri" pitchFamily="34" charset="0"/>
              </a:rPr>
              <a:t>организаций (участники)</a:t>
            </a:r>
          </a:p>
          <a:p>
            <a:pPr algn="just">
              <a:buFontTx/>
              <a:buChar char="-"/>
            </a:pPr>
            <a:r>
              <a:rPr lang="ru-RU" sz="1900" dirty="0" smtClean="0">
                <a:latin typeface="Calibri" pitchFamily="34" charset="0"/>
              </a:rPr>
              <a:t>выполнили </a:t>
            </a:r>
            <a:r>
              <a:rPr lang="ru-RU" sz="1900" dirty="0" smtClean="0">
                <a:latin typeface="Calibri" pitchFamily="34" charset="0"/>
              </a:rPr>
              <a:t>по 1 диагностической работе из </a:t>
            </a:r>
            <a:r>
              <a:rPr lang="ru-RU" sz="1900" dirty="0" smtClean="0">
                <a:latin typeface="Calibri" pitchFamily="34" charset="0"/>
              </a:rPr>
              <a:t>комплектов </a:t>
            </a:r>
            <a:r>
              <a:rPr lang="ru-RU" sz="1900" dirty="0" smtClean="0">
                <a:latin typeface="Calibri" pitchFamily="34" charset="0"/>
              </a:rPr>
              <a:t>оценочных </a:t>
            </a:r>
            <a:r>
              <a:rPr lang="ru-RU" sz="1900" dirty="0" smtClean="0">
                <a:latin typeface="Calibri" pitchFamily="34" charset="0"/>
              </a:rPr>
              <a:t>материалов</a:t>
            </a:r>
          </a:p>
          <a:p>
            <a:pPr algn="just">
              <a:buFontTx/>
              <a:buChar char="-"/>
            </a:pPr>
            <a:r>
              <a:rPr lang="ru-RU" sz="1900" dirty="0" smtClean="0">
                <a:latin typeface="Calibri" pitchFamily="34" charset="0"/>
              </a:rPr>
              <a:t>заполнили </a:t>
            </a:r>
            <a:r>
              <a:rPr lang="ru-RU" sz="1900" dirty="0" smtClean="0">
                <a:latin typeface="Calibri" pitchFamily="34" charset="0"/>
              </a:rPr>
              <a:t>соответствующий </a:t>
            </a:r>
            <a:r>
              <a:rPr lang="ru-RU" sz="1900" dirty="0" err="1" smtClean="0">
                <a:latin typeface="Calibri" pitchFamily="34" charset="0"/>
              </a:rPr>
              <a:t>опросник</a:t>
            </a:r>
            <a:endParaRPr lang="ru-RU" sz="1900" dirty="0" smtClean="0">
              <a:latin typeface="Calibri" pitchFamily="34" charset="0"/>
            </a:endParaRPr>
          </a:p>
          <a:p>
            <a:endParaRPr lang="ru-RU" sz="1900" dirty="0" smtClean="0"/>
          </a:p>
          <a:p>
            <a:r>
              <a:rPr lang="ru-RU" sz="1900" b="1" dirty="0" smtClean="0">
                <a:latin typeface="Calibri" pitchFamily="34" charset="0"/>
              </a:rPr>
              <a:t>Анализ </a:t>
            </a:r>
            <a:r>
              <a:rPr lang="ru-RU" sz="1900" b="1" dirty="0" smtClean="0">
                <a:latin typeface="Calibri" pitchFamily="34" charset="0"/>
              </a:rPr>
              <a:t>результатов оценки компетенций работников образовательных организаций проводится </a:t>
            </a:r>
            <a:endParaRPr lang="ru-RU" sz="1900" b="1" dirty="0" smtClean="0">
              <a:latin typeface="Calibri" pitchFamily="34" charset="0"/>
            </a:endParaRPr>
          </a:p>
          <a:p>
            <a:pPr>
              <a:buFontTx/>
              <a:buChar char="-"/>
            </a:pPr>
            <a:r>
              <a:rPr lang="ru-RU" sz="1900" dirty="0" smtClean="0">
                <a:latin typeface="Calibri" pitchFamily="34" charset="0"/>
              </a:rPr>
              <a:t>по </a:t>
            </a:r>
            <a:r>
              <a:rPr lang="ru-RU" sz="1900" dirty="0" smtClean="0">
                <a:latin typeface="Calibri" pitchFamily="34" charset="0"/>
              </a:rPr>
              <a:t>совокупности учителей-участников оценки, вошедших в </a:t>
            </a:r>
            <a:r>
              <a:rPr lang="ru-RU" sz="1900" dirty="0" smtClean="0">
                <a:latin typeface="Calibri" pitchFamily="34" charset="0"/>
              </a:rPr>
              <a:t>выборки</a:t>
            </a:r>
          </a:p>
          <a:p>
            <a:pPr>
              <a:buFontTx/>
              <a:buChar char="-"/>
            </a:pPr>
            <a:r>
              <a:rPr lang="ru-RU" sz="1900" dirty="0" smtClean="0">
                <a:latin typeface="Calibri" pitchFamily="34" charset="0"/>
              </a:rPr>
              <a:t>по </a:t>
            </a:r>
            <a:r>
              <a:rPr lang="ru-RU" sz="1900" dirty="0" smtClean="0">
                <a:latin typeface="Calibri" pitchFamily="34" charset="0"/>
              </a:rPr>
              <a:t>преподаваемым учебным предметам: «История», «Математика», «Информатика</a:t>
            </a:r>
            <a:r>
              <a:rPr lang="ru-RU" sz="1900" dirty="0" smtClean="0">
                <a:latin typeface="Calibri" pitchFamily="34" charset="0"/>
              </a:rPr>
              <a:t>», «</a:t>
            </a:r>
            <a:r>
              <a:rPr lang="ru-RU" sz="1900" dirty="0" smtClean="0">
                <a:latin typeface="Calibri" pitchFamily="34" charset="0"/>
              </a:rPr>
              <a:t>Биология».</a:t>
            </a:r>
          </a:p>
          <a:p>
            <a:pPr marL="0" indent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647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72008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Calibri" pitchFamily="34" charset="0"/>
              </a:rPr>
              <a:t>Основные направления анализа результатов оценки компетенций учителей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28596" y="1500174"/>
            <a:ext cx="8352928" cy="507209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  <a:latin typeface="Calibri" pitchFamily="34" charset="0"/>
              </a:rPr>
              <a:t>Определение </a:t>
            </a:r>
            <a:r>
              <a:rPr lang="ru-RU" b="1" dirty="0" smtClean="0">
                <a:solidFill>
                  <a:srgbClr val="0070C0"/>
                </a:solidFill>
                <a:latin typeface="Calibri" pitchFamily="34" charset="0"/>
              </a:rPr>
              <a:t>уровней </a:t>
            </a:r>
            <a:r>
              <a:rPr lang="ru-RU" b="1" dirty="0" err="1" smtClean="0">
                <a:solidFill>
                  <a:srgbClr val="0070C0"/>
                </a:solidFill>
                <a:latin typeface="Calibri" pitchFamily="34" charset="0"/>
              </a:rPr>
              <a:t>сформированности</a:t>
            </a:r>
            <a:r>
              <a:rPr lang="ru-RU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Calibri" pitchFamily="34" charset="0"/>
              </a:rPr>
              <a:t>ИКТ-компетенций</a:t>
            </a:r>
            <a:r>
              <a:rPr lang="ru-RU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работников образовательных организаций, осуществляющих образовательную деятельность по образовательным программам общего образования. Уровни </a:t>
            </a:r>
            <a:r>
              <a:rPr lang="ru-RU" dirty="0" err="1" smtClean="0">
                <a:latin typeface="Calibri" pitchFamily="34" charset="0"/>
              </a:rPr>
              <a:t>сформированности</a:t>
            </a:r>
            <a:r>
              <a:rPr lang="ru-RU" dirty="0" smtClean="0">
                <a:latin typeface="Calibri" pitchFamily="34" charset="0"/>
              </a:rPr>
              <a:t> ИКТ- компетенций определяются по результатам выполнения диагностической работы исходя из общего количества баллов, набранного участником диагностики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  <a:latin typeface="Calibri" pitchFamily="34" charset="0"/>
              </a:rPr>
              <a:t>Выявление </a:t>
            </a:r>
            <a:r>
              <a:rPr lang="ru-RU" b="1" dirty="0" smtClean="0">
                <a:solidFill>
                  <a:srgbClr val="0070C0"/>
                </a:solidFill>
                <a:latin typeface="Calibri" pitchFamily="34" charset="0"/>
              </a:rPr>
              <a:t>и систематизация затруднений учителей</a:t>
            </a:r>
            <a:r>
              <a:rPr lang="ru-RU" dirty="0" smtClean="0">
                <a:latin typeface="Calibri" pitchFamily="34" charset="0"/>
              </a:rPr>
              <a:t> при выполнении диагностической работы. Выводы по данному направлению формируются на основе анализа результатов выполнения каждого задания.</a:t>
            </a:r>
          </a:p>
          <a:p>
            <a:pPr lvl="0" algn="just"/>
            <a:r>
              <a:rPr lang="ru-RU" b="1" dirty="0" smtClean="0">
                <a:solidFill>
                  <a:srgbClr val="0070C0"/>
                </a:solidFill>
                <a:latin typeface="Calibri" pitchFamily="34" charset="0"/>
              </a:rPr>
              <a:t>Выявление лучших результатов и их анализ</a:t>
            </a:r>
            <a:r>
              <a:rPr lang="ru-RU" dirty="0" smtClean="0">
                <a:latin typeface="Calibri" pitchFamily="34" charset="0"/>
              </a:rPr>
              <a:t>. Анализ результатов по данному направлению осуществляется исходя из результатов выполнения каждого задания.</a:t>
            </a:r>
          </a:p>
          <a:p>
            <a:pPr lvl="0" algn="just"/>
            <a:r>
              <a:rPr lang="ru-RU" b="1" dirty="0" smtClean="0">
                <a:solidFill>
                  <a:srgbClr val="0070C0"/>
                </a:solidFill>
                <a:latin typeface="Calibri" pitchFamily="34" charset="0"/>
              </a:rPr>
              <a:t>Анализ адекватности разработанного инструментария </a:t>
            </a:r>
            <a:r>
              <a:rPr lang="ru-RU" dirty="0" smtClean="0">
                <a:latin typeface="Calibri" pitchFamily="34" charset="0"/>
              </a:rPr>
              <a:t>и определение необходимости его доработки. Анализ по данному направлению осуществляется на основе результатов заполнения участниками апробации опросных листов, включающих вопросы, связанные с оценкой сложности и количества заданий, соответствия времени на их выполнение, а также с получением рекомендаций по усовершенствованию инструментария, использованного при проведении апробации Модели.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641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libri" pitchFamily="34" charset="0"/>
              </a:rPr>
              <a:t>Данные о результатах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971544"/>
          </a:xfrm>
        </p:spPr>
        <p:txBody>
          <a:bodyPr/>
          <a:lstStyle/>
          <a:p>
            <a:pPr algn="just"/>
            <a:r>
              <a:rPr lang="ru-RU" sz="1800" dirty="0" smtClean="0">
                <a:latin typeface="Calibri" pitchFamily="34" charset="0"/>
              </a:rPr>
              <a:t>Для каждого субъекта Российской Федерации, принявшего участие в апробации Модели, подготовлены сводные данные о результатах оценки компетенций учителей образовательных организаций данного </a:t>
            </a:r>
            <a:r>
              <a:rPr lang="ru-RU" sz="1800" dirty="0" smtClean="0">
                <a:latin typeface="Calibri" pitchFamily="34" charset="0"/>
              </a:rPr>
              <a:t>региона</a:t>
            </a:r>
            <a:endParaRPr lang="ru-RU" sz="1800" dirty="0" smtClean="0"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 l="5859" t="18991" r="39062" b="6944"/>
          <a:stretch>
            <a:fillRect/>
          </a:stretch>
        </p:blipFill>
        <p:spPr bwMode="auto">
          <a:xfrm>
            <a:off x="714348" y="1928801"/>
            <a:ext cx="6072230" cy="4593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libri" pitchFamily="34" charset="0"/>
              </a:rPr>
              <a:t>Количество участников</a:t>
            </a:r>
            <a:endParaRPr lang="ru-RU" sz="3200" dirty="0">
              <a:latin typeface="Calibri" pitchFamily="34" charset="0"/>
            </a:endParaRPr>
          </a:p>
        </p:txBody>
      </p:sp>
      <p:pic>
        <p:nvPicPr>
          <p:cNvPr id="4" name="image5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3143248"/>
            <a:ext cx="3099746" cy="22522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43406" y="3571876"/>
            <a:ext cx="4000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>64,5% участников диагностики – это опытные педагоги, работающие в школах более 10 лет</a:t>
            </a:r>
            <a:endParaRPr lang="ru-RU" dirty="0">
              <a:latin typeface="Calibri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1071546"/>
          <a:ext cx="7572429" cy="1977390"/>
        </p:xfrm>
        <a:graphic>
          <a:graphicData uri="http://schemas.openxmlformats.org/drawingml/2006/table">
            <a:tbl>
              <a:tblPr/>
              <a:tblGrid>
                <a:gridCol w="1528137"/>
                <a:gridCol w="2070640"/>
                <a:gridCol w="1986826"/>
                <a:gridCol w="1986826"/>
              </a:tblGrid>
              <a:tr h="20002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Предмет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Всего чел. по России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Смоленская область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Город Смоленск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История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1288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Биология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Математика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1323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Информатика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1301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Итого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5198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Calibri" pitchFamily="34" charset="0"/>
              </a:rPr>
              <a:t>Результаты (сравнение региональных и федеральных показателей)</a:t>
            </a:r>
            <a:endParaRPr lang="ru-RU" sz="2400" dirty="0">
              <a:latin typeface="Calibri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2285984" y="4429132"/>
            <a:ext cx="214314" cy="35719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786446" y="2643182"/>
            <a:ext cx="214314" cy="35719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alibri" pitchFamily="34" charset="0"/>
              </a:rPr>
              <a:t>Распределение учителей-предметников – участников апробации по </a:t>
            </a:r>
            <a:r>
              <a:rPr lang="ru-RU" sz="2400" dirty="0" smtClean="0">
                <a:latin typeface="Calibri" pitchFamily="34" charset="0"/>
              </a:rPr>
              <a:t>уровню </a:t>
            </a:r>
            <a:r>
              <a:rPr lang="ru-RU" sz="2400" dirty="0" err="1" smtClean="0">
                <a:latin typeface="Calibri" pitchFamily="34" charset="0"/>
              </a:rPr>
              <a:t>сформированности</a:t>
            </a:r>
            <a:r>
              <a:rPr lang="ru-RU" sz="2400" dirty="0" smtClean="0">
                <a:latin typeface="Calibri" pitchFamily="34" charset="0"/>
              </a:rPr>
              <a:t> компетенций (Россия)</a:t>
            </a:r>
            <a:endParaRPr lang="ru-RU" sz="2400" dirty="0">
              <a:latin typeface="Calibri" pitchFamily="34" charset="0"/>
            </a:endParaRPr>
          </a:p>
        </p:txBody>
      </p:sp>
      <p:pic>
        <p:nvPicPr>
          <p:cNvPr id="4" name="image86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36036"/>
            <a:ext cx="8229600" cy="325429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alibri" pitchFamily="34" charset="0"/>
              </a:rPr>
              <a:t>Распределение учителей-предметников – участников апробации по </a:t>
            </a:r>
            <a:r>
              <a:rPr lang="ru-RU" sz="2400" dirty="0" smtClean="0">
                <a:latin typeface="Calibri" pitchFamily="34" charset="0"/>
              </a:rPr>
              <a:t>уровню </a:t>
            </a:r>
            <a:r>
              <a:rPr lang="ru-RU" sz="2400" dirty="0" err="1" smtClean="0">
                <a:latin typeface="Calibri" pitchFamily="34" charset="0"/>
              </a:rPr>
              <a:t>сформированности</a:t>
            </a:r>
            <a:r>
              <a:rPr lang="ru-RU" sz="2400" dirty="0" smtClean="0">
                <a:latin typeface="Calibri" pitchFamily="34" charset="0"/>
              </a:rPr>
              <a:t> компетенций (Смоленская область)</a:t>
            </a:r>
            <a:endParaRPr lang="ru-RU" sz="2400" dirty="0">
              <a:latin typeface="Calibri" pitchFamily="34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57158" y="1500174"/>
          <a:ext cx="8215370" cy="4197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923</Words>
  <Application>Microsoft Office PowerPoint</Application>
  <PresentationFormat>Экран (4:3)</PresentationFormat>
  <Paragraphs>124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Основание для проведения апробации</vt:lpstr>
      <vt:lpstr>Апробация Модели</vt:lpstr>
      <vt:lpstr>Основные направления анализа результатов оценки компетенций учителей</vt:lpstr>
      <vt:lpstr>Данные о результатах</vt:lpstr>
      <vt:lpstr>Количество участников</vt:lpstr>
      <vt:lpstr>Результаты (сравнение региональных и федеральных показателей)</vt:lpstr>
      <vt:lpstr>Распределение учителей-предметников – участников апробации по уровню сформированности компетенций (Россия)</vt:lpstr>
      <vt:lpstr>Распределение учителей-предметников – участников апробации по уровню сформированности компетенций (Смоленская область)</vt:lpstr>
      <vt:lpstr>Ответы участников апробации</vt:lpstr>
      <vt:lpstr>Ответы участников апробации</vt:lpstr>
      <vt:lpstr>Повышение квалификации – одна из самых популярных форм развития ИКТ-компетенций</vt:lpstr>
      <vt:lpstr>Использование информационно-коммуникационных технологий в профессиональной деятельности</vt:lpstr>
      <vt:lpstr>Самооценка уровня своих ИКТ-компетенций, необходимых для осуществления профессиональной деятельности</vt:lpstr>
      <vt:lpstr>Слайд 15</vt:lpstr>
      <vt:lpstr>Распределение уровней сформированности ИКТ-компетенций учителей, необходимых для осуществления профессиональной деятельности в зависимости от набранных баллов за выполнение диагностической работы</vt:lpstr>
      <vt:lpstr>Основные профессиональные дефициты, выявленные у учителей истории – участников апробации</vt:lpstr>
      <vt:lpstr>Основные профессиональные дефициты, выявленные у учителей математики – участников апробации</vt:lpstr>
      <vt:lpstr>Основные профессиональные дефициты, выявленные у учителей информатики – участников апробации</vt:lpstr>
      <vt:lpstr>Основные профессиональные дефициты, выявленные у учителей биологии – участников апробации</vt:lpstr>
      <vt:lpstr>Не справились более 60% участников апробации</vt:lpstr>
      <vt:lpstr>Топ-5 выявленных профессиональных дефицитов учителей – участников апробации</vt:lpstr>
      <vt:lpstr>Рекомендации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Чижова</cp:lastModifiedBy>
  <cp:revision>63</cp:revision>
  <dcterms:created xsi:type="dcterms:W3CDTF">2018-03-09T15:08:22Z</dcterms:created>
  <dcterms:modified xsi:type="dcterms:W3CDTF">2023-01-18T14:58:08Z</dcterms:modified>
</cp:coreProperties>
</file>