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5" r:id="rId2"/>
  </p:sldMasterIdLst>
  <p:notesMasterIdLst>
    <p:notesMasterId r:id="rId32"/>
  </p:notesMasterIdLst>
  <p:sldIdLst>
    <p:sldId id="296" r:id="rId3"/>
    <p:sldId id="289" r:id="rId4"/>
    <p:sldId id="269" r:id="rId5"/>
    <p:sldId id="297" r:id="rId6"/>
    <p:sldId id="257" r:id="rId7"/>
    <p:sldId id="258" r:id="rId8"/>
    <p:sldId id="262" r:id="rId9"/>
    <p:sldId id="263" r:id="rId10"/>
    <p:sldId id="264" r:id="rId11"/>
    <p:sldId id="265" r:id="rId12"/>
    <p:sldId id="298" r:id="rId13"/>
    <p:sldId id="299" r:id="rId14"/>
    <p:sldId id="267" r:id="rId15"/>
    <p:sldId id="302" r:id="rId16"/>
    <p:sldId id="283" r:id="rId17"/>
    <p:sldId id="284" r:id="rId18"/>
    <p:sldId id="285" r:id="rId19"/>
    <p:sldId id="286" r:id="rId20"/>
    <p:sldId id="259" r:id="rId21"/>
    <p:sldId id="260" r:id="rId22"/>
    <p:sldId id="270" r:id="rId23"/>
    <p:sldId id="295" r:id="rId24"/>
    <p:sldId id="300" r:id="rId25"/>
    <p:sldId id="276" r:id="rId26"/>
    <p:sldId id="301" r:id="rId27"/>
    <p:sldId id="278" r:id="rId28"/>
    <p:sldId id="277" r:id="rId29"/>
    <p:sldId id="261" r:id="rId30"/>
    <p:sldId id="293" r:id="rId31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  <a:srgbClr val="005024"/>
    <a:srgbClr val="CC99FF"/>
    <a:srgbClr val="FFCCFF"/>
    <a:srgbClr val="66CCFF"/>
    <a:srgbClr val="6699FF"/>
    <a:srgbClr val="CCECFF"/>
    <a:srgbClr val="99FFCC"/>
    <a:srgbClr val="00184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576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fld id="{78CD5C29-2A50-4679-81BE-C2139237DA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4257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D5C29-2A50-4679-81BE-C2139237DAAD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775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F296EA18-234C-401F-9223-9079C90A93AC}" type="slidenum">
              <a:rPr lang="ru-RU" altLang="ru-RU" b="0">
                <a:latin typeface="Arial" panose="020B0604020202020204" pitchFamily="34" charset="0"/>
              </a:rPr>
              <a:pPr eaLnBrk="1" hangingPunct="1"/>
              <a:t>21</a:t>
            </a:fld>
            <a:endParaRPr lang="ru-RU" altLang="ru-RU" b="0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b="1" i="1" smtClean="0">
                <a:latin typeface="Arial" panose="020B0604020202020204" pitchFamily="34" charset="0"/>
              </a:rPr>
              <a:t>Начни с легкого!</a:t>
            </a:r>
            <a:r>
              <a:rPr lang="ru-RU" altLang="ru-RU" smtClean="0">
                <a:latin typeface="Arial" panose="020B0604020202020204" pitchFamily="34" charset="0"/>
              </a:rPr>
              <a:t> Начни отвечать на те вопросы, в знании которых ты не сомневаешься, не останавливаясь на тех, которые могут вызвать долгие раздумья. Тогда ты успокоишься, голова начнет работать более ясно и четко, и ты войдешь в рабочий ритм. Ты как бы освободишься от нервозности, и вся твоя энергия потом будет направлена на более трудные вопросы.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0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C019ED85-5BF9-4194-826A-32E4B0C4CD2A}" type="slidenum">
              <a:rPr lang="ru-RU" altLang="ru-RU" b="0">
                <a:latin typeface="Arial" panose="020B0604020202020204" pitchFamily="34" charset="0"/>
              </a:rPr>
              <a:pPr eaLnBrk="1" hangingPunct="1"/>
              <a:t>22</a:t>
            </a:fld>
            <a:endParaRPr lang="ru-RU" altLang="ru-RU" b="0"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b="1" i="1" smtClean="0">
                <a:latin typeface="Arial" panose="020B0604020202020204" pitchFamily="34" charset="0"/>
              </a:rPr>
              <a:t>Начни с легкого!</a:t>
            </a:r>
            <a:r>
              <a:rPr lang="ru-RU" altLang="ru-RU" smtClean="0">
                <a:latin typeface="Arial" panose="020B0604020202020204" pitchFamily="34" charset="0"/>
              </a:rPr>
              <a:t> Начни отвечать на те вопросы, в знании которых ты не сомневаешься, не останавливаясь на тех, которые могут вызвать долгие раздумья. Тогда ты успокоишься, голова начнет работать более ясно и четко, и ты войдешь в рабочий ритм. Ты как бы освободишься от нервозности, и вся твоя энергия потом будет направлена на более трудные вопросы.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99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E63A1F4B-8CF5-409B-ACDF-CAF21D3EFCE2}" type="slidenum">
              <a:rPr lang="ru-RU" altLang="ru-RU" b="0">
                <a:latin typeface="Arial" panose="020B0604020202020204" pitchFamily="34" charset="0"/>
              </a:rPr>
              <a:pPr eaLnBrk="1" hangingPunct="1"/>
              <a:t>24</a:t>
            </a:fld>
            <a:endParaRPr lang="ru-RU" altLang="ru-RU" b="0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b="1" i="1" smtClean="0">
                <a:latin typeface="Arial" panose="020B0604020202020204" pitchFamily="34" charset="0"/>
              </a:rPr>
              <a:t>Начни с легкого!</a:t>
            </a:r>
            <a:r>
              <a:rPr lang="ru-RU" altLang="ru-RU" smtClean="0">
                <a:latin typeface="Arial" panose="020B0604020202020204" pitchFamily="34" charset="0"/>
              </a:rPr>
              <a:t> Начни отвечать на те вопросы, в знании которых ты не сомневаешься, не останавливаясь на тех, которые могут вызвать долгие раздумья. Тогда ты успокоишься, голова начнет работать более ясно и четко, и ты войдешь в рабочий ритм. Ты как бы освободишься от нервозности, и вся твоя энергия потом будет направлена на более трудные вопросы.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70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2C25D4CE-CD50-4DD6-BBAF-6AB9A68485DD}" type="slidenum">
              <a:rPr lang="ru-RU" altLang="ru-RU" b="0">
                <a:latin typeface="Arial" panose="020B0604020202020204" pitchFamily="34" charset="0"/>
              </a:rPr>
              <a:pPr eaLnBrk="1" hangingPunct="1"/>
              <a:t>26</a:t>
            </a:fld>
            <a:endParaRPr lang="ru-RU" altLang="ru-RU" b="0"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b="1" i="1" smtClean="0">
                <a:latin typeface="Arial" panose="020B0604020202020204" pitchFamily="34" charset="0"/>
              </a:rPr>
              <a:t>Начни с легкого!</a:t>
            </a:r>
            <a:r>
              <a:rPr lang="ru-RU" altLang="ru-RU" smtClean="0">
                <a:latin typeface="Arial" panose="020B0604020202020204" pitchFamily="34" charset="0"/>
              </a:rPr>
              <a:t> Начни отвечать на те вопросы, в знании которых ты не сомневаешься, не останавливаясь на тех, которые могут вызвать долгие раздумья. Тогда ты успокоишься, голова начнет работать более ясно и четко, и ты войдешь в рабочий ритм. Ты как бы освободишься от нервозности, и вся твоя энергия потом будет направлена на более трудные вопросы.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1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fld id="{45FCC710-607B-418E-B8D5-0484A5BD91A6}" type="slidenum">
              <a:rPr lang="ru-RU" altLang="ru-RU" b="0">
                <a:latin typeface="Arial" panose="020B0604020202020204" pitchFamily="34" charset="0"/>
              </a:rPr>
              <a:pPr eaLnBrk="1" hangingPunct="1"/>
              <a:t>27</a:t>
            </a:fld>
            <a:endParaRPr lang="ru-RU" altLang="ru-RU" b="0"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>
              <a:buFont typeface="Symbol" panose="05050102010706020507" pitchFamily="18" charset="2"/>
              <a:buChar char=""/>
            </a:pPr>
            <a:r>
              <a:rPr lang="ru-RU" altLang="ru-RU" b="1" i="1" smtClean="0">
                <a:latin typeface="Arial" panose="020B0604020202020204" pitchFamily="34" charset="0"/>
              </a:rPr>
              <a:t>Начни с легкого!</a:t>
            </a:r>
            <a:r>
              <a:rPr lang="ru-RU" altLang="ru-RU" smtClean="0">
                <a:latin typeface="Arial" panose="020B0604020202020204" pitchFamily="34" charset="0"/>
              </a:rPr>
              <a:t> Начни отвечать на те вопросы, в знании которых ты не сомневаешься, не останавливаясь на тех, которые могут вызвать долгие раздумья. Тогда ты успокоишься, голова начнет работать более ясно и четко, и ты войдешь в рабочий ритм. Ты как бы освободишься от нервозности, и вся твоя энергия потом будет направлена на более трудные вопросы. </a:t>
            </a:r>
          </a:p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83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BEC5B1-43EB-4C76-9C71-CF2D9A0897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216429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0E06C-0769-4810-9250-22A6860955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9392881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27884-6D17-41F3-BDCC-F35EFB4058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928432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8A503-F2CD-4037-A601-C1586609D2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359355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b="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2400" b="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 b="0">
                  <a:latin typeface="Times New Roman" pitchFamily="18" charset="0"/>
                </a:endParaRPr>
              </a:p>
            </p:txBody>
          </p:sp>
        </p:grpSp>
      </p:grpSp>
      <p:sp>
        <p:nvSpPr>
          <p:cNvPr id="3790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790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79945-1EFA-4850-BF93-F6404EBA28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742566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2BB50-4F89-476F-BED9-9053A420ECA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2005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ED46E-9ACC-4061-8417-FAD121D157F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0760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BC03B-1C3F-4B80-8AD0-FA931295A61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40584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B9871-9A9F-426C-B5E8-E957029069E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499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28E1F-D8C0-4474-ADF9-F0FBFA9D002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07267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F70FE-F28C-48F1-88E9-D6178AEC10AC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006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234E2-50F1-4EB7-B100-24BBF4D09A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4561059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F69C5-7E82-4CDE-8314-5D5F36D342C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2324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7114C-8A68-4DE0-8DD2-FE2E8FF9440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686211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8CF0D-EFAA-4314-9306-FF501616D41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7804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70472-75D8-448D-8DB6-705D260B14E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9560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FC533-F950-43BB-A01F-5E1599042F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183218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8CA06-12DB-484A-BA9B-A16537AAC6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093523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0D826-A41C-4ACD-9FF1-F5179AFC77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699439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0311F-F39C-46CB-9683-9D799C75ED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810734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E39232-010D-4A5F-BBCD-12B1FC9CC1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922127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1F86E-6905-4ABE-AAAE-8B485C7820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372685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54E1D-D546-4708-9110-421B6CF0E6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831443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68AA5E4B-8A29-4E68-BFC4-E3327FAE24F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560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560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561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1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562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2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2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562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62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62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562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3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563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63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564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564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4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65" y="315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4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75" y="165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4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4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14" y="880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4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89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5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565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64" y="125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565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 Black" panose="020B0A04020102020204" pitchFamily="34" charset="0"/>
              </a:defRPr>
            </a:lvl1pPr>
          </a:lstStyle>
          <a:p>
            <a:fld id="{9C04D779-A6CB-416B-9EC1-5F4719282074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3686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 b="0">
                <a:latin typeface="Times New Roman" pitchFamily="18" charset="0"/>
              </a:endParaRPr>
            </a:p>
          </p:txBody>
        </p:sp>
        <p:sp>
          <p:nvSpPr>
            <p:cNvPr id="36870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2400" b="0">
                <a:latin typeface="Times New Roman" pitchFamily="18" charset="0"/>
              </a:endParaRPr>
            </a:p>
          </p:txBody>
        </p:sp>
        <p:sp>
          <p:nvSpPr>
            <p:cNvPr id="3687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3687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3687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3687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3687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2400" b="0">
                <a:latin typeface="Times New Roman" pitchFamily="18" charset="0"/>
              </a:endParaRPr>
            </a:p>
          </p:txBody>
        </p:sp>
        <p:sp>
          <p:nvSpPr>
            <p:cNvPr id="3687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36"/>
            <a:ext cx="9144000" cy="6861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59224" y="340747"/>
            <a:ext cx="5725144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СЛУЖБА  СОПРОВОЖДЕНИЯ  СОЦИАЛЬНО-ПСИХОЛОГО-ПЕДАГОГИЧЕСКОЙ  ДЕЯТЕЛЬНОСТИ </a:t>
            </a:r>
          </a:p>
          <a:p>
            <a:pPr algn="ctr"/>
            <a:r>
              <a:rPr lang="ru-RU" altLang="ru-RU" sz="1600" b="1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МБУ  ДО  «ЦДО  №1»   ГОРОДА  СМОЛЕНСКА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rgbClr val="001848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99592" y="2215448"/>
            <a:ext cx="7772400" cy="2672030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>
            <a:softEdge rad="317500"/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ru-RU" sz="3200" kern="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ФОРМИРОВАНИЕ УЧЕБНОЙ МОТИВАЦИИ У ОБУЧАЮЩИХСЯ СРЕДНЕГО И СТАРШЕГО ЗВЕНА                 С ЦЕЛЬЮ ПОВЫШЕНИЯ УСПЕШНОСТИ ОБУЧЕНИЯ</a:t>
            </a:r>
            <a:endParaRPr lang="en-US" sz="3200" kern="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001848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ru-RU" sz="2400" kern="0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001848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400" kern="0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kern="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sz="1800" kern="0" dirty="0" err="1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Влазнева</a:t>
            </a:r>
            <a:r>
              <a:rPr lang="ru-RU" sz="1800" kern="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Ирина Петровна, </a:t>
            </a:r>
          </a:p>
          <a:p>
            <a:pPr algn="l">
              <a:defRPr/>
            </a:pPr>
            <a:r>
              <a:rPr lang="ru-RU" sz="1800" kern="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педагог-психолог СС СППД </a:t>
            </a:r>
          </a:p>
          <a:p>
            <a:pPr algn="l">
              <a:defRPr/>
            </a:pPr>
            <a:r>
              <a:rPr lang="ru-RU" sz="1800" kern="0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1848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МБУ ДО «ЦДО № 1» г. Смоленска</a:t>
            </a:r>
            <a:endParaRPr lang="ru-RU" sz="1800" kern="0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001848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 descr="J:\ФЛЕШКА\Марина\конкурсы психологов\EmblemaInsite.g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28414"/>
            <a:ext cx="165618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9BB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23703"/>
              </p:ext>
            </p:extLst>
          </p:nvPr>
        </p:nvGraphicFramePr>
        <p:xfrm>
          <a:off x="642938" y="1857375"/>
          <a:ext cx="7889502" cy="4091905"/>
        </p:xfrm>
        <a:graphic>
          <a:graphicData uri="http://schemas.openxmlformats.org/drawingml/2006/table">
            <a:tbl>
              <a:tblPr/>
              <a:tblGrid>
                <a:gridCol w="1826273"/>
                <a:gridCol w="2191528"/>
                <a:gridCol w="3871701"/>
              </a:tblGrid>
              <a:tr h="9735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Вид мотива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Цель мотива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Пути мотивации обучающихся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6B8"/>
                    </a:solidFill>
                  </a:tcPr>
                </a:tc>
              </a:tr>
              <a:tr h="31183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Эмоциональ-ный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Побуждать положительные эмоции: чувства радости, удивления, азарта, восторга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860925" algn="l"/>
                        </a:tabLst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Создание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на уроке делового настроя, обстановки увлеченности и доброжелательности.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>
                          <a:tab pos="4860925" algn="l"/>
                        </a:tabLst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>
                          <a:tab pos="4860925" algn="l"/>
                        </a:tabLst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Организация ситуации сотрудничества и успеха для обучающихся в работе,  игровые технологии.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87624" y="428625"/>
            <a:ext cx="6696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В ПЕДАГОГИЧЕСКОЙ ПРАКТИКЕ ИСПОЛЬЗУЮТСЯ СЛЕДУЮЩИЕ МОТИВЫ: 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1848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471541"/>
            <a:ext cx="7277404" cy="4849661"/>
          </a:xfrm>
          <a:prstGeom prst="rect">
            <a:avLst/>
          </a:prstGeom>
          <a:solidFill>
            <a:schemeClr val="accent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отношение  </a:t>
            </a: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обучающегося к учителю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отношение учителя к обучающемуся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подростковом возрасте - «гормональный </a:t>
            </a: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взрыв» и нечетко сформированное чувство будущего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личная значимость предмета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умственное </a:t>
            </a: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обучающегося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продуктивность </a:t>
            </a: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учебной 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непонимание </a:t>
            </a: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учения</a:t>
            </a:r>
            <a:r>
              <a:rPr lang="ru-RU" sz="2000" b="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000" b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"/>
            </a:pPr>
            <a:r>
              <a:rPr lang="ru-RU" sz="2000" b="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страх перед школой.</a:t>
            </a:r>
            <a:endParaRPr lang="ru-RU" sz="2000" b="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3206" y="620688"/>
            <a:ext cx="7957628" cy="558614"/>
          </a:xfrm>
          <a:prstGeom prst="rect">
            <a:avLst/>
          </a:prstGeom>
          <a:solidFill>
            <a:schemeClr val="accent5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Причины спада школьной мотивации:</a:t>
            </a:r>
          </a:p>
        </p:txBody>
      </p:sp>
    </p:spTree>
    <p:extLst>
      <p:ext uri="{BB962C8B-B14F-4D97-AF65-F5344CB8AC3E}">
        <p14:creationId xmlns:p14="http://schemas.microsoft.com/office/powerpoint/2010/main" val="107835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68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16054" y="2780928"/>
            <a:ext cx="7228354" cy="2585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мотивация 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 предмету или усидчивой </a:t>
            </a:r>
            <a:r>
              <a:rPr lang="ru-RU" sz="3600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работе; </a:t>
            </a:r>
          </a:p>
          <a:p>
            <a:pPr>
              <a:spcAft>
                <a:spcPts val="0"/>
              </a:spcAft>
            </a:pPr>
            <a:endParaRPr lang="ru-RU" sz="3600" dirty="0" smtClean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dirty="0" smtClean="0">
              <a:ln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600" dirty="0" smtClean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мотивация </a:t>
            </a:r>
            <a:r>
              <a:rPr lang="ru-RU" sz="3600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к теме урока.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16054" y="764704"/>
            <a:ext cx="712879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200" dirty="0">
                <a:ln>
                  <a:solidFill>
                    <a:srgbClr val="002060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уроке, проводимом по новым стандартам, должно быть не менее двух мотиваций: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034">
            <a:off x="6803435" y="5147784"/>
            <a:ext cx="2472209" cy="1760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341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50" decel="100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2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2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CCCFF"/>
            </a:gs>
            <a:gs pos="9000">
              <a:srgbClr val="99CCFF"/>
            </a:gs>
            <a:gs pos="17999">
              <a:srgbClr val="9966FF"/>
            </a:gs>
            <a:gs pos="30499">
              <a:srgbClr val="CC99FF"/>
            </a:gs>
            <a:gs pos="41000">
              <a:srgbClr val="99CCFF"/>
            </a:gs>
            <a:gs pos="50000">
              <a:srgbClr val="CCCCFF"/>
            </a:gs>
            <a:gs pos="59000">
              <a:srgbClr val="99CCFF"/>
            </a:gs>
            <a:gs pos="69501">
              <a:srgbClr val="CC99FF"/>
            </a:gs>
            <a:gs pos="82001">
              <a:srgbClr val="9966FF"/>
            </a:gs>
            <a:gs pos="91000">
              <a:srgbClr val="99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4"/>
          <p:cNvSpPr>
            <a:spLocks noGrp="1"/>
          </p:cNvSpPr>
          <p:nvPr>
            <p:ph type="title"/>
          </p:nvPr>
        </p:nvSpPr>
        <p:spPr>
          <a:xfrm>
            <a:off x="971599" y="282897"/>
            <a:ext cx="7488831" cy="576064"/>
          </a:xfrm>
          <a:solidFill>
            <a:srgbClr val="FFCCFF"/>
          </a:solidFill>
          <a:effectLst>
            <a:softEdge rad="127000"/>
          </a:effectLst>
        </p:spPr>
        <p:txBody>
          <a:bodyPr/>
          <a:lstStyle/>
          <a:p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мотивации к предмету</a:t>
            </a:r>
            <a:endParaRPr lang="ru-RU" altLang="ru-RU" sz="3200" dirty="0" smtClean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Содержимое 5"/>
          <p:cNvSpPr>
            <a:spLocks noGrp="1"/>
          </p:cNvSpPr>
          <p:nvPr>
            <p:ph idx="1"/>
          </p:nvPr>
        </p:nvSpPr>
        <p:spPr>
          <a:xfrm>
            <a:off x="497527" y="1988840"/>
            <a:ext cx="8178929" cy="4267624"/>
          </a:xfrm>
          <a:solidFill>
            <a:srgbClr val="FFCCFF"/>
          </a:solidFill>
          <a:effectLst>
            <a:softEdge rad="317500"/>
          </a:effectLst>
        </p:spPr>
        <p:txBody>
          <a:bodyPr/>
          <a:lstStyle/>
          <a:p>
            <a:pPr algn="ctr">
              <a:buFontTx/>
              <a:buNone/>
            </a:pPr>
            <a:endParaRPr lang="ru-RU" altLang="ru-RU" sz="1400" dirty="0" smtClean="0">
              <a:solidFill>
                <a:srgbClr val="FFFF00"/>
              </a:solidFill>
            </a:endParaRPr>
          </a:p>
          <a:p>
            <a:pPr lvl="0" algn="ctr">
              <a:buFont typeface="Wingdings" panose="05000000000000000000" pitchFamily="2" charset="2"/>
              <a:buChar char="Ø"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«Обращаться с языком кое-как - значит и мыслить кое-как: приблизительно, неточно, неверно» -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Толстой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>
              <a:buNone/>
            </a:pPr>
            <a:endParaRPr lang="ru-RU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01600">
                  <a:srgbClr val="ABAB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Ø"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«Математику уже затем учить надо, что она ум в порядок приводит» -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М.В. Ломоносов</a:t>
            </a:r>
          </a:p>
          <a:p>
            <a:pPr marL="0" lvl="0" indent="0" algn="ctr">
              <a:buNone/>
            </a:pPr>
            <a:endParaRPr lang="ru-RU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01600">
                  <a:srgbClr val="ABAB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Ø"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«Великая книга природы написана математическими символами»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Галилео Галилей; </a:t>
            </a:r>
            <a:endParaRPr lang="ru-RU" sz="2000" b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01600">
                  <a:srgbClr val="ABAB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endParaRPr lang="ru-RU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01600">
                  <a:srgbClr val="ABAB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Font typeface="Wingdings" panose="05000000000000000000" pitchFamily="2" charset="2"/>
              <a:buChar char="Ø"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«Не любить историю может только человек совершенно неразвитый умственно» -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 Г.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Чернышевский.</a:t>
            </a:r>
          </a:p>
          <a:p>
            <a:pPr>
              <a:buFontTx/>
              <a:buNone/>
            </a:pPr>
            <a:endParaRPr lang="ru-RU" altLang="ru-RU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3740863" y="980728"/>
            <a:ext cx="2010271" cy="646331"/>
          </a:xfrm>
          <a:prstGeom prst="rect">
            <a:avLst/>
          </a:prstGeom>
          <a:solidFill>
            <a:srgbClr val="FFCCFF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altLang="ru-RU" sz="36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Цитата</a:t>
            </a:r>
            <a:r>
              <a:rPr lang="ru-RU" altLang="ru-RU" sz="32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75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 build="p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Заголовок 4"/>
          <p:cNvSpPr txBox="1">
            <a:spLocks/>
          </p:cNvSpPr>
          <p:nvPr/>
        </p:nvSpPr>
        <p:spPr>
          <a:xfrm>
            <a:off x="1691680" y="0"/>
            <a:ext cx="6048671" cy="576064"/>
          </a:xfrm>
          <a:prstGeom prst="rect">
            <a:avLst/>
          </a:prstGeom>
          <a:solidFill>
            <a:srgbClr val="FFCCFF"/>
          </a:solidFill>
          <a:effectLst>
            <a:softEdge rad="127000"/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ru-RU" altLang="ru-RU" sz="3200" b="1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мотивации к предмету</a:t>
            </a:r>
            <a:endParaRPr lang="ru-RU" altLang="ru-RU" sz="3200" b="0" kern="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8"/>
          <p:cNvSpPr txBox="1">
            <a:spLocks/>
          </p:cNvSpPr>
          <p:nvPr/>
        </p:nvSpPr>
        <p:spPr bwMode="auto">
          <a:xfrm>
            <a:off x="3779912" y="571511"/>
            <a:ext cx="2232248" cy="504056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softEdge rad="127000"/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ru-RU" altLang="ru-RU" sz="3600" b="1" u="sng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Притча</a:t>
            </a:r>
          </a:p>
          <a:p>
            <a:pPr algn="ctr">
              <a:buFontTx/>
              <a:buNone/>
            </a:pPr>
            <a:r>
              <a:rPr lang="ru-RU" altLang="ru-RU" sz="1600" b="1" kern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pic>
        <p:nvPicPr>
          <p:cNvPr id="6" name="+Притча об идеальном учител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68760"/>
            <a:ext cx="9144000" cy="57606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3644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9FFC9"/>
            </a:gs>
            <a:gs pos="50000">
              <a:srgbClr val="FFF7AB"/>
            </a:gs>
            <a:gs pos="100000">
              <a:srgbClr val="C9FFC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5633" y="188640"/>
            <a:ext cx="6292711" cy="684312"/>
          </a:xfrm>
          <a:solidFill>
            <a:schemeClr val="accent5"/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предмету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30197" y="2276872"/>
            <a:ext cx="8429625" cy="4052067"/>
          </a:xfrm>
          <a:solidFill>
            <a:schemeClr val="accent5"/>
          </a:solidFill>
          <a:effectLst>
            <a:softEdge rad="127000"/>
          </a:effectLst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800" b="1" dirty="0" smtClean="0">
                <a:ln>
                  <a:solidFill>
                    <a:srgbClr val="005024"/>
                  </a:solidFill>
                </a:ln>
                <a:solidFill>
                  <a:srgbClr val="001848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Учитель предлагает обучающимся фразу, в которой пропущена часть слов. </a:t>
            </a:r>
          </a:p>
          <a:p>
            <a:pPr algn="ctr">
              <a:buFontTx/>
              <a:buNone/>
            </a:pPr>
            <a:r>
              <a:rPr lang="ru-RU" altLang="ru-RU" sz="2800" b="1" dirty="0" smtClean="0">
                <a:ln>
                  <a:solidFill>
                    <a:srgbClr val="005024"/>
                  </a:solidFill>
                </a:ln>
                <a:solidFill>
                  <a:srgbClr val="001848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Задание - вставить недостающие слова или словосочетания, предложив тем самым свой вариант ее прочтения. </a:t>
            </a:r>
          </a:p>
          <a:p>
            <a:pPr algn="ctr">
              <a:buFontTx/>
              <a:buNone/>
            </a:pPr>
            <a:endParaRPr lang="ru-RU" alt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ru-RU" altLang="ru-RU" sz="2800" b="1" dirty="0" smtClean="0">
                <a:ln>
                  <a:solidFill>
                    <a:srgbClr val="005024"/>
                  </a:solidFill>
                </a:ln>
                <a:solidFill>
                  <a:srgbClr val="00502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«Русский язык уже затем учить надо, что…»</a:t>
            </a:r>
          </a:p>
          <a:p>
            <a:pPr marL="0" indent="0" eaLnBrk="1" hangingPunct="1">
              <a:buNone/>
            </a:pPr>
            <a:r>
              <a:rPr lang="ru-RU" altLang="ru-RU" sz="2800" b="1" dirty="0" smtClean="0">
                <a:ln>
                  <a:solidFill>
                    <a:srgbClr val="005024"/>
                  </a:solidFill>
                </a:ln>
                <a:solidFill>
                  <a:srgbClr val="00502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</a:t>
            </a:r>
            <a:r>
              <a:rPr lang="ru-RU" altLang="ru-RU" sz="2800" b="1" dirty="0">
                <a:ln>
                  <a:solidFill>
                    <a:srgbClr val="005024"/>
                  </a:solidFill>
                </a:ln>
                <a:solidFill>
                  <a:srgbClr val="00502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задачах тех ищи удачу, где…» </a:t>
            </a:r>
          </a:p>
          <a:p>
            <a:pPr eaLnBrk="1" hangingPunct="1"/>
            <a:endParaRPr lang="ru-RU" altLang="ru-RU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197" y="991356"/>
            <a:ext cx="8429625" cy="1200329"/>
          </a:xfrm>
          <a:prstGeom prst="rect">
            <a:avLst/>
          </a:prstGeom>
          <a:solidFill>
            <a:schemeClr val="accent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altLang="ru-RU" sz="3600" dirty="0" smtClean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«Продолжение </a:t>
            </a:r>
            <a:r>
              <a:rPr lang="ru-RU" altLang="ru-RU" sz="3600" dirty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незаконченной </a:t>
            </a:r>
            <a:r>
              <a:rPr lang="ru-RU" altLang="ru-RU" sz="3600" dirty="0" smtClean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фразы»</a:t>
            </a:r>
            <a:r>
              <a:rPr lang="ru-RU" altLang="ru-RU" sz="3600" dirty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 animBg="1"/>
      <p:bldP spid="68611" grpId="0" build="p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C9FFC9"/>
            </a:gs>
            <a:gs pos="50000">
              <a:srgbClr val="FFF7AB"/>
            </a:gs>
            <a:gs pos="100000">
              <a:srgbClr val="C9FFC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52401"/>
            <a:ext cx="7200800" cy="684312"/>
          </a:xfrm>
          <a:solidFill>
            <a:schemeClr val="accent5"/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предмету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988840"/>
            <a:ext cx="8534400" cy="396044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b="1" dirty="0" smtClean="0">
                <a:solidFill>
                  <a:srgbClr val="00B050"/>
                </a:solidFill>
              </a:rPr>
              <a:t> 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altLang="ru-RU" sz="1600" dirty="0" smtClean="0">
              <a:solidFill>
                <a:srgbClr val="002060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   </a:t>
            </a:r>
            <a:r>
              <a:rPr lang="ru-RU" altLang="ru-RU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Учитель предлагает обучающимся высказать свое мнение относительно того или иного объекта, факта, процесса.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alt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начинаться с беседы учителя и обучающихся</a:t>
            </a: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«Ребята, за что вы любите русский язык? Почему?» </a:t>
            </a:r>
            <a:endParaRPr lang="ru-RU" sz="2400" b="1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01600">
                  <a:srgbClr val="ABAB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что вы любите больше: арифметику, алгебру, геометрию? Почему?»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ru-RU" altLang="ru-RU" sz="3000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146589"/>
            <a:ext cx="7344816" cy="1089529"/>
          </a:xfrm>
          <a:prstGeom prst="rect">
            <a:avLst/>
          </a:prstGeom>
          <a:solidFill>
            <a:schemeClr val="accent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3600" u="sng" dirty="0" smtClean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«Обмен </a:t>
            </a:r>
            <a:r>
              <a:rPr lang="ru-RU" altLang="ru-RU" sz="3600" u="sng" dirty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личными мнениями, взглядами, </a:t>
            </a:r>
            <a:r>
              <a:rPr lang="ru-RU" altLang="ru-RU" sz="3600" u="sng" dirty="0" smtClean="0">
                <a:ln>
                  <a:solidFill>
                    <a:srgbClr val="005024"/>
                  </a:solidFill>
                </a:ln>
                <a:solidFill>
                  <a:srgbClr val="00863D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впечатлениями»</a:t>
            </a:r>
            <a:endParaRPr lang="ru-RU" altLang="ru-RU" sz="3600" u="sng" dirty="0">
              <a:ln>
                <a:solidFill>
                  <a:srgbClr val="005024"/>
                </a:solidFill>
              </a:ln>
              <a:solidFill>
                <a:srgbClr val="00863D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nimBg="1"/>
      <p:bldP spid="69635" grpId="0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D5FFD5"/>
            </a:gs>
            <a:gs pos="50000">
              <a:srgbClr val="FFFACD"/>
            </a:gs>
            <a:gs pos="100000">
              <a:srgbClr val="D5FFD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1" y="152400"/>
            <a:ext cx="6624736" cy="684312"/>
          </a:xfr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предмету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2185194"/>
            <a:ext cx="7848872" cy="4340150"/>
          </a:xfr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2400" b="1" dirty="0" smtClean="0">
                <a:ln>
                  <a:solidFill>
                    <a:srgbClr val="001848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способ предусматривает предъявление задания, которое начинается со слов:</a:t>
            </a:r>
            <a:r>
              <a:rPr lang="ru-RU" altLang="ru-RU" sz="2400" dirty="0" smtClean="0">
                <a:ln>
                  <a:solidFill>
                    <a:srgbClr val="001848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buFontTx/>
              <a:buNone/>
            </a:pPr>
            <a:endParaRPr lang="ru-RU" altLang="ru-RU" sz="1800" dirty="0" smtClean="0">
              <a:ln>
                <a:solidFill>
                  <a:srgbClr val="001848"/>
                </a:solidFill>
              </a:ln>
              <a:solidFill>
                <a:srgbClr val="001848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 algn="ctr" eaLnBrk="1" hangingPunct="1">
              <a:buFontTx/>
              <a:buNone/>
            </a:pPr>
            <a:r>
              <a:rPr lang="ru-RU" altLang="ru-RU" sz="2800" b="1" dirty="0" smtClean="0">
                <a:ln>
                  <a:solidFill>
                    <a:srgbClr val="001848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«Представьте, что вы…»</a:t>
            </a:r>
          </a:p>
          <a:p>
            <a:pPr algn="ctr" eaLnBrk="1" hangingPunct="1">
              <a:buFontTx/>
              <a:buNone/>
            </a:pPr>
            <a:endParaRPr lang="ru-RU" altLang="ru-RU" sz="1600" b="1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b="1" dirty="0">
                <a:ln>
                  <a:solidFill>
                    <a:srgbClr val="001848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«Представьте, что вы - учитель математики. Поделитесь своими ощущениями».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b="1" dirty="0">
                <a:ln>
                  <a:solidFill>
                    <a:srgbClr val="001848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«Представьте, что вы великий русский поэт А.С. Пушкин. Какие ваши качества могут заинтересовать? Почему? Какие поэмы (стихи) из вашего творчества могут заинтересовать окружающих. Почему?».</a:t>
            </a:r>
          </a:p>
          <a:p>
            <a:pPr algn="ctr" eaLnBrk="1" hangingPunct="1">
              <a:buFontTx/>
              <a:buNone/>
            </a:pPr>
            <a:endParaRPr lang="ru-RU" altLang="ru-RU" sz="2800" b="1" dirty="0" smtClean="0"/>
          </a:p>
          <a:p>
            <a:pPr algn="ctr" eaLnBrk="1" hangingPunct="1">
              <a:buFontTx/>
              <a:buNone/>
            </a:pPr>
            <a:endParaRPr lang="ru-RU" altLang="ru-RU" sz="2800" b="1" dirty="0" smtClean="0"/>
          </a:p>
          <a:p>
            <a:pPr eaLnBrk="1" hangingPunct="1"/>
            <a:endParaRPr lang="ru-RU" altLang="ru-RU" sz="3000" dirty="0" smtClean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1187" y="1200529"/>
            <a:ext cx="532389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ru-RU" altLang="ru-RU" sz="3600" u="sng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«Вхождение </a:t>
            </a:r>
            <a:r>
              <a:rPr lang="ru-RU" altLang="ru-RU" sz="3600" u="sng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 </a:t>
            </a:r>
            <a:r>
              <a:rPr lang="ru-RU" altLang="ru-RU" sz="3600" u="sng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образ»</a:t>
            </a:r>
            <a:endParaRPr lang="ru-RU" altLang="ru-RU" sz="3600" u="sng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70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/>
      <p:bldP spid="70659" grpId="0" build="p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D5FFD5"/>
            </a:gs>
            <a:gs pos="50000">
              <a:srgbClr val="FFFACD"/>
            </a:gs>
            <a:gs pos="100000">
              <a:srgbClr val="D5FFD5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031" y="404664"/>
            <a:ext cx="7386638" cy="518889"/>
          </a:xfrm>
          <a:solidFill>
            <a:srgbClr val="FFCCCC"/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glow rad="228600">
                    <a:srgbClr val="ABABFF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предмету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glow rad="228600">
                  <a:srgbClr val="ABABFF">
                    <a:alpha val="40000"/>
                  </a:srgbClr>
                </a:glow>
              </a:effectLst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754360" y="1910710"/>
            <a:ext cx="7901979" cy="4286250"/>
          </a:xfrm>
          <a:solidFill>
            <a:srgbClr val="FFCCFF"/>
          </a:solidFill>
          <a:effectLst>
            <a:softEdge rad="127000"/>
          </a:effectLst>
        </p:spPr>
        <p:txBody>
          <a:bodyPr/>
          <a:lstStyle/>
          <a:p>
            <a:pPr algn="ctr">
              <a:buFontTx/>
              <a:buNone/>
            </a:pPr>
            <a:endParaRPr lang="ru-RU" altLang="ru-RU" sz="1400" b="1" dirty="0" smtClean="0">
              <a:solidFill>
                <a:srgbClr val="6B37FF"/>
              </a:solidFill>
            </a:endParaRPr>
          </a:p>
          <a:p>
            <a:pPr algn="ctr">
              <a:buFontTx/>
              <a:buNone/>
            </a:pPr>
            <a:r>
              <a:rPr lang="ru-RU" altLang="ru-RU" sz="2800" dirty="0" smtClean="0"/>
              <a:t>    </a:t>
            </a:r>
            <a:r>
              <a:rPr lang="ru-RU" altLang="ru-RU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rgbClr val="ABAB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ситуации успеха позволяет замотивировать обучающихся на активную работу во время урока. </a:t>
            </a:r>
          </a:p>
          <a:p>
            <a:pPr algn="ctr">
              <a:buFontTx/>
              <a:buNone/>
            </a:pPr>
            <a:r>
              <a:rPr lang="ru-RU" altLang="ru-RU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139700">
                    <a:srgbClr val="ABAB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«Я знаю, что …»</a:t>
            </a:r>
          </a:p>
          <a:p>
            <a:pPr algn="ctr">
              <a:buFontTx/>
              <a:buNone/>
            </a:pPr>
            <a:endParaRPr lang="ru-RU" altLang="ru-RU" sz="1400" b="1" dirty="0" smtClean="0">
              <a:ln>
                <a:solidFill>
                  <a:srgbClr val="0070C0"/>
                </a:solidFill>
              </a:ln>
              <a:solidFill>
                <a:srgbClr val="0070C0"/>
              </a:solidFill>
              <a:effectLst>
                <a:glow rad="139700">
                  <a:srgbClr val="ABABFF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28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rgbClr val="ABABFF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прием способствует росту уверенности обучающихся в своих силах.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05341" y="1100736"/>
            <a:ext cx="2400016" cy="646331"/>
          </a:xfrm>
          <a:prstGeom prst="rect">
            <a:avLst/>
          </a:prstGeom>
          <a:solidFill>
            <a:srgbClr val="FFCCCC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ru-RU" altLang="ru-RU" sz="3600" u="sng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 rad="228600">
                    <a:srgbClr val="ABABFF">
                      <a:alpha val="40000"/>
                    </a:srgbClr>
                  </a:glow>
                </a:effectLst>
              </a:rPr>
              <a:t>«Я знаю»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7168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animBg="1"/>
      <p:bldP spid="71683" grpId="0" build="p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CCFF"/>
            </a:gs>
            <a:gs pos="100000">
              <a:srgbClr val="CBB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6" name="Заголовок 2"/>
          <p:cNvSpPr>
            <a:spLocks noGrp="1"/>
          </p:cNvSpPr>
          <p:nvPr>
            <p:ph type="title"/>
          </p:nvPr>
        </p:nvSpPr>
        <p:spPr>
          <a:xfrm>
            <a:off x="1619671" y="220810"/>
            <a:ext cx="6143625" cy="576064"/>
          </a:xfr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/>
          <a:lstStyle/>
          <a:p>
            <a:r>
              <a:rPr lang="ru-RU" altLang="ru-RU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мотивации к предмету</a:t>
            </a:r>
            <a:endParaRPr lang="ru-RU" altLang="ru-RU" sz="3200" dirty="0" smtClean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6387" name="Содержимое 8"/>
          <p:cNvSpPr>
            <a:spLocks noGrp="1"/>
          </p:cNvSpPr>
          <p:nvPr>
            <p:ph idx="1"/>
          </p:nvPr>
        </p:nvSpPr>
        <p:spPr>
          <a:xfrm>
            <a:off x="357188" y="1571625"/>
            <a:ext cx="8501062" cy="849263"/>
          </a:xfrm>
        </p:spPr>
        <p:txBody>
          <a:bodyPr/>
          <a:lstStyle/>
          <a:p>
            <a:pPr algn="ctr">
              <a:buFontTx/>
              <a:buNone/>
            </a:pPr>
            <a:endParaRPr lang="ru-RU" altLang="ru-RU" sz="3600" b="1" dirty="0" smtClean="0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ru-RU" alt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1481" y="861084"/>
            <a:ext cx="668965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ru-RU" altLang="ru-RU" sz="3600" u="sng" dirty="0" smtClean="0">
                <a:ln>
                  <a:solidFill>
                    <a:srgbClr val="001848"/>
                  </a:solidFill>
                </a:ln>
                <a:solidFill>
                  <a:srgbClr val="001848"/>
                </a:solidFill>
              </a:rPr>
              <a:t>Компьютерные технологии </a:t>
            </a:r>
            <a:endParaRPr lang="ru-RU" altLang="ru-RU" sz="3600" u="sng" dirty="0">
              <a:ln>
                <a:solidFill>
                  <a:srgbClr val="001848"/>
                </a:solidFill>
              </a:ln>
              <a:solidFill>
                <a:srgbClr val="001848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88" y="1816981"/>
            <a:ext cx="8391276" cy="4728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n>
                  <a:solidFill>
                    <a:srgbClr val="005024"/>
                  </a:solidFill>
                </a:ln>
                <a:solidFill>
                  <a:srgbClr val="00502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повышения мотивации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обучения используются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современные компьютерные технологии, интерактивные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модели.</a:t>
            </a: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endParaRPr lang="ru-RU" sz="1000" dirty="0">
              <a:ln>
                <a:solidFill>
                  <a:schemeClr val="accent6">
                    <a:lumMod val="85000"/>
                    <a:lumOff val="15000"/>
                  </a:schemeClr>
                </a:solidFill>
              </a:ln>
              <a:solidFill>
                <a:schemeClr val="accent6">
                  <a:lumMod val="85000"/>
                  <a:lumOff val="1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использованием компьютерной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техники есть возможность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отобрать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необходимый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chemeClr val="accent6">
                    <a:lumMod val="85000"/>
                    <a:lumOff val="1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материал, подать его ярко, наглядно и доступно, провести испытание с измеряемыми параметрами, сохранить результаты, вернуться к ним в удобное время. </a:t>
            </a:r>
            <a:endParaRPr lang="ru-RU" sz="2800" dirty="0">
              <a:ln>
                <a:solidFill>
                  <a:srgbClr val="002060"/>
                </a:solidFill>
              </a:ln>
              <a:solidFill>
                <a:schemeClr val="accent6">
                  <a:lumMod val="85000"/>
                  <a:lumOff val="1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4" y="66675"/>
            <a:ext cx="1428750" cy="1438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nimBg="1"/>
      <p:bldP spid="2" grpId="0" animBg="1"/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DDFF"/>
            </a:gs>
            <a:gs pos="50000">
              <a:srgbClr val="FFFACD"/>
            </a:gs>
            <a:gs pos="100000">
              <a:srgbClr val="FFDD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2843808" y="2833539"/>
            <a:ext cx="5832648" cy="3403774"/>
          </a:xfr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txBody>
          <a:bodyPr/>
          <a:lstStyle/>
          <a:p>
            <a:pPr>
              <a:buFontTx/>
              <a:buNone/>
            </a:pPr>
            <a:endParaRPr lang="ru-RU" alt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None/>
            </a:pPr>
            <a:r>
              <a:rPr lang="ru-RU" alt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anose="03090702030407020403" pitchFamily="66" charset="0"/>
                <a:cs typeface="Times New Roman" panose="02020603050405020304" pitchFamily="18" charset="0"/>
              </a:rPr>
              <a:t>ВСЕ НАШИ ЗАМЫСЛЫ, ВСЕ ПОИСКИ И ПОСТРОЕНИЯ ПРЕВРАЩАЮТСЯ В ПРАХ, ЕСЛИ У УЧЕНИКА НЕТ ЖЕЛАНИЯ  УЧИТЬСЯ. </a:t>
            </a:r>
          </a:p>
          <a:p>
            <a:pPr>
              <a:buFontTx/>
              <a:buNone/>
            </a:pPr>
            <a:endParaRPr lang="ru-RU" altLang="ru-RU" sz="8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Mistral" panose="03090702030407020403" pitchFamily="66" charset="0"/>
              <a:cs typeface="Times New Roman" panose="02020603050405020304" pitchFamily="18" charset="0"/>
            </a:endParaRPr>
          </a:p>
          <a:p>
            <a:pPr algn="r">
              <a:buFontTx/>
              <a:buNone/>
            </a:pPr>
            <a:r>
              <a:rPr lang="ru-RU" alt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Mistral" panose="03090702030407020403" pitchFamily="66" charset="0"/>
                <a:cs typeface="Times New Roman" panose="02020603050405020304" pitchFamily="18" charset="0"/>
              </a:rPr>
              <a:t>В.А. СУХОМЛИНСКИЙ </a:t>
            </a:r>
          </a:p>
        </p:txBody>
      </p:sp>
      <p:pic>
        <p:nvPicPr>
          <p:cNvPr id="6147" name="Picture 3" descr="C:\Documents and Settings\Admin\Рабочий стол\матем презент\2016-02-28--15_18_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143250" cy="242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softEdge rad="127000"/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421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BDBED"/>
            </a:gs>
            <a:gs pos="50000">
              <a:srgbClr val="F7D5F5"/>
            </a:gs>
            <a:gs pos="100000">
              <a:srgbClr val="DBDBE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085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080">
            <a:off x="2889" y="-19235"/>
            <a:ext cx="2344970" cy="247211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797809"/>
            <a:ext cx="7624870" cy="4898228"/>
          </a:xfrm>
          <a:solidFill>
            <a:schemeClr val="accent3">
              <a:lumMod val="95000"/>
            </a:schemeClr>
          </a:solidFill>
          <a:effectLst>
            <a:softEdge rad="317500"/>
          </a:effectLst>
        </p:spPr>
        <p:txBody>
          <a:bodyPr/>
          <a:lstStyle/>
          <a:p>
            <a:pPr lvl="0"/>
            <a:r>
              <a:rPr lang="ru-RU" sz="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Уравнение представляет собой наиболее серьезную и важную вещь в математике» - </a:t>
            </a:r>
            <a:r>
              <a:rPr lang="ru-RU" sz="1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Оливер Джозеф </a:t>
            </a:r>
            <a:r>
              <a:rPr lang="ru-RU" sz="18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Лодж</a:t>
            </a:r>
            <a:r>
              <a:rPr lang="ru-RU" sz="1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8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«Мне приходится делить свое время между политикой и уравнениями. Однако уравнения, по-моему, гораздо важнее, потому что политика существует только для данного момента, а уравнения будут существовать вечно» - </a:t>
            </a:r>
            <a:endParaRPr lang="ru-RU" sz="2000" b="1" dirty="0" smtClean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</a:t>
            </a:r>
            <a:r>
              <a:rPr lang="ru-RU" sz="18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Энштейн</a:t>
            </a:r>
            <a:r>
              <a:rPr lang="ru-RU" sz="1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ru-RU" sz="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- язык географии. Без карты нет географии» - </a:t>
            </a:r>
            <a:r>
              <a:rPr lang="ru-RU" sz="1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 </a:t>
            </a:r>
            <a:r>
              <a:rPr lang="ru-RU" sz="1800" b="1" dirty="0" err="1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Баранский</a:t>
            </a:r>
            <a:r>
              <a:rPr lang="ru-RU" sz="1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ru-RU" sz="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«Химия, которая не в состоянии научить нас делать золото из меди или железа, научает нас искусству делать хлеб из камня, ибо таковым на самом деле является любой фосфорит..» - </a:t>
            </a:r>
            <a:r>
              <a:rPr lang="ru-RU" sz="1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Лев </a:t>
            </a:r>
            <a:r>
              <a:rPr lang="ru-RU" sz="18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 </a:t>
            </a:r>
            <a:r>
              <a:rPr lang="ru-RU" sz="18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Чугаев.</a:t>
            </a:r>
            <a:endParaRPr lang="ru-RU" sz="18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364202"/>
            <a:ext cx="6851105" cy="504056"/>
          </a:xfrm>
          <a:solidFill>
            <a:schemeClr val="accent3">
              <a:lumMod val="95000"/>
            </a:schemeClr>
          </a:solidFill>
          <a:effectLst>
            <a:softEdge rad="127000"/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Приемы мотивации  к теме урока</a:t>
            </a:r>
            <a:endParaRPr lang="ru-RU" sz="2800" b="1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49406" y="1016652"/>
            <a:ext cx="2088232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3600" u="sng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Цитата</a:t>
            </a:r>
            <a:endParaRPr lang="ru-RU" sz="3600" u="sng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nimBg="1"/>
      <p:bldP spid="717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DCDFF"/>
            </a:gs>
            <a:gs pos="50000">
              <a:srgbClr val="FFDDFF"/>
            </a:gs>
            <a:gs pos="100000">
              <a:srgbClr val="CDCD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9135687" cy="6858000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7" y="332657"/>
            <a:ext cx="7128792" cy="720080"/>
          </a:xfrm>
          <a:solidFill>
            <a:schemeClr val="accent3">
              <a:lumMod val="85000"/>
            </a:schemeClr>
          </a:solidFill>
          <a:effectLst>
            <a:softEdge rad="127000"/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теме урока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107504" y="2072819"/>
            <a:ext cx="8928992" cy="4092486"/>
          </a:xfrm>
          <a:solidFill>
            <a:schemeClr val="accent3">
              <a:lumMod val="85000"/>
            </a:schemeClr>
          </a:solidFill>
          <a:effectLst>
            <a:softEdge rad="317500"/>
          </a:effectLst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На уроке учителем задаются следующие вопросы: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ru-RU" sz="2800" b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«Если бы вы были автором учебника, то как бы вы объяснили эту тему обучающимся?»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«Если бы вы были автором учебника, то как бы вы доказали значение этой темы?»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«Если бы вы были художником-иллюстратором, то как бы вы проиллюстрировали эту тему?»</a:t>
            </a:r>
            <a:r>
              <a:rPr lang="ru-RU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dirty="0" smtClean="0">
              <a:solidFill>
                <a:srgbClr val="8409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30690" y="1270390"/>
            <a:ext cx="2082621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u="sng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«Автор»</a:t>
            </a:r>
            <a:endParaRPr lang="ru-RU" sz="3600" u="sng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6957">
            <a:off x="7617604" y="5538887"/>
            <a:ext cx="1706674" cy="1352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7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5" grpId="0" build="p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322325"/>
            <a:ext cx="6464450" cy="840135"/>
          </a:xfrm>
          <a:solidFill>
            <a:schemeClr val="bg2">
              <a:lumMod val="10000"/>
              <a:lumOff val="90000"/>
            </a:schemeClr>
          </a:solidFill>
          <a:effectLst>
            <a:softEdge rad="127000"/>
          </a:effectLst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chemeClr val="bg2">
                      <a:lumMod val="25000"/>
                      <a:lumOff val="75000"/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теме урока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101600">
                  <a:schemeClr val="bg2">
                    <a:lumMod val="25000"/>
                    <a:lumOff val="75000"/>
                    <a:alpha val="60000"/>
                  </a:schemeClr>
                </a:glo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2224028"/>
            <a:ext cx="7704856" cy="4633972"/>
          </a:xfrm>
          <a:solidFill>
            <a:schemeClr val="bg2">
              <a:lumMod val="10000"/>
              <a:lumOff val="90000"/>
            </a:schemeClr>
          </a:solidFill>
          <a:effectLst>
            <a:softEdge rad="317500"/>
          </a:effectLst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4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         </a:t>
            </a: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2">
                      <a:lumMod val="25000"/>
                      <a:lumOff val="75000"/>
                      <a:alpha val="40000"/>
                    </a:schemeClr>
                  </a:glow>
                </a:effectLst>
              </a:rPr>
              <a:t>Игры важны тем, что активизируют учебный процесс, развивают теоретическое и практическое мышление. </a:t>
            </a:r>
          </a:p>
          <a:p>
            <a:pPr algn="ctr">
              <a:buFontTx/>
              <a:buNone/>
              <a:defRPr/>
            </a:pPr>
            <a:r>
              <a:rPr lang="ru-RU" sz="24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2">
                      <a:lumMod val="25000"/>
                      <a:lumOff val="75000"/>
                      <a:alpha val="40000"/>
                    </a:schemeClr>
                  </a:glow>
                </a:effectLst>
              </a:rPr>
              <a:t>На уроках можно применять отдельные элементы различных ролевых игр. </a:t>
            </a:r>
          </a:p>
          <a:p>
            <a:pPr algn="ctr">
              <a:buFontTx/>
              <a:buNone/>
              <a:defRPr/>
            </a:pPr>
            <a:endParaRPr lang="ru-RU" sz="1400" dirty="0" smtClean="0"/>
          </a:p>
          <a:p>
            <a:pPr algn="just"/>
            <a:r>
              <a:rPr lang="ru-RU" sz="18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При опросе можно использовать элементы игры «Верю – не верю», где учитель задает вопросы, а обучающиеся при ответе «Верю» поднимают зеленую карточку, при ответе «Не верю» - красную. </a:t>
            </a:r>
          </a:p>
          <a:p>
            <a:pPr algn="just"/>
            <a:r>
              <a:rPr lang="ru-RU" sz="18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Игра </a:t>
            </a:r>
            <a:r>
              <a:rPr lang="ru-RU" sz="18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«Снежный ком». Педагог делает бросок мягкого мяча обучающемуся  и задает одновременно вопрос по теме урока. При этом можно использовать вариант: </a:t>
            </a:r>
            <a:r>
              <a:rPr lang="ru-RU" sz="18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обучающийся - </a:t>
            </a:r>
            <a:r>
              <a:rPr lang="ru-RU" sz="18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</a:effectLst>
              </a:rPr>
              <a:t>обучающемуся. </a:t>
            </a:r>
          </a:p>
          <a:p>
            <a:pPr algn="ctr">
              <a:buFontTx/>
              <a:buNone/>
              <a:defRPr/>
            </a:pPr>
            <a:endParaRPr lang="ru-RU" sz="2400" dirty="0" smtClean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pPr>
              <a:buFontTx/>
              <a:buNone/>
              <a:defRPr/>
            </a:pPr>
            <a:r>
              <a:rPr lang="ru-RU" sz="2800" dirty="0" smtClean="0"/>
              <a:t>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dirty="0" smtClean="0">
              <a:solidFill>
                <a:srgbClr val="8409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4467" y="1171050"/>
            <a:ext cx="3195106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u="sng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glow rad="101600">
                    <a:schemeClr val="bg2">
                      <a:lumMod val="25000"/>
                      <a:lumOff val="75000"/>
                      <a:alpha val="60000"/>
                    </a:schemeClr>
                  </a:glow>
                </a:effectLst>
              </a:rPr>
              <a:t>Ролевая игра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986">
            <a:off x="111669" y="653693"/>
            <a:ext cx="1647909" cy="168104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89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750"/>
                            </p:stCondLst>
                            <p:childTnLst>
                              <p:par>
                                <p:cTn id="5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750"/>
                            </p:stCondLst>
                            <p:childTnLst>
                              <p:par>
                                <p:cTn id="5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5" grpId="0" build="p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0" b="15096"/>
          <a:stretch/>
        </p:blipFill>
        <p:spPr>
          <a:xfrm>
            <a:off x="19585" y="0"/>
            <a:ext cx="9144000" cy="685799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19672" y="315257"/>
            <a:ext cx="6480720" cy="553473"/>
          </a:xfrm>
          <a:prstGeom prst="rect">
            <a:avLst/>
          </a:prstGeom>
          <a:solidFill>
            <a:srgbClr val="CCECFF"/>
          </a:solidFill>
          <a:effectLst>
            <a:softEdge rad="127000"/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3200" b="1" kern="0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теме урока</a:t>
            </a:r>
            <a:endParaRPr lang="ru-RU" sz="3200" b="1" kern="0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0963" y="1183987"/>
            <a:ext cx="2201244" cy="646331"/>
          </a:xfrm>
          <a:prstGeom prst="rect">
            <a:avLst/>
          </a:prstGeom>
          <a:solidFill>
            <a:srgbClr val="CCECFF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u="sng" dirty="0" smtClean="0">
                <a:solidFill>
                  <a:srgbClr val="0070C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«Кумир»</a:t>
            </a:r>
            <a:endParaRPr lang="ru-RU" sz="3600" u="sng" dirty="0">
              <a:solidFill>
                <a:srgbClr val="0070C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7980" y="2224028"/>
            <a:ext cx="7488832" cy="4268861"/>
          </a:xfrm>
          <a:prstGeom prst="rect">
            <a:avLst/>
          </a:prstGeom>
          <a:solidFill>
            <a:srgbClr val="CCEC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многих обучающихся есть образ человека, которому они хотели бы подражать. Это могут быть: спортсмен, певец, музыкант, танцор и т.д. Использование данного приема позволяет разнообразить проведения урока и повысить интерес к изучаемому материалу. </a:t>
            </a:r>
            <a:endParaRPr lang="ru-RU" sz="2000" dirty="0" smtClean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бы Христиан Рональдо описал траекторию полета современного футбольного мяча после удара</a:t>
            </a:r>
            <a:r>
              <a:rPr lang="ru-RU" sz="16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dirty="0" smtClean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rgbClr val="002060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6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Полина Гагарина доказала бы необходимость изучение темы «Звук. Характеристики </a:t>
            </a:r>
            <a:r>
              <a:rPr lang="ru-RU" sz="16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звука»?»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dirty="0" smtClean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rgbClr val="002060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«</a:t>
            </a:r>
            <a:r>
              <a:rPr lang="ru-RU" sz="16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смог бы объяснить президент РФ </a:t>
            </a:r>
            <a:r>
              <a:rPr lang="ru-RU" sz="16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В.В. Путин </a:t>
            </a:r>
            <a:r>
              <a:rPr lang="ru-RU" sz="16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тему «Устойчивое и неустойчивое равновесие тел» с позиции дзюдоиста?» </a:t>
            </a:r>
            <a:endParaRPr lang="ru-RU" sz="1600" dirty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rgbClr val="002060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75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DCDFF"/>
            </a:gs>
            <a:gs pos="50000">
              <a:srgbClr val="FFDDFF"/>
            </a:gs>
            <a:gs pos="100000">
              <a:srgbClr val="CDCD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43608" y="428625"/>
            <a:ext cx="7056784" cy="69611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127000"/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kern="0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Приемы мотивации к теме урока</a:t>
            </a:r>
            <a:endParaRPr lang="ru-RU" sz="3200" b="1" kern="0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1816" y="1340768"/>
            <a:ext cx="8271816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u="sng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rgbClr val="002060"/>
                </a:solidFill>
              </a:rPr>
              <a:t>«Обращение к жизненному опыту»</a:t>
            </a:r>
            <a:endParaRPr lang="ru-RU" sz="3600" u="sng" dirty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3308" y="2348880"/>
            <a:ext cx="7488832" cy="350865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r>
              <a:rPr lang="ru-RU" sz="24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 не только создает мотивацию, но важно то, что обучающиеся </a:t>
            </a:r>
            <a:r>
              <a:rPr lang="ru-RU" sz="240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видят применение получаемых знаний в практической деятельности</a:t>
            </a:r>
            <a:r>
              <a:rPr lang="ru-RU" sz="240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b="0" dirty="0" smtClean="0">
              <a:ln>
                <a:solidFill>
                  <a:schemeClr val="tx2">
                    <a:lumMod val="85000"/>
                    <a:lumOff val="15000"/>
                  </a:schemeClr>
                </a:solidFill>
              </a:ln>
              <a:solidFill>
                <a:schemeClr val="tx2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0" dirty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smtClean="0">
                <a:ln>
                  <a:solidFill>
                    <a:schemeClr val="tx2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обучающимся </a:t>
            </a:r>
            <a:r>
              <a:rPr lang="ru-RU" b="0" dirty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совершить мысленно </a:t>
            </a:r>
            <a:r>
              <a:rPr lang="ru-RU" b="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покупку </a:t>
            </a:r>
            <a:r>
              <a:rPr lang="ru-RU" b="0" dirty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- либо технического </a:t>
            </a:r>
            <a:r>
              <a:rPr lang="ru-RU" b="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прибора</a:t>
            </a:r>
            <a:r>
              <a:rPr lang="ru-RU" b="0" dirty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СВЧ печь). </a:t>
            </a:r>
            <a:r>
              <a:rPr lang="ru-RU" b="0" dirty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Затем вместе с классом решается вопрос о ее технических характеристиках (мощности, времени работы, режим работы, функциях прибора, излучении и т. п.). </a:t>
            </a:r>
            <a:r>
              <a:rPr lang="ru-RU" b="0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Приходят </a:t>
            </a:r>
            <a:r>
              <a:rPr lang="ru-RU" b="0" dirty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выводу, что перед приобретением данной покупки необходимо изучить тему: «Электромагнитные волны» и конечно же обратиться в интернет о поиске фирмы - изготовителя. </a:t>
            </a:r>
            <a:endParaRPr lang="ru-RU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tx2">
                  <a:lumMod val="85000"/>
                  <a:lumOff val="1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75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75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75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72780" y="250317"/>
            <a:ext cx="6840760" cy="840135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127000"/>
          </a:effec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b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kern="0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228600">
                    <a:srgbClr val="99FFCC"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теме урока</a:t>
            </a:r>
            <a:endParaRPr lang="ru-RU" sz="3200" b="1" kern="0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228600">
                  <a:srgbClr val="99FFCC">
                    <a:alpha val="40000"/>
                  </a:srgb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71068" y="1090452"/>
            <a:ext cx="6801863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u="sng" dirty="0" smtClean="0">
                <a:ln>
                  <a:solidFill>
                    <a:schemeClr val="tx2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85000"/>
                    <a:lumOff val="15000"/>
                  </a:schemeClr>
                </a:solidFill>
                <a:effectLst>
                  <a:glow rad="228600">
                    <a:srgbClr val="99FFCC">
                      <a:alpha val="40000"/>
                    </a:srgbClr>
                  </a:glow>
                </a:effectLst>
              </a:rPr>
              <a:t>«Исследовательский метод»</a:t>
            </a:r>
            <a:endParaRPr lang="ru-RU" sz="3600" u="sng" dirty="0">
              <a:ln>
                <a:solidFill>
                  <a:schemeClr val="tx2">
                    <a:lumMod val="95000"/>
                    <a:lumOff val="5000"/>
                  </a:schemeClr>
                </a:solidFill>
              </a:ln>
              <a:solidFill>
                <a:schemeClr val="tx2">
                  <a:lumMod val="85000"/>
                  <a:lumOff val="15000"/>
                </a:schemeClr>
              </a:solidFill>
              <a:effectLst>
                <a:glow rad="228600">
                  <a:srgbClr val="99FFCC">
                    <a:alpha val="40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515" y="1950595"/>
            <a:ext cx="8712968" cy="4693593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соответствии с новым ФГОС обучающиеся должны овладеть не только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знаниями,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и методами исследовательской деятельности.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Исследовательская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является необходимой составляющей учебного процесса в современной школе. </a:t>
            </a:r>
            <a:endParaRPr lang="ru-RU" sz="2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результате такой деятельности обучающиеся овладевают умениями определять цели и задачи исследования, формулировать гипотезы, осуществлять эксперименты, обрабатывать и анализировать полученные результаты. </a:t>
            </a:r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9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" accel="50000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750"/>
                            </p:stCondLst>
                            <p:childTnLst>
                              <p:par>
                                <p:cTn id="38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BDBED"/>
            </a:gs>
            <a:gs pos="50000">
              <a:srgbClr val="F7D5F5"/>
            </a:gs>
            <a:gs pos="100000">
              <a:srgbClr val="DBDBED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988" r="9386" b="469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343811"/>
            <a:ext cx="6768752" cy="503907"/>
          </a:xfrm>
          <a:solidFill>
            <a:schemeClr val="bg1"/>
          </a:solidFill>
          <a:effectLst>
            <a:softEdge rad="127000"/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Приемы мотивации к теме урока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101600">
                  <a:srgbClr val="99FFCC">
                    <a:alpha val="60000"/>
                  </a:srgbClr>
                </a:glo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285750" y="2105062"/>
            <a:ext cx="8572500" cy="4667250"/>
          </a:xfrm>
          <a:solidFill>
            <a:schemeClr val="bg1"/>
          </a:solidFill>
          <a:effectLst>
            <a:softEdge rad="317500"/>
          </a:effectLst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000" b="1" u="sng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№ 1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В таблице приведены нормативы по бегу на 30 метров для обучающихся 7-х классов.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sz="11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1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sz="11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ru-RU" sz="11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ru-RU" sz="11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ru-RU" sz="11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1848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Какую отметку получит девочка, пробежавшая эту дистанцию за 5,36 секунды? 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2000" b="1" u="sng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№ 2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1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1848"/>
                </a:solidFill>
                <a:effectLst>
                  <a:glow rad="101600">
                    <a:srgbClr val="CCEC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Стоимость проезда в пригородном электропоезде составляет 198 рублей. Обучающимся предоставляется скидка  50%. Сколько рублей стоит проезд группы из 4 взрослых и 12 обучающихся?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400" b="1" dirty="0" smtClean="0">
              <a:solidFill>
                <a:srgbClr val="8409FF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ru-RU" sz="1400" dirty="0" smtClean="0">
                <a:effectLst>
                  <a:glow rad="101600">
                    <a:srgbClr val="CCECFF">
                      <a:alpha val="60000"/>
                    </a:srgbClr>
                  </a:glow>
                </a:effectLst>
              </a:rPr>
              <a:t> </a:t>
            </a:r>
            <a:endParaRPr lang="ru-RU" sz="1600" b="1" dirty="0" smtClean="0">
              <a:solidFill>
                <a:srgbClr val="8409FF"/>
              </a:solidFill>
              <a:effectLst>
                <a:glow rad="101600">
                  <a:srgbClr val="CCECFF">
                    <a:alpha val="60000"/>
                  </a:srgbClr>
                </a:glo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87124"/>
              </p:ext>
            </p:extLst>
          </p:nvPr>
        </p:nvGraphicFramePr>
        <p:xfrm>
          <a:off x="1244326" y="2952780"/>
          <a:ext cx="6858000" cy="151121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86000"/>
                <a:gridCol w="2286000"/>
                <a:gridCol w="2286000"/>
              </a:tblGrid>
              <a:tr h="54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Мальчики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время,сек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Девочки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время</a:t>
                      </a:r>
                      <a:r>
                        <a:rPr lang="ru-RU" sz="18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, сек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Отметка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99FF"/>
                    </a:solidFill>
                  </a:tcPr>
                </a:tc>
              </a:tr>
              <a:tr h="365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4,6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5,0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5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298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4,9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5,5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4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  <a:tr h="298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5,3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5,9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glow rad="101600">
                              <a:srgbClr val="99FFCC">
                                <a:alpha val="60000"/>
                              </a:srgbClr>
                            </a:glow>
                          </a:effectLst>
                        </a:rPr>
                        <a:t>3</a:t>
                      </a:r>
                      <a:endParaRPr lang="ru-RU" sz="1000" b="1" dirty="0">
                        <a:solidFill>
                          <a:schemeClr val="tx1"/>
                        </a:solidFill>
                        <a:effectLst>
                          <a:glow rad="101600">
                            <a:srgbClr val="99FFCC">
                              <a:alpha val="60000"/>
                            </a:srgbClr>
                          </a:glow>
                        </a:effectLst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47584" y="1198381"/>
            <a:ext cx="4251485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u="sng" dirty="0">
                <a:solidFill>
                  <a:schemeClr val="bg2">
                    <a:lumMod val="90000"/>
                    <a:lumOff val="10000"/>
                  </a:schemeClr>
                </a:solidFill>
                <a:effectLst>
                  <a:glow rad="101600">
                    <a:srgbClr val="99FFCC">
                      <a:alpha val="60000"/>
                    </a:srgbClr>
                  </a:glow>
                </a:effectLst>
              </a:rPr>
              <a:t>Пример из жизни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50"/>
                                        <p:tgtEl>
                                          <p:spTgt spid="583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5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5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50"/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50"/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50"/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50"/>
                                        <p:tgtEl>
                                          <p:spTgt spid="58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50"/>
                                        <p:tgtEl>
                                          <p:spTgt spid="583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50"/>
                                        <p:tgtEl>
                                          <p:spTgt spid="583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50"/>
                                        <p:tgtEl>
                                          <p:spTgt spid="583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50"/>
                                        <p:tgtEl>
                                          <p:spTgt spid="583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50"/>
                                        <p:tgtEl>
                                          <p:spTgt spid="5837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animBg="1"/>
      <p:bldP spid="58371" grpId="0" build="p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DCDFF"/>
            </a:gs>
            <a:gs pos="50000">
              <a:srgbClr val="FFDDFF"/>
            </a:gs>
            <a:gs pos="100000">
              <a:srgbClr val="CDCD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5038"/>
            <a:ext cx="2095500" cy="20955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1769265" y="3273718"/>
            <a:ext cx="6545460" cy="2058159"/>
          </a:xfrm>
          <a:solidFill>
            <a:schemeClr val="bg1">
              <a:lumMod val="9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softEdge rad="317500"/>
          </a:effectLst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     </a:t>
            </a:r>
            <a:r>
              <a:rPr lang="ru-RU" sz="1800" b="1" dirty="0" smtClean="0">
                <a:effectLst>
                  <a:glow rad="101600">
                    <a:srgbClr val="66CC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По новым стандартам обучающиеся сами формулируют цель урока.</a:t>
            </a:r>
          </a:p>
          <a:p>
            <a:pPr algn="just">
              <a:buFont typeface="Wingdings" panose="05000000000000000000" pitchFamily="2" charset="2"/>
              <a:buNone/>
              <a:defRPr/>
            </a:pPr>
            <a:endParaRPr lang="ru-RU" sz="1800" b="1" dirty="0" smtClean="0">
              <a:effectLst>
                <a:glow rad="101600">
                  <a:srgbClr val="66CCFF">
                    <a:alpha val="60000"/>
                  </a:srgb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>
              <a:buNone/>
              <a:defRPr/>
            </a:pPr>
            <a:r>
              <a:rPr lang="ru-RU" sz="1800" b="1" dirty="0" smtClean="0">
                <a:effectLst>
                  <a:glow rad="101600">
                    <a:srgbClr val="66CC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    При </a:t>
            </a:r>
            <a:r>
              <a:rPr lang="ru-RU" sz="1800" b="1" dirty="0">
                <a:effectLst>
                  <a:glow rad="101600">
                    <a:srgbClr val="66CC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проведении рефлексии в конце урока каждый обучающийся должен </a:t>
            </a:r>
            <a:r>
              <a:rPr lang="ru-RU" sz="1800" b="1" dirty="0" err="1" smtClean="0">
                <a:effectLst>
                  <a:glow rad="101600">
                    <a:srgbClr val="66CC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проанали-зировать</a:t>
            </a:r>
            <a:r>
              <a:rPr lang="ru-RU" sz="1800" b="1" dirty="0">
                <a:effectLst>
                  <a:glow rad="101600">
                    <a:srgbClr val="66CC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, достиг ли он поставленной цели.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ru-RU" sz="18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761757" y="352187"/>
            <a:ext cx="6109366" cy="5405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dirty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</a:rPr>
              <a:t>Мотивация требует </a:t>
            </a:r>
            <a:r>
              <a:rPr lang="ru-RU" sz="3600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</a:rPr>
              <a:t>цели</a:t>
            </a:r>
            <a:endParaRPr lang="ru-RU" sz="3600" dirty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302409"/>
            <a:ext cx="8064896" cy="158812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>
                <a:effectLst>
                  <a:glow rad="101600">
                    <a:srgbClr val="6699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Формирование мотивации возможно только когда обучающийся имеет достаточно ясное представление о желаемом результате.</a:t>
            </a:r>
            <a:endParaRPr lang="ru-RU" dirty="0">
              <a:solidFill>
                <a:schemeClr val="accent5">
                  <a:lumMod val="50000"/>
                </a:schemeClr>
              </a:solidFill>
              <a:effectLst>
                <a:glow rad="101600">
                  <a:srgbClr val="6699FF">
                    <a:alpha val="60000"/>
                  </a:srgb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effectLst>
                <a:glow rad="101600">
                  <a:srgbClr val="6699FF">
                    <a:alpha val="60000"/>
                  </a:srgbClr>
                </a:glo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effectLst>
                  <a:glow rad="101600">
                    <a:srgbClr val="6699FF">
                      <a:alpha val="60000"/>
                    </a:srgb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Лишь правильно поставленная цель дает возможность обоснованно ответить на вопрос – достигнута цель или нет. </a:t>
            </a:r>
            <a:endParaRPr lang="ru-RU" dirty="0">
              <a:effectLst>
                <a:glow rad="101600">
                  <a:srgbClr val="6699FF">
                    <a:alpha val="60000"/>
                  </a:srgb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6466" y="5440210"/>
            <a:ext cx="6999949" cy="9787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dirty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rgbClr val="FFCCFF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Обучающийся всегда должен сравнивать себя с самим собой, а не с другими и стремиться стать лучше, чем был вчера, а не лучше, чем </a:t>
            </a:r>
            <a:r>
              <a:rPr lang="ru-RU" dirty="0" smtClean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rgbClr val="FFCCFF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сосед</a:t>
            </a:r>
            <a:r>
              <a:rPr lang="en-US" dirty="0">
                <a:ln>
                  <a:solidFill>
                    <a:srgbClr val="C00000"/>
                  </a:solidFill>
                </a:ln>
                <a:solidFill>
                  <a:schemeClr val="accent5">
                    <a:lumMod val="25000"/>
                  </a:schemeClr>
                </a:solidFill>
                <a:effectLst>
                  <a:glow rad="101600">
                    <a:srgbClr val="FFCCFF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.</a:t>
            </a:r>
            <a:endParaRPr lang="ru-RU" dirty="0">
              <a:ln>
                <a:solidFill>
                  <a:srgbClr val="C00000"/>
                </a:solidFill>
              </a:ln>
              <a:solidFill>
                <a:schemeClr val="accent5">
                  <a:lumMod val="25000"/>
                </a:schemeClr>
              </a:solidFill>
              <a:effectLst>
                <a:glow rad="101600">
                  <a:srgbClr val="FFCCFF">
                    <a:alpha val="60000"/>
                  </a:srgbClr>
                </a:glow>
              </a:effectLst>
              <a:latin typeface="Arial Black" panose="020B0A04020102020204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ru-RU" dirty="0">
              <a:solidFill>
                <a:srgbClr val="8409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563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uiExpand="1" build="p" animBg="1"/>
      <p:bldP spid="4" grpId="0" animBg="1"/>
      <p:bldP spid="5" grpId="0" build="p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FFFACD"/>
            </a:gs>
            <a:gs pos="100000">
              <a:schemeClr val="accent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4" y="7905"/>
            <a:ext cx="9118646" cy="6858001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41538" y="363378"/>
            <a:ext cx="6357937" cy="1560215"/>
          </a:xfr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ln>
                  <a:solidFill>
                    <a:srgbClr val="005024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ВЫ - ПРЕКРАСНЫЙ УЧИТЕЛЬ,      У ВАС ЗАМЕЧАТЕЛЬНЫЕ ОБУЧАЮЩИЕСЯ</a:t>
            </a:r>
            <a:endParaRPr lang="ru-RU" b="1" dirty="0">
              <a:ln>
                <a:solidFill>
                  <a:srgbClr val="005024"/>
                </a:solidFill>
              </a:ln>
              <a:solidFill>
                <a:schemeClr val="bg2">
                  <a:lumMod val="7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199693" y="2164766"/>
            <a:ext cx="7101685" cy="3517552"/>
          </a:xfrm>
          <a:solidFill>
            <a:schemeClr val="accent1">
              <a:lumMod val="40000"/>
              <a:lumOff val="60000"/>
            </a:schemeClr>
          </a:solidFill>
          <a:effectLst>
            <a:softEdge rad="127000"/>
          </a:effectLst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Подарите обучающимся радость      </a:t>
            </a:r>
          </a:p>
          <a:p>
            <a:pPr>
              <a:buFontTx/>
              <a:buNone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   деятельности, творчества и фантазии. </a:t>
            </a:r>
            <a:endParaRPr lang="ru-RU" altLang="ru-RU" sz="1000" b="1" dirty="0" smtClean="0">
              <a:ln>
                <a:solidFill>
                  <a:srgbClr val="002060"/>
                </a:solidFill>
              </a:ln>
              <a:solidFill>
                <a:srgbClr val="00863D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Наделите их правом авторского голоса.                 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Учите анализировать каждый этап урока.</a:t>
            </a:r>
            <a:r>
              <a:rPr lang="ru-RU" altLang="ru-RU" sz="2400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 </a:t>
            </a:r>
            <a:endParaRPr lang="ru-RU" altLang="ru-RU" sz="1000" dirty="0" smtClean="0">
              <a:ln>
                <a:solidFill>
                  <a:srgbClr val="002060"/>
                </a:solidFill>
              </a:ln>
              <a:solidFill>
                <a:srgbClr val="00863D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Оценивайте, стимулируйте обучающихся.                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863D"/>
                </a:solidFill>
              </a:rPr>
              <a:t>Будьте всегда не «над», а «рядом».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ru-RU" altLang="ru-RU" sz="24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 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463">
            <a:off x="227576" y="335703"/>
            <a:ext cx="1986388" cy="1516597"/>
          </a:xfrm>
          <a:effectLst>
            <a:softEdge rad="63500"/>
          </a:effectLst>
        </p:spPr>
      </p:pic>
      <p:pic>
        <p:nvPicPr>
          <p:cNvPr id="27653" name="Picture 6" descr="C:\Documents and Settings\Admin\Рабочий стол\матем презент\2016-02-28--16_59_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897">
            <a:off x="6664602" y="4911601"/>
            <a:ext cx="2274048" cy="182551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5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51546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8675" name="Picture 5" descr="Раду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1435100" y="2205832"/>
            <a:ext cx="657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ru-RU" altLang="ru-RU" sz="360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228600">
                    <a:schemeClr val="tx2">
                      <a:lumMod val="75000"/>
                      <a:alpha val="40000"/>
                    </a:schemeClr>
                  </a:glo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69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6" fill="hold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BDBED"/>
            </a:gs>
            <a:gs pos="50000">
              <a:srgbClr val="FFF7AB"/>
            </a:gs>
            <a:gs pos="100000">
              <a:srgbClr val="DBDBED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268760"/>
            <a:ext cx="7696200" cy="4536504"/>
          </a:xfrm>
          <a:solidFill>
            <a:schemeClr val="accent1">
              <a:lumMod val="60000"/>
              <a:lumOff val="40000"/>
            </a:schemeClr>
          </a:solidFill>
          <a:effectLst>
            <a:softEdge rad="127000"/>
          </a:effectLst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dirty="0" smtClean="0"/>
              <a:t>   </a:t>
            </a:r>
            <a:r>
              <a:rPr lang="ru-RU" altLang="ru-RU" sz="3600" dirty="0" smtClean="0">
                <a:ln>
                  <a:solidFill>
                    <a:srgbClr val="7030A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Проблема повышения мотивации обучения в условиях нового ФГОС требует от учителя современного подхода к ее решению, более совершенных организационных форм и методических приемов обучения. </a:t>
            </a:r>
            <a:endParaRPr lang="ru-RU" altLang="ru-RU" sz="3600" dirty="0" smtClean="0">
              <a:ln>
                <a:solidFill>
                  <a:srgbClr val="7030A0"/>
                </a:solidFill>
              </a:ln>
              <a:solidFill>
                <a:srgbClr val="001848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58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0358" y="462380"/>
            <a:ext cx="8640452" cy="4622804"/>
          </a:xfrm>
          <a:prstGeom prst="rect">
            <a:avLst/>
          </a:prstGeom>
          <a:solidFill>
            <a:schemeClr val="accent3">
              <a:lumMod val="9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 smtClean="0">
                <a:ln>
                  <a:solidFill>
                    <a:srgbClr val="001848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</a:t>
            </a:r>
            <a:r>
              <a:rPr lang="ru-RU" sz="2800" dirty="0" smtClean="0">
                <a:ln>
                  <a:solidFill>
                    <a:srgbClr val="001848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(от французского) - побудительная сила, (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латинского) - приводить в движение, толкать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dirty="0" smtClean="0">
                <a:ln>
                  <a:solidFill>
                    <a:srgbClr val="001848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r>
              <a:rPr lang="ru-RU" sz="2800" dirty="0" smtClean="0">
                <a:ln>
                  <a:solidFill>
                    <a:srgbClr val="001848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совокупность мотивов, побуждающих человека к основной деятельности, это процесс действия мотивов.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endParaRPr lang="ru-RU" sz="2800" dirty="0" smtClean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dirty="0">
                <a:ln>
                  <a:solidFill>
                    <a:srgbClr val="001848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Учебная мотивация </a:t>
            </a:r>
            <a:r>
              <a:rPr lang="ru-RU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частный вид мотивации, включенной в деятельность учения.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608">
            <a:off x="6256256" y="5233799"/>
            <a:ext cx="2520280" cy="174169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352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7C80"/>
            </a:gs>
            <a:gs pos="100000">
              <a:srgbClr val="FAFE5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663693"/>
              </p:ext>
            </p:extLst>
          </p:nvPr>
        </p:nvGraphicFramePr>
        <p:xfrm>
          <a:off x="395537" y="1412776"/>
          <a:ext cx="8218736" cy="44148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160240"/>
                <a:gridCol w="1984776"/>
                <a:gridCol w="407372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Вид мотива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Цель мотива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Пути мотивации обучающихся</a:t>
                      </a:r>
                      <a:endParaRPr lang="ru-RU" sz="2000" dirty="0">
                        <a:ln>
                          <a:solidFill>
                            <a:srgbClr val="002060"/>
                          </a:solidFill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371382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Познавательный</a:t>
                      </a:r>
                      <a:endParaRPr lang="ru-RU" sz="1600" dirty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Вызвать интерес к узнаванию нового (по какому-либо вопросу)</a:t>
                      </a:r>
                      <a:endParaRPr lang="ru-RU" sz="1600" dirty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Последовательное раскрытие множества разных практических применений какого-либо явления или закономерности. </a:t>
                      </a:r>
                    </a:p>
                    <a:p>
                      <a:pPr algn="l"/>
                      <a:endParaRPr lang="ru-RU" sz="1600" kern="120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Постановка опыта, дающего неожиданный эффект. </a:t>
                      </a:r>
                    </a:p>
                    <a:p>
                      <a:pPr algn="l"/>
                      <a:endParaRPr lang="ru-RU" sz="1600" kern="120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600" kern="120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Сообщение занимательного факта, игровое моделирование, интересные проблемные вопросы и творческие задания.</a:t>
                      </a:r>
                      <a:endParaRPr lang="ru-RU" sz="1600" dirty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2286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200800" cy="1000125"/>
          </a:xfrm>
          <a:solidFill>
            <a:schemeClr val="accent1">
              <a:lumMod val="75000"/>
            </a:schemeClr>
          </a:solidFill>
          <a:effectLst>
            <a:softEdge rad="317500"/>
          </a:effectLst>
        </p:spPr>
        <p:txBody>
          <a:bodyPr/>
          <a:lstStyle/>
          <a:p>
            <a:pPr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101600">
                    <a:srgbClr val="ABABFF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ПРАКТИКЕ ИСПОЛЬЗУЮТСЯ СЛЕДУЮЩИЕ МОТИВЫ: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n>
                <a:solidFill>
                  <a:srgbClr val="002060"/>
                </a:solidFill>
              </a:ln>
              <a:solidFill>
                <a:srgbClr val="0018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BB9FF"/>
            </a:gs>
            <a:gs pos="100000">
              <a:srgbClr val="FFB9B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313518"/>
              </p:ext>
            </p:extLst>
          </p:nvPr>
        </p:nvGraphicFramePr>
        <p:xfrm>
          <a:off x="539552" y="1844824"/>
          <a:ext cx="8143875" cy="3672408"/>
        </p:xfrm>
        <a:graphic>
          <a:graphicData uri="http://schemas.openxmlformats.org/drawingml/2006/table">
            <a:tbl>
              <a:tblPr/>
              <a:tblGrid>
                <a:gridCol w="1928812"/>
                <a:gridCol w="2000250"/>
                <a:gridCol w="4214813"/>
              </a:tblGrid>
              <a:tr h="837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Вид мотива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Цель мотива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Пути мотивации обучающихся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ABFF"/>
                    </a:solidFill>
                  </a:tcPr>
                </a:tc>
              </a:tr>
              <a:tr h="2835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Саморазвития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1397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Развивать ум, смекалку обучающихся, пополнять их культурный уровень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Информация педагога о значении материала, который необходимо изучить.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1397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Вовлечение обучающегося в практическую деятельность.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1397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Исследовательская деятельность обучающихся, рефлексия, самостоятельное принятие решений.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63688" y="260648"/>
            <a:ext cx="6146478" cy="1323439"/>
          </a:xfrm>
          <a:prstGeom prst="rect">
            <a:avLst/>
          </a:prstGeom>
          <a:solidFill>
            <a:srgbClr val="ABAB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1848"/>
                </a:solidFill>
              </a:rPr>
              <a:t/>
            </a:r>
            <a:br>
              <a:rPr lang="ru-RU" sz="2000" dirty="0">
                <a:solidFill>
                  <a:srgbClr val="001848"/>
                </a:solidFill>
              </a:rPr>
            </a:b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ПРАКТИКЕ ИСПОЛЬЗУЮТСЯ СЛЕДУЮЩИЕ МОТИВЫ</a:t>
            </a:r>
            <a:r>
              <a:rPr lang="ru-RU" sz="2000" dirty="0" smtClean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rgbClr val="001848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BB9FF"/>
            </a:gs>
            <a:gs pos="100000">
              <a:srgbClr val="FFB9B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635532"/>
              </p:ext>
            </p:extLst>
          </p:nvPr>
        </p:nvGraphicFramePr>
        <p:xfrm>
          <a:off x="642938" y="1928813"/>
          <a:ext cx="7961509" cy="3448210"/>
        </p:xfrm>
        <a:graphic>
          <a:graphicData uri="http://schemas.openxmlformats.org/drawingml/2006/table">
            <a:tbl>
              <a:tblPr/>
              <a:tblGrid>
                <a:gridCol w="1769224"/>
                <a:gridCol w="2432684"/>
                <a:gridCol w="3759601"/>
              </a:tblGrid>
              <a:tr h="8521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Вид мотива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Цель мотива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Пути мотивации обучающихся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96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Достижения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Получить хорошие результаты в учебе, завоевать победу в интеллектуальных соревнованиях или конкурсах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Называть «высоты», которые предстоит штурмовать, отмечать взятие каждой учебной «высоты», чтобы обучающиеся осознавали уровень собственной образованности.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91680" y="332656"/>
            <a:ext cx="6000750" cy="129266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>
            <a:spAutoFit/>
          </a:bodyPr>
          <a:lstStyle/>
          <a:p>
            <a:pPr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ПЕДАГОГИЧЕСКОЙ ПРАКТИКЕ ИСПОЛЬЗУЮТСЯ СЛЕДУЮЩИЕ МОТИВЫ: 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rgbClr val="001848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B9BB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004001"/>
              </p:ext>
            </p:extLst>
          </p:nvPr>
        </p:nvGraphicFramePr>
        <p:xfrm>
          <a:off x="611559" y="1928812"/>
          <a:ext cx="7992889" cy="3430186"/>
        </p:xfrm>
        <a:graphic>
          <a:graphicData uri="http://schemas.openxmlformats.org/drawingml/2006/table">
            <a:tbl>
              <a:tblPr/>
              <a:tblGrid>
                <a:gridCol w="2639180"/>
                <a:gridCol w="2111344"/>
                <a:gridCol w="3242365"/>
              </a:tblGrid>
              <a:tr h="852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Вид мотива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Цель мотива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2060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Пути мотивации обучающихся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25780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01600">
                              <a:srgbClr val="ABABFF">
                                <a:alpha val="60000"/>
                              </a:srgb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Профессионально - жизненное самоопределение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01600">
                              <a:srgbClr val="ABABFF">
                                <a:alpha val="60000"/>
                              </a:srgb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Нацелить обучающегося на будущую профессию, которой он решил себя посвятить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01600">
                              <a:srgbClr val="ABABFF">
                                <a:alpha val="60000"/>
                              </a:srgb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Показывать, что получаемые знания очень нужны людям  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01600">
                              <a:srgbClr val="ABABFF">
                                <a:alpha val="60000"/>
                              </a:srgb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разных специальностей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101600">
                            <a:srgbClr val="ABABFF">
                              <a:alpha val="60000"/>
                            </a:srgb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259632" y="357188"/>
            <a:ext cx="6696744" cy="98488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ru-RU" sz="2000" dirty="0">
                <a:ln>
                  <a:solidFill>
                    <a:srgbClr val="002060"/>
                  </a:solidFill>
                </a:ln>
                <a:solidFill>
                  <a:srgbClr val="001848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В ПЕДАГОГИЧЕСКОЙ ПРАКТИКЕ ИСПОЛЬЗУЮТСЯ СЛЕДУЮЩИЕ МОТИВЫ: </a:t>
            </a:r>
            <a:endParaRPr lang="ru-RU" sz="2000" dirty="0">
              <a:ln>
                <a:solidFill>
                  <a:srgbClr val="002060"/>
                </a:solidFill>
              </a:ln>
              <a:solidFill>
                <a:srgbClr val="001848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BB9FF"/>
            </a:gs>
            <a:gs pos="50000">
              <a:schemeClr val="bg1"/>
            </a:gs>
            <a:gs pos="100000">
              <a:srgbClr val="CBB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120473"/>
              </p:ext>
            </p:extLst>
          </p:nvPr>
        </p:nvGraphicFramePr>
        <p:xfrm>
          <a:off x="500062" y="1785938"/>
          <a:ext cx="8248402" cy="3667785"/>
        </p:xfrm>
        <a:graphic>
          <a:graphicData uri="http://schemas.openxmlformats.org/drawingml/2006/table">
            <a:tbl>
              <a:tblPr/>
              <a:tblGrid>
                <a:gridCol w="1911698"/>
                <a:gridCol w="2304256"/>
                <a:gridCol w="4032448"/>
              </a:tblGrid>
              <a:tr h="7789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5024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Вид мотива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5024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Цель мотива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solidFill>
                              <a:srgbClr val="005024"/>
                            </a:solidFill>
                          </a:ln>
                          <a:solidFill>
                            <a:srgbClr val="001848"/>
                          </a:solidFill>
                          <a:effectLst>
                            <a:glow rad="2286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</a:rPr>
                        <a:t>Пути мотивации обучающихся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FD5"/>
                    </a:solidFill>
                  </a:tcPr>
                </a:tc>
              </a:tr>
              <a:tr h="28888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Коммуника-тивный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848"/>
                        </a:solidFill>
                        <a:effectLst>
                          <a:glow rad="1397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  <a:latin typeface="Arial Black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Организовать общение, сотрудничество, взаимодействие обучающихся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AB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Проводить групповые исследования с обсуждением полученных результатов, групповую разработку проектов, включать в урок «ролевые игры».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848"/>
                          </a:solidFill>
                          <a:effectLst>
                            <a:glow rad="1397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Arial Black" pitchFamily="34" charset="0"/>
                          <a:cs typeface="Times New Roman" pitchFamily="18" charset="0"/>
                        </a:rPr>
                        <a:t>Диалоговое общение, дискуссия, дебаты.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ABFF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403648" y="548680"/>
            <a:ext cx="648072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>
                <a:ln>
                  <a:solidFill>
                    <a:srgbClr val="005024"/>
                  </a:solidFill>
                </a:ln>
                <a:solidFill>
                  <a:srgbClr val="001848"/>
                </a:solidFill>
                <a:latin typeface="Arial Black" pitchFamily="34" charset="0"/>
              </a:rPr>
              <a:t>В </a:t>
            </a:r>
            <a:r>
              <a:rPr lang="ru-RU" sz="2000" dirty="0">
                <a:ln>
                  <a:solidFill>
                    <a:srgbClr val="005024"/>
                  </a:solidFill>
                </a:ln>
                <a:solidFill>
                  <a:srgbClr val="001848"/>
                </a:solidFill>
                <a:latin typeface="Arial Black" pitchFamily="34" charset="0"/>
              </a:rPr>
              <a:t>ПЕДАГОГИЧЕСКОЙ ПРАКТИКЕ ИСПОЛЬЗУЮТСЯ СЛЕДУЮЩИЕ МОТИВЫ: </a:t>
            </a:r>
            <a:endParaRPr lang="ru-RU" sz="2000" dirty="0">
              <a:ln>
                <a:solidFill>
                  <a:srgbClr val="005024"/>
                </a:solidFill>
              </a:ln>
              <a:solidFill>
                <a:srgbClr val="001848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иксел">
  <a:themeElements>
    <a:clrScheme name="Пиксел 9">
      <a:dk1>
        <a:srgbClr val="000000"/>
      </a:dk1>
      <a:lt1>
        <a:srgbClr val="FFFFFF"/>
      </a:lt1>
      <a:dk2>
        <a:srgbClr val="000000"/>
      </a:dk2>
      <a:lt2>
        <a:srgbClr val="440044"/>
      </a:lt2>
      <a:accent1>
        <a:srgbClr val="FFCCCC"/>
      </a:accent1>
      <a:accent2>
        <a:srgbClr val="790571"/>
      </a:accent2>
      <a:accent3>
        <a:srgbClr val="FFFFFF"/>
      </a:accent3>
      <a:accent4>
        <a:srgbClr val="000000"/>
      </a:accent4>
      <a:accent5>
        <a:srgbClr val="FFE2E2"/>
      </a:accent5>
      <a:accent6>
        <a:srgbClr val="6D0466"/>
      </a:accent6>
      <a:hlink>
        <a:srgbClr val="993366"/>
      </a:hlink>
      <a:folHlink>
        <a:srgbClr val="9F839F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2190</TotalTime>
  <Words>1765</Words>
  <Application>Microsoft Office PowerPoint</Application>
  <PresentationFormat>Экран (4:3)</PresentationFormat>
  <Paragraphs>254</Paragraphs>
  <Slides>29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Arial Black</vt:lpstr>
      <vt:lpstr>Calibri</vt:lpstr>
      <vt:lpstr>Comic Sans MS</vt:lpstr>
      <vt:lpstr>Mistral</vt:lpstr>
      <vt:lpstr>Symbol</vt:lpstr>
      <vt:lpstr>Times New Roman</vt:lpstr>
      <vt:lpstr>Wingdings</vt:lpstr>
      <vt:lpstr>Пастель</vt:lpstr>
      <vt:lpstr>Пиксел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В ПЕДАГОГИЧЕСКОЙ ПРАКТИКЕ ИСПОЛЬЗУЮТСЯ СЛЕДУЮЩИЕ МОТИВЫ: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Приемы мотивации к предмету</vt:lpstr>
      <vt:lpstr>Презентация PowerPoint</vt:lpstr>
      <vt:lpstr>Приемы мотивации к предмету</vt:lpstr>
      <vt:lpstr> Приемы мотивации к предмету</vt:lpstr>
      <vt:lpstr>Приемы мотивации к предмету</vt:lpstr>
      <vt:lpstr>Приемы мотивации к предмету</vt:lpstr>
      <vt:lpstr>Приемы мотивации к предмету</vt:lpstr>
      <vt:lpstr>Приемы мотивации  к теме урока</vt:lpstr>
      <vt:lpstr>Приемы мотивации к теме урока</vt:lpstr>
      <vt:lpstr>Приемы мотивации к теме урока</vt:lpstr>
      <vt:lpstr>Презентация PowerPoint</vt:lpstr>
      <vt:lpstr>Презентация PowerPoint</vt:lpstr>
      <vt:lpstr>Презентация PowerPoint</vt:lpstr>
      <vt:lpstr>Приемы мотивации к теме урока</vt:lpstr>
      <vt:lpstr>Презентация PowerPoint</vt:lpstr>
      <vt:lpstr>                    ВЫ - ПРЕКРАСНЫЙ УЧИТЕЛЬ,      У ВАС ЗАМЕЧАТЕЛЬНЫЕ ОБУЧАЮЩИЕСЯ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Психологическая подготовка учащихся к экзаменам (ЭГЭ)</dc:title>
  <dc:creator>Александра Веснина</dc:creator>
  <cp:lastModifiedBy>Учетная запись Майкрософт</cp:lastModifiedBy>
  <cp:revision>265</cp:revision>
  <dcterms:created xsi:type="dcterms:W3CDTF">2006-05-14T05:58:35Z</dcterms:created>
  <dcterms:modified xsi:type="dcterms:W3CDTF">2022-03-01T12:48:01Z</dcterms:modified>
</cp:coreProperties>
</file>