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8" r:id="rId3"/>
    <p:sldMasterId id="2147483726" r:id="rId4"/>
    <p:sldMasterId id="2147483744" r:id="rId5"/>
  </p:sldMasterIdLst>
  <p:notesMasterIdLst>
    <p:notesMasterId r:id="rId22"/>
  </p:notesMasterIdLst>
  <p:sldIdLst>
    <p:sldId id="283" r:id="rId6"/>
    <p:sldId id="291" r:id="rId7"/>
    <p:sldId id="266" r:id="rId8"/>
    <p:sldId id="268" r:id="rId9"/>
    <p:sldId id="270" r:id="rId10"/>
    <p:sldId id="278" r:id="rId11"/>
    <p:sldId id="280" r:id="rId12"/>
    <p:sldId id="279" r:id="rId13"/>
    <p:sldId id="265" r:id="rId14"/>
    <p:sldId id="264" r:id="rId15"/>
    <p:sldId id="262" r:id="rId16"/>
    <p:sldId id="294" r:id="rId17"/>
    <p:sldId id="293" r:id="rId18"/>
    <p:sldId id="263" r:id="rId19"/>
    <p:sldId id="273" r:id="rId20"/>
    <p:sldId id="25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AEA89-EFA0-4178-A51D-3C3A5DFFAF09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225B5-FE42-4A83-8A47-97349ABF8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922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E32E1C-045B-461F-B5A9-79C407CFA497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 latinLnBrk="0">
              <a:defRPr lang="ru-RU"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/>
            </a:lvl1pPr>
            <a:lvl2pPr marL="457200" indent="0" algn="ctr" latinLnBrk="0">
              <a:buNone/>
              <a:defRPr lang="ru-RU" sz="2000"/>
            </a:lvl2pPr>
            <a:lvl3pPr marL="914400" indent="0" algn="ctr" latinLnBrk="0">
              <a:buNone/>
              <a:defRPr lang="ru-RU" sz="1800"/>
            </a:lvl3pPr>
            <a:lvl4pPr marL="1371600" indent="0" algn="ctr" latinLnBrk="0">
              <a:buNone/>
              <a:defRPr lang="ru-RU" sz="1600"/>
            </a:lvl4pPr>
            <a:lvl5pPr marL="1828800" indent="0" algn="ctr" latinLnBrk="0">
              <a:buNone/>
              <a:defRPr lang="ru-RU" sz="1600"/>
            </a:lvl5pPr>
            <a:lvl6pPr marL="2286000" indent="0" algn="ctr" latinLnBrk="0">
              <a:buNone/>
              <a:defRPr lang="ru-RU" sz="1600"/>
            </a:lvl6pPr>
            <a:lvl7pPr marL="2743200" indent="0" algn="ctr" latinLnBrk="0">
              <a:buNone/>
              <a:defRPr lang="ru-RU" sz="1600"/>
            </a:lvl7pPr>
            <a:lvl8pPr marL="3200400" indent="0" algn="ctr" latinLnBrk="0">
              <a:buNone/>
              <a:defRPr lang="ru-RU" sz="1600"/>
            </a:lvl8pPr>
            <a:lvl9pPr marL="3657600" indent="0" algn="ctr" latinLnBrk="0">
              <a:buNone/>
              <a:defRPr lang="ru-RU"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7840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 latinLnBrk="0">
              <a:defRPr lang="ru-RU"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4239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8369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Рисунок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Прямоугольник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92" y="609598"/>
            <a:ext cx="6539158" cy="3036061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ru-RU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ru-RU">
                <a:solidFill>
                  <a:schemeClr val="tx2"/>
                </a:solidFill>
              </a:defRPr>
            </a:lvl2pPr>
            <a:lvl3pPr latinLnBrk="0">
              <a:defRPr lang="ru-RU">
                <a:solidFill>
                  <a:schemeClr val="tx2"/>
                </a:solidFill>
              </a:defRPr>
            </a:lvl3pPr>
            <a:lvl4pPr latinLnBrk="0">
              <a:defRPr lang="ru-RU">
                <a:solidFill>
                  <a:schemeClr val="tx2"/>
                </a:solidFill>
              </a:defRPr>
            </a:lvl4pPr>
            <a:lvl5pPr latinLnBrk="0">
              <a:defRPr lang="ru-RU">
                <a:solidFill>
                  <a:schemeClr val="tx2"/>
                </a:solidFill>
              </a:defRPr>
            </a:lvl5pPr>
            <a:lvl6pPr latinLnBrk="0">
              <a:defRPr lang="ru-RU">
                <a:solidFill>
                  <a:schemeClr val="tx2"/>
                </a:solidFill>
              </a:defRPr>
            </a:lvl6pPr>
            <a:lvl7pPr latinLnBrk="0">
              <a:defRPr lang="ru-RU">
                <a:solidFill>
                  <a:schemeClr val="tx2"/>
                </a:solidFill>
              </a:defRPr>
            </a:lvl7pPr>
            <a:lvl8pPr latinLnBrk="0">
              <a:defRPr lang="ru-RU">
                <a:solidFill>
                  <a:schemeClr val="tx2"/>
                </a:solidFill>
              </a:defRPr>
            </a:lvl8pPr>
            <a:lvl9pPr latinLnBrk="0">
              <a:defRPr lang="ru-RU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z="720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ru-RU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ru-RU">
                <a:solidFill>
                  <a:schemeClr val="tx2"/>
                </a:solidFill>
              </a:defRPr>
            </a:lvl2pPr>
            <a:lvl3pPr latinLnBrk="0">
              <a:defRPr lang="ru-RU">
                <a:solidFill>
                  <a:schemeClr val="tx2"/>
                </a:solidFill>
              </a:defRPr>
            </a:lvl3pPr>
            <a:lvl4pPr latinLnBrk="0">
              <a:defRPr lang="ru-RU">
                <a:solidFill>
                  <a:schemeClr val="tx2"/>
                </a:solidFill>
              </a:defRPr>
            </a:lvl4pPr>
            <a:lvl5pPr latinLnBrk="0">
              <a:defRPr lang="ru-RU">
                <a:solidFill>
                  <a:schemeClr val="tx2"/>
                </a:solidFill>
              </a:defRPr>
            </a:lvl5pPr>
            <a:lvl6pPr latinLnBrk="0">
              <a:defRPr lang="ru-RU">
                <a:solidFill>
                  <a:schemeClr val="tx2"/>
                </a:solidFill>
              </a:defRPr>
            </a:lvl6pPr>
            <a:lvl7pPr latinLnBrk="0">
              <a:defRPr lang="ru-RU">
                <a:solidFill>
                  <a:schemeClr val="tx2"/>
                </a:solidFill>
              </a:defRPr>
            </a:lvl7pPr>
            <a:lvl8pPr latinLnBrk="0">
              <a:defRPr lang="ru-RU">
                <a:solidFill>
                  <a:schemeClr val="tx2"/>
                </a:solidFill>
              </a:defRPr>
            </a:lvl8pPr>
            <a:lvl9pPr latinLnBrk="0">
              <a:defRPr lang="ru-RU"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ru-RU" sz="720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34599566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Рисунок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Прямоугольник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 latinLnBrk="0">
              <a:defRPr lang="ru-RU"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7304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Рисунок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Прямоугольник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3368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081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9847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 latinLnBrk="0">
              <a:defRPr lang="ru-RU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959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243" y="2733709"/>
            <a:ext cx="6108101" cy="1373070"/>
          </a:xfrm>
        </p:spPr>
        <p:txBody>
          <a:bodyPr anchor="b">
            <a:noAutofit/>
          </a:bodyPr>
          <a:lstStyle>
            <a:lvl1pPr algn="r" latinLnBrk="0">
              <a:defRPr lang="ru-RU"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243" y="4394044"/>
            <a:ext cx="6108101" cy="111768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/>
            </a:lvl1pPr>
            <a:lvl2pPr marL="457200" indent="0" algn="ctr" latinLnBrk="0">
              <a:buNone/>
              <a:defRPr lang="ru-RU" sz="2000"/>
            </a:lvl2pPr>
            <a:lvl3pPr marL="914400" indent="0" algn="ctr" latinLnBrk="0">
              <a:buNone/>
              <a:defRPr lang="ru-RU" sz="1800"/>
            </a:lvl3pPr>
            <a:lvl4pPr marL="1371600" indent="0" algn="ctr" latinLnBrk="0">
              <a:buNone/>
              <a:defRPr lang="ru-RU" sz="1600"/>
            </a:lvl4pPr>
            <a:lvl5pPr marL="1828800" indent="0" algn="ctr" latinLnBrk="0">
              <a:buNone/>
              <a:defRPr lang="ru-RU" sz="1600"/>
            </a:lvl5pPr>
            <a:lvl6pPr marL="2286000" indent="0" algn="ctr" latinLnBrk="0">
              <a:buNone/>
              <a:defRPr lang="ru-RU" sz="1600"/>
            </a:lvl6pPr>
            <a:lvl7pPr marL="2743200" indent="0" algn="ctr" latinLnBrk="0">
              <a:buNone/>
              <a:defRPr lang="ru-RU" sz="1600"/>
            </a:lvl7pPr>
            <a:lvl8pPr marL="3200400" indent="0" algn="ctr" latinLnBrk="0">
              <a:buNone/>
              <a:defRPr lang="ru-RU" sz="1600"/>
            </a:lvl8pPr>
            <a:lvl9pPr marL="3657600" indent="0" algn="ctr" latinLnBrk="0">
              <a:buNone/>
              <a:defRPr lang="ru-RU"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7399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 latinLnBrk="0">
              <a:defRPr lang="ru-RU"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241" y="4232176"/>
            <a:ext cx="7210395" cy="170401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47094" y="2869900"/>
            <a:ext cx="865613" cy="1090789"/>
          </a:xfrm>
        </p:spPr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0242" y="2336873"/>
            <a:ext cx="352376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Рисунок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0" y="753232"/>
            <a:ext cx="7210397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9765" y="2336878"/>
            <a:ext cx="3354245" cy="693135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44" y="3030011"/>
            <a:ext cx="3523766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95594" y="3030011"/>
            <a:ext cx="3525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Рисунок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4385" y="2336878"/>
            <a:ext cx="4206252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3" y="2336877"/>
            <a:ext cx="2842559" cy="3599317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8"/>
          </a:xfrm>
        </p:spPr>
        <p:txBody>
          <a:bodyPr anchor="ctr"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3651252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2" y="2336878"/>
            <a:ext cx="2907192" cy="3599315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2" y="4711621"/>
            <a:ext cx="7210394" cy="453051"/>
          </a:xfrm>
        </p:spPr>
        <p:txBody>
          <a:bodyPr anchor="b">
            <a:normAutofit/>
          </a:bodyPr>
          <a:lstStyle>
            <a:lvl1pPr latinLnBrk="0">
              <a:defRPr lang="ru-RU"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0242" y="609600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0" y="5169588"/>
            <a:ext cx="7210397" cy="622971"/>
          </a:xfrm>
        </p:spPr>
        <p:txBody>
          <a:bodyPr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47094" y="4711314"/>
            <a:ext cx="865613" cy="1090789"/>
          </a:xfrm>
        </p:spPr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2" y="4711620"/>
            <a:ext cx="7210394" cy="1090789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47094" y="4711620"/>
            <a:ext cx="865613" cy="1090789"/>
          </a:xfrm>
        </p:spPr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Рисунок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92" y="609598"/>
            <a:ext cx="6539158" cy="3036061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2" y="4711620"/>
            <a:ext cx="7210394" cy="1090789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ru-RU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ru-RU">
                <a:solidFill>
                  <a:schemeClr val="tx2"/>
                </a:solidFill>
              </a:defRPr>
            </a:lvl2pPr>
            <a:lvl3pPr latinLnBrk="0">
              <a:defRPr lang="ru-RU">
                <a:solidFill>
                  <a:schemeClr val="tx2"/>
                </a:solidFill>
              </a:defRPr>
            </a:lvl3pPr>
            <a:lvl4pPr latinLnBrk="0">
              <a:defRPr lang="ru-RU">
                <a:solidFill>
                  <a:schemeClr val="tx2"/>
                </a:solidFill>
              </a:defRPr>
            </a:lvl4pPr>
            <a:lvl5pPr latinLnBrk="0">
              <a:defRPr lang="ru-RU">
                <a:solidFill>
                  <a:schemeClr val="tx2"/>
                </a:solidFill>
              </a:defRPr>
            </a:lvl5pPr>
            <a:lvl6pPr latinLnBrk="0">
              <a:defRPr lang="ru-RU">
                <a:solidFill>
                  <a:schemeClr val="tx2"/>
                </a:solidFill>
              </a:defRPr>
            </a:lvl6pPr>
            <a:lvl7pPr latinLnBrk="0">
              <a:defRPr lang="ru-RU">
                <a:solidFill>
                  <a:schemeClr val="tx2"/>
                </a:solidFill>
              </a:defRPr>
            </a:lvl7pPr>
            <a:lvl8pPr latinLnBrk="0">
              <a:defRPr lang="ru-RU">
                <a:solidFill>
                  <a:schemeClr val="tx2"/>
                </a:solidFill>
              </a:defRPr>
            </a:lvl8pPr>
            <a:lvl9pPr latinLnBrk="0">
              <a:defRPr lang="ru-RU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z="7200" dirty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ru-RU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ru-RU">
                <a:solidFill>
                  <a:schemeClr val="tx2"/>
                </a:solidFill>
              </a:defRPr>
            </a:lvl2pPr>
            <a:lvl3pPr latinLnBrk="0">
              <a:defRPr lang="ru-RU">
                <a:solidFill>
                  <a:schemeClr val="tx2"/>
                </a:solidFill>
              </a:defRPr>
            </a:lvl3pPr>
            <a:lvl4pPr latinLnBrk="0">
              <a:defRPr lang="ru-RU">
                <a:solidFill>
                  <a:schemeClr val="tx2"/>
                </a:solidFill>
              </a:defRPr>
            </a:lvl4pPr>
            <a:lvl5pPr latinLnBrk="0">
              <a:defRPr lang="ru-RU">
                <a:solidFill>
                  <a:schemeClr val="tx2"/>
                </a:solidFill>
              </a:defRPr>
            </a:lvl5pPr>
            <a:lvl6pPr latinLnBrk="0">
              <a:defRPr lang="ru-RU">
                <a:solidFill>
                  <a:schemeClr val="tx2"/>
                </a:solidFill>
              </a:defRPr>
            </a:lvl6pPr>
            <a:lvl7pPr latinLnBrk="0">
              <a:defRPr lang="ru-RU">
                <a:solidFill>
                  <a:schemeClr val="tx2"/>
                </a:solidFill>
              </a:defRPr>
            </a:lvl7pPr>
            <a:lvl8pPr latinLnBrk="0">
              <a:defRPr lang="ru-RU">
                <a:solidFill>
                  <a:schemeClr val="tx2"/>
                </a:solidFill>
              </a:defRPr>
            </a:lvl8pPr>
            <a:lvl9pPr latinLnBrk="0">
              <a:defRPr lang="ru-RU"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ru-RU" sz="7200" dirty="0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 latinLnBrk="0">
              <a:defRPr lang="ru-RU"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241" y="4232172"/>
            <a:ext cx="7210395" cy="170401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3910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Рисунок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0" y="4711620"/>
            <a:ext cx="7210397" cy="588535"/>
          </a:xfrm>
        </p:spPr>
        <p:txBody>
          <a:bodyPr anchor="b"/>
          <a:lstStyle>
            <a:lvl1pPr latinLnBrk="0">
              <a:defRPr lang="ru-RU"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0" y="5300154"/>
            <a:ext cx="7210397" cy="502255"/>
          </a:xfrm>
        </p:spPr>
        <p:txBody>
          <a:bodyPr anchor="t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47094" y="4709930"/>
            <a:ext cx="865613" cy="1090789"/>
          </a:xfrm>
        </p:spPr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Рисунок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510243" y="3022674"/>
            <a:ext cx="2287277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/>
          </p:nvPr>
        </p:nvSpPr>
        <p:spPr>
          <a:xfrm>
            <a:off x="5418119" y="2336873"/>
            <a:ext cx="2302519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5418119" y="3022674"/>
            <a:ext cx="2302519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510241" y="4297503"/>
            <a:ext cx="2287279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/>
          </p:nvPr>
        </p:nvSpPr>
        <p:spPr>
          <a:xfrm>
            <a:off x="510241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510241" y="4873765"/>
            <a:ext cx="2287279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2958090" y="4873764"/>
            <a:ext cx="2300473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5423011" y="4297503"/>
            <a:ext cx="2297629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/>
          </p:nvPr>
        </p:nvSpPr>
        <p:spPr>
          <a:xfrm>
            <a:off x="5423010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200779" y="5543432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0241" y="609599"/>
            <a:ext cx="6652503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05344" y="5936192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0241" y="5936193"/>
            <a:ext cx="45951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73165" y="5398638"/>
            <a:ext cx="865613" cy="1090789"/>
          </a:xfrm>
        </p:spPr>
        <p:txBody>
          <a:bodyPr anchor="t"/>
          <a:lstStyle>
            <a:lvl1pPr algn="ctr" latinLnBrk="0">
              <a:defRPr lang="ru-RU"/>
            </a:lvl1pPr>
          </a:lstStyle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243" y="2733709"/>
            <a:ext cx="6108101" cy="1373070"/>
          </a:xfrm>
        </p:spPr>
        <p:txBody>
          <a:bodyPr anchor="b">
            <a:noAutofit/>
          </a:bodyPr>
          <a:lstStyle>
            <a:lvl1pPr algn="r" latinLnBrk="0">
              <a:defRPr lang="ru-RU"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243" y="4394046"/>
            <a:ext cx="6108101" cy="111768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/>
            </a:lvl1pPr>
            <a:lvl2pPr marL="457200" indent="0" algn="ctr" latinLnBrk="0">
              <a:buNone/>
              <a:defRPr lang="ru-RU" sz="2000"/>
            </a:lvl2pPr>
            <a:lvl3pPr marL="914400" indent="0" algn="ctr" latinLnBrk="0">
              <a:buNone/>
              <a:defRPr lang="ru-RU" sz="1800"/>
            </a:lvl3pPr>
            <a:lvl4pPr marL="1371600" indent="0" algn="ctr" latinLnBrk="0">
              <a:buNone/>
              <a:defRPr lang="ru-RU" sz="1600"/>
            </a:lvl4pPr>
            <a:lvl5pPr marL="1828800" indent="0" algn="ctr" latinLnBrk="0">
              <a:buNone/>
              <a:defRPr lang="ru-RU" sz="1600"/>
            </a:lvl5pPr>
            <a:lvl6pPr marL="2286000" indent="0" algn="ctr" latinLnBrk="0">
              <a:buNone/>
              <a:defRPr lang="ru-RU" sz="1600"/>
            </a:lvl6pPr>
            <a:lvl7pPr marL="2743200" indent="0" algn="ctr" latinLnBrk="0">
              <a:buNone/>
              <a:defRPr lang="ru-RU" sz="1600"/>
            </a:lvl7pPr>
            <a:lvl8pPr marL="3200400" indent="0" algn="ctr" latinLnBrk="0">
              <a:buNone/>
              <a:defRPr lang="ru-RU" sz="1600"/>
            </a:lvl8pPr>
            <a:lvl9pPr marL="3657600" indent="0" algn="ctr" latinLnBrk="0">
              <a:buNone/>
              <a:defRPr lang="ru-RU"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0685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7468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 latinLnBrk="0">
              <a:defRPr lang="ru-RU"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241" y="4232178"/>
            <a:ext cx="7210395" cy="170401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47095" y="2869902"/>
            <a:ext cx="865613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7432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0243" y="2336873"/>
            <a:ext cx="352376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0507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Рисунок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0" y="753232"/>
            <a:ext cx="7210397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9766" y="2336880"/>
            <a:ext cx="3354245" cy="693135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44" y="3030011"/>
            <a:ext cx="3523766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95594" y="3030011"/>
            <a:ext cx="3525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/>
              <a:pPr/>
              <a:t>27.09.2013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9358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227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Рисунок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7058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/>
              <a:pPr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1131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3" y="2336878"/>
            <a:ext cx="2842559" cy="3599317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6324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8"/>
          </a:xfrm>
        </p:spPr>
        <p:txBody>
          <a:bodyPr anchor="ctr"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3651253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218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2" y="4711623"/>
            <a:ext cx="7210394" cy="453051"/>
          </a:xfrm>
        </p:spPr>
        <p:txBody>
          <a:bodyPr anchor="b">
            <a:normAutofit/>
          </a:bodyPr>
          <a:lstStyle>
            <a:lvl1pPr latinLnBrk="0">
              <a:defRPr lang="ru-RU"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0242" y="609600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0" y="5169590"/>
            <a:ext cx="7210397" cy="622971"/>
          </a:xfrm>
        </p:spPr>
        <p:txBody>
          <a:bodyPr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47095" y="4711316"/>
            <a:ext cx="865613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0165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2" y="4711622"/>
            <a:ext cx="7210394" cy="1090789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47095" y="4711622"/>
            <a:ext cx="865613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1110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Рисунок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Прямоугольник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92" y="609598"/>
            <a:ext cx="6539158" cy="3036061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2" y="4711622"/>
            <a:ext cx="7210394" cy="1090789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ru-RU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ru-RU">
                <a:solidFill>
                  <a:schemeClr val="tx2"/>
                </a:solidFill>
              </a:defRPr>
            </a:lvl2pPr>
            <a:lvl3pPr latinLnBrk="0">
              <a:defRPr lang="ru-RU">
                <a:solidFill>
                  <a:schemeClr val="tx2"/>
                </a:solidFill>
              </a:defRPr>
            </a:lvl3pPr>
            <a:lvl4pPr latinLnBrk="0">
              <a:defRPr lang="ru-RU">
                <a:solidFill>
                  <a:schemeClr val="tx2"/>
                </a:solidFill>
              </a:defRPr>
            </a:lvl4pPr>
            <a:lvl5pPr latinLnBrk="0">
              <a:defRPr lang="ru-RU">
                <a:solidFill>
                  <a:schemeClr val="tx2"/>
                </a:solidFill>
              </a:defRPr>
            </a:lvl5pPr>
            <a:lvl6pPr latinLnBrk="0">
              <a:defRPr lang="ru-RU">
                <a:solidFill>
                  <a:schemeClr val="tx2"/>
                </a:solidFill>
              </a:defRPr>
            </a:lvl6pPr>
            <a:lvl7pPr latinLnBrk="0">
              <a:defRPr lang="ru-RU">
                <a:solidFill>
                  <a:schemeClr val="tx2"/>
                </a:solidFill>
              </a:defRPr>
            </a:lvl7pPr>
            <a:lvl8pPr latinLnBrk="0">
              <a:defRPr lang="ru-RU">
                <a:solidFill>
                  <a:schemeClr val="tx2"/>
                </a:solidFill>
              </a:defRPr>
            </a:lvl8pPr>
            <a:lvl9pPr latinLnBrk="0">
              <a:defRPr lang="ru-RU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z="720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ru-RU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ru-RU">
                <a:solidFill>
                  <a:schemeClr val="tx2"/>
                </a:solidFill>
              </a:defRPr>
            </a:lvl2pPr>
            <a:lvl3pPr latinLnBrk="0">
              <a:defRPr lang="ru-RU">
                <a:solidFill>
                  <a:schemeClr val="tx2"/>
                </a:solidFill>
              </a:defRPr>
            </a:lvl3pPr>
            <a:lvl4pPr latinLnBrk="0">
              <a:defRPr lang="ru-RU">
                <a:solidFill>
                  <a:schemeClr val="tx2"/>
                </a:solidFill>
              </a:defRPr>
            </a:lvl4pPr>
            <a:lvl5pPr latinLnBrk="0">
              <a:defRPr lang="ru-RU">
                <a:solidFill>
                  <a:schemeClr val="tx2"/>
                </a:solidFill>
              </a:defRPr>
            </a:lvl5pPr>
            <a:lvl6pPr latinLnBrk="0">
              <a:defRPr lang="ru-RU">
                <a:solidFill>
                  <a:schemeClr val="tx2"/>
                </a:solidFill>
              </a:defRPr>
            </a:lvl6pPr>
            <a:lvl7pPr latinLnBrk="0">
              <a:defRPr lang="ru-RU">
                <a:solidFill>
                  <a:schemeClr val="tx2"/>
                </a:solidFill>
              </a:defRPr>
            </a:lvl7pPr>
            <a:lvl8pPr latinLnBrk="0">
              <a:defRPr lang="ru-RU">
                <a:solidFill>
                  <a:schemeClr val="tx2"/>
                </a:solidFill>
              </a:defRPr>
            </a:lvl8pPr>
            <a:lvl9pPr latinLnBrk="0">
              <a:defRPr lang="ru-RU"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ru-RU" sz="720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1373428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Рисунок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Прямоугольник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0" y="4711622"/>
            <a:ext cx="7210397" cy="588535"/>
          </a:xfrm>
        </p:spPr>
        <p:txBody>
          <a:bodyPr anchor="b"/>
          <a:lstStyle>
            <a:lvl1pPr latinLnBrk="0">
              <a:defRPr lang="ru-RU"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0" y="5300156"/>
            <a:ext cx="7210397" cy="502255"/>
          </a:xfrm>
        </p:spPr>
        <p:txBody>
          <a:bodyPr anchor="t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47095" y="4709932"/>
            <a:ext cx="865613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8869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Рисунок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Прямоугольник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510244" y="3022674"/>
            <a:ext cx="2287277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/>
          </p:nvPr>
        </p:nvSpPr>
        <p:spPr>
          <a:xfrm>
            <a:off x="5418120" y="2336873"/>
            <a:ext cx="2302519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5418120" y="3022674"/>
            <a:ext cx="2302519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2087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510242" y="4297503"/>
            <a:ext cx="2287279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/>
          </p:nvPr>
        </p:nvSpPr>
        <p:spPr>
          <a:xfrm>
            <a:off x="510242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510242" y="4873765"/>
            <a:ext cx="2287279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2958091" y="4873764"/>
            <a:ext cx="2300473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5423012" y="4297503"/>
            <a:ext cx="2297629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/>
          </p:nvPr>
        </p:nvSpPr>
        <p:spPr>
          <a:xfrm>
            <a:off x="5423011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628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Рисунок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2232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1590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 rot="5400000">
            <a:off x="7200780" y="5543434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0241" y="609599"/>
            <a:ext cx="6652503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05344" y="5936194"/>
            <a:ext cx="2057400" cy="365125"/>
          </a:xfrm>
        </p:spPr>
        <p:txBody>
          <a:bodyPr/>
          <a:lstStyle/>
          <a:p>
            <a:fld id="{6178E61D-D431-422C-9764-11DAFE33AB63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0241" y="5936195"/>
            <a:ext cx="45951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73166" y="5398640"/>
            <a:ext cx="865613" cy="1090789"/>
          </a:xfrm>
        </p:spPr>
        <p:txBody>
          <a:bodyPr anchor="t"/>
          <a:lstStyle>
            <a:lvl1pPr algn="ctr" latinLnBrk="0">
              <a:defRPr lang="ru-RU"/>
            </a:lvl1pPr>
          </a:lstStyle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886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9" y="4243845"/>
            <a:ext cx="2307831" cy="2769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243" y="2733709"/>
            <a:ext cx="6108101" cy="1373070"/>
          </a:xfrm>
        </p:spPr>
        <p:txBody>
          <a:bodyPr anchor="b">
            <a:noAutofit/>
          </a:bodyPr>
          <a:lstStyle>
            <a:lvl1pPr algn="r" latinLnBrk="0">
              <a:defRPr lang="ru-RU"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243" y="4394048"/>
            <a:ext cx="6108101" cy="111768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/>
            </a:lvl1pPr>
            <a:lvl2pPr marL="457200" indent="0" algn="ctr" latinLnBrk="0">
              <a:buNone/>
              <a:defRPr lang="ru-RU" sz="2000"/>
            </a:lvl2pPr>
            <a:lvl3pPr marL="914400" indent="0" algn="ctr" latinLnBrk="0">
              <a:buNone/>
              <a:defRPr lang="ru-RU" sz="1800"/>
            </a:lvl3pPr>
            <a:lvl4pPr marL="1371600" indent="0" algn="ctr" latinLnBrk="0">
              <a:buNone/>
              <a:defRPr lang="ru-RU" sz="1600"/>
            </a:lvl4pPr>
            <a:lvl5pPr marL="1828800" indent="0" algn="ctr" latinLnBrk="0">
              <a:buNone/>
              <a:defRPr lang="ru-RU" sz="1600"/>
            </a:lvl5pPr>
            <a:lvl6pPr marL="2286000" indent="0" algn="ctr" latinLnBrk="0">
              <a:buNone/>
              <a:defRPr lang="ru-RU" sz="1600"/>
            </a:lvl6pPr>
            <a:lvl7pPr marL="2743200" indent="0" algn="ctr" latinLnBrk="0">
              <a:buNone/>
              <a:defRPr lang="ru-RU" sz="1600"/>
            </a:lvl7pPr>
            <a:lvl8pPr marL="3200400" indent="0" algn="ctr" latinLnBrk="0">
              <a:buNone/>
              <a:defRPr lang="ru-RU" sz="1600"/>
            </a:lvl8pPr>
            <a:lvl9pPr marL="3657600" indent="0" algn="ctr" latinLnBrk="0">
              <a:buNone/>
              <a:defRPr lang="ru-RU"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8423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7999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7939371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1" y="2869895"/>
            <a:ext cx="7210395" cy="1090788"/>
          </a:xfrm>
        </p:spPr>
        <p:txBody>
          <a:bodyPr anchor="ctr">
            <a:normAutofit/>
          </a:bodyPr>
          <a:lstStyle>
            <a:lvl1pPr algn="r" latinLnBrk="0">
              <a:defRPr lang="ru-RU"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241" y="4232180"/>
            <a:ext cx="7210395" cy="170401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47096" y="2869904"/>
            <a:ext cx="865613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986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0243" y="2336873"/>
            <a:ext cx="352376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95594" y="2336873"/>
            <a:ext cx="3525044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391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1" name="Рисунок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0" y="753232"/>
            <a:ext cx="7210397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9767" y="2336882"/>
            <a:ext cx="3354245" cy="693135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44" y="3030011"/>
            <a:ext cx="3523766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95594" y="3030011"/>
            <a:ext cx="3525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/>
              <a:pPr/>
              <a:t>27.09.2013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925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7" name="Рисунок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1469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/>
              <a:pPr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5378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4385" y="2336880"/>
            <a:ext cx="4206252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3" y="2336878"/>
            <a:ext cx="2842559" cy="3599317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333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Рисунок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956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8"/>
          </a:xfrm>
        </p:spPr>
        <p:txBody>
          <a:bodyPr anchor="ctr"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3651254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2" y="2336879"/>
            <a:ext cx="2907192" cy="3599315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2067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2" y="4711625"/>
            <a:ext cx="7210394" cy="453051"/>
          </a:xfrm>
        </p:spPr>
        <p:txBody>
          <a:bodyPr anchor="b">
            <a:normAutofit/>
          </a:bodyPr>
          <a:lstStyle>
            <a:lvl1pPr latinLnBrk="0">
              <a:defRPr lang="ru-RU"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0242" y="609600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0" y="5169592"/>
            <a:ext cx="7210397" cy="622971"/>
          </a:xfrm>
        </p:spPr>
        <p:txBody>
          <a:bodyPr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47096" y="4711318"/>
            <a:ext cx="865613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0607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2" y="4711624"/>
            <a:ext cx="7210394" cy="1090789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47096" y="4711624"/>
            <a:ext cx="865613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527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3" name="Рисунок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Прямоугольник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92" y="609598"/>
            <a:ext cx="6539158" cy="3036061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2" y="4711624"/>
            <a:ext cx="7210394" cy="1090789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ru-RU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ru-RU">
                <a:solidFill>
                  <a:schemeClr val="tx2"/>
                </a:solidFill>
              </a:defRPr>
            </a:lvl2pPr>
            <a:lvl3pPr latinLnBrk="0">
              <a:defRPr lang="ru-RU">
                <a:solidFill>
                  <a:schemeClr val="tx2"/>
                </a:solidFill>
              </a:defRPr>
            </a:lvl3pPr>
            <a:lvl4pPr latinLnBrk="0">
              <a:defRPr lang="ru-RU">
                <a:solidFill>
                  <a:schemeClr val="tx2"/>
                </a:solidFill>
              </a:defRPr>
            </a:lvl4pPr>
            <a:lvl5pPr latinLnBrk="0">
              <a:defRPr lang="ru-RU">
                <a:solidFill>
                  <a:schemeClr val="tx2"/>
                </a:solidFill>
              </a:defRPr>
            </a:lvl5pPr>
            <a:lvl6pPr latinLnBrk="0">
              <a:defRPr lang="ru-RU">
                <a:solidFill>
                  <a:schemeClr val="tx2"/>
                </a:solidFill>
              </a:defRPr>
            </a:lvl6pPr>
            <a:lvl7pPr latinLnBrk="0">
              <a:defRPr lang="ru-RU">
                <a:solidFill>
                  <a:schemeClr val="tx2"/>
                </a:solidFill>
              </a:defRPr>
            </a:lvl7pPr>
            <a:lvl8pPr latinLnBrk="0">
              <a:defRPr lang="ru-RU">
                <a:solidFill>
                  <a:schemeClr val="tx2"/>
                </a:solidFill>
              </a:defRPr>
            </a:lvl8pPr>
            <a:lvl9pPr latinLnBrk="0">
              <a:defRPr lang="ru-RU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z="720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ru-RU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ru-RU">
                <a:solidFill>
                  <a:schemeClr val="tx2"/>
                </a:solidFill>
              </a:defRPr>
            </a:lvl2pPr>
            <a:lvl3pPr latinLnBrk="0">
              <a:defRPr lang="ru-RU">
                <a:solidFill>
                  <a:schemeClr val="tx2"/>
                </a:solidFill>
              </a:defRPr>
            </a:lvl3pPr>
            <a:lvl4pPr latinLnBrk="0">
              <a:defRPr lang="ru-RU">
                <a:solidFill>
                  <a:schemeClr val="tx2"/>
                </a:solidFill>
              </a:defRPr>
            </a:lvl4pPr>
            <a:lvl5pPr latinLnBrk="0">
              <a:defRPr lang="ru-RU">
                <a:solidFill>
                  <a:schemeClr val="tx2"/>
                </a:solidFill>
              </a:defRPr>
            </a:lvl5pPr>
            <a:lvl6pPr latinLnBrk="0">
              <a:defRPr lang="ru-RU">
                <a:solidFill>
                  <a:schemeClr val="tx2"/>
                </a:solidFill>
              </a:defRPr>
            </a:lvl6pPr>
            <a:lvl7pPr latinLnBrk="0">
              <a:defRPr lang="ru-RU">
                <a:solidFill>
                  <a:schemeClr val="tx2"/>
                </a:solidFill>
              </a:defRPr>
            </a:lvl7pPr>
            <a:lvl8pPr latinLnBrk="0">
              <a:defRPr lang="ru-RU">
                <a:solidFill>
                  <a:schemeClr val="tx2"/>
                </a:solidFill>
              </a:defRPr>
            </a:lvl8pPr>
            <a:lvl9pPr latinLnBrk="0">
              <a:defRPr lang="ru-RU"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ru-RU" sz="720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1897023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7828359" cy="321164"/>
          </a:xfrm>
          <a:prstGeom prst="rect">
            <a:avLst/>
          </a:prstGeom>
        </p:spPr>
      </p:pic>
      <p:pic>
        <p:nvPicPr>
          <p:cNvPr id="10" name="Рисунок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29622"/>
            <a:ext cx="1202248" cy="1442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Прямоугольник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0" y="4711624"/>
            <a:ext cx="7210397" cy="588535"/>
          </a:xfrm>
        </p:spPr>
        <p:txBody>
          <a:bodyPr anchor="b"/>
          <a:lstStyle>
            <a:lvl1pPr latinLnBrk="0">
              <a:defRPr lang="ru-RU"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0" y="5300158"/>
            <a:ext cx="7210397" cy="502255"/>
          </a:xfrm>
        </p:spPr>
        <p:txBody>
          <a:bodyPr anchor="t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/>
              <a:pPr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47096" y="4709934"/>
            <a:ext cx="865613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8646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4" name="Рисунок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Прямоугольник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501916" y="753228"/>
            <a:ext cx="721872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510245" y="3022674"/>
            <a:ext cx="2287277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/>
          </p:nvPr>
        </p:nvSpPr>
        <p:spPr>
          <a:xfrm>
            <a:off x="5418121" y="2336873"/>
            <a:ext cx="2302519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5418121" y="3022674"/>
            <a:ext cx="2302519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17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5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510243" y="4297503"/>
            <a:ext cx="2287279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/>
          </p:nvPr>
        </p:nvSpPr>
        <p:spPr>
          <a:xfrm>
            <a:off x="510243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510243" y="4873765"/>
            <a:ext cx="2287279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2958092" y="4873764"/>
            <a:ext cx="2300473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5423013" y="4297503"/>
            <a:ext cx="2297629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/>
          </p:nvPr>
        </p:nvSpPr>
        <p:spPr>
          <a:xfrm>
            <a:off x="5423012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/>
              <a:pPr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1729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828359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1971234"/>
            <a:ext cx="1202248" cy="144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903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 rot="5400000">
            <a:off x="7200781" y="5543436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96925" y="609597"/>
            <a:ext cx="80535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0241" y="609599"/>
            <a:ext cx="6652503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05344" y="5936196"/>
            <a:ext cx="2057400" cy="365125"/>
          </a:xfrm>
        </p:spPr>
        <p:txBody>
          <a:bodyPr/>
          <a:lstStyle/>
          <a:p>
            <a:fld id="{6178E61D-D431-422C-9764-11DAFE33AB63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0241" y="5936197"/>
            <a:ext cx="45951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73167" y="5398642"/>
            <a:ext cx="865613" cy="1090789"/>
          </a:xfrm>
        </p:spPr>
        <p:txBody>
          <a:bodyPr anchor="t"/>
          <a:lstStyle>
            <a:lvl1pPr algn="ctr" latinLnBrk="0">
              <a:defRPr lang="ru-RU"/>
            </a:lvl1pPr>
          </a:lstStyle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4545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4314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1840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3" cy="1080938"/>
          </a:xfrm>
        </p:spPr>
        <p:txBody>
          <a:bodyPr anchor="ctr"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5701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663236" y="59361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ru-RU"/>
              <a:pPr/>
              <a:t>05.11.2020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0242" y="5936191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47093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663236" y="59361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0242" y="5936193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47094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582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663236" y="593619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/>
              <a:pPr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0242" y="5936195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47095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9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EAAAD1-9868-42A8-A98F-ED875502E5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C841F5-EF50-4B60-BD9D-5E55561BAE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Деятельность МОЦ по сопровождению школ </a:t>
            </a:r>
            <a:r>
              <a:rPr lang="ru-RU" b="1" dirty="0" smtClean="0">
                <a:solidFill>
                  <a:prstClr val="black"/>
                </a:solidFill>
              </a:rPr>
              <a:t/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с </a:t>
            </a:r>
            <a:r>
              <a:rPr lang="ru-RU" b="1" dirty="0" smtClean="0">
                <a:solidFill>
                  <a:prstClr val="black"/>
                </a:solidFill>
              </a:rPr>
              <a:t>низкими результатами обучения</a:t>
            </a:r>
            <a:br>
              <a:rPr lang="ru-RU" b="1" dirty="0" smtClean="0">
                <a:solidFill>
                  <a:prstClr val="black"/>
                </a:solidFill>
              </a:rPr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149080"/>
            <a:ext cx="3384376" cy="98566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1600" dirty="0" smtClean="0">
                <a:solidFill>
                  <a:srgbClr val="002060"/>
                </a:solidFill>
              </a:rPr>
              <a:t>Васинова Н.Д., руководитель муниципального образовательного центра поддержки и развития  муниципальной системы образования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ШНР -</a:t>
            </a:r>
            <a:r>
              <a:rPr lang="ru-RU" sz="2000" b="1" dirty="0" err="1">
                <a:solidFill>
                  <a:srgbClr val="0070C0"/>
                </a:solidFill>
              </a:rPr>
              <a:t>ОО_и_СШ</a:t>
            </a:r>
            <a:r>
              <a:rPr lang="ru-RU" sz="2000" b="1" dirty="0">
                <a:solidFill>
                  <a:srgbClr val="0070C0"/>
                </a:solidFill>
              </a:rPr>
              <a:t> (2.0) -</a:t>
            </a:r>
            <a:r>
              <a:rPr lang="ru-RU" sz="2000" b="1" dirty="0" err="1">
                <a:solidFill>
                  <a:srgbClr val="0070C0"/>
                </a:solidFill>
              </a:rPr>
              <a:t>Сводная_Смоленск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- </a:t>
            </a:r>
            <a:r>
              <a:rPr lang="ru-RU" sz="2000" dirty="0" smtClean="0">
                <a:solidFill>
                  <a:srgbClr val="0070C0"/>
                </a:solidFill>
              </a:rPr>
              <a:t>Февраль</a:t>
            </a:r>
            <a:r>
              <a:rPr lang="ru-RU" sz="2000" dirty="0" smtClean="0">
                <a:solidFill>
                  <a:srgbClr val="0070C0"/>
                </a:solidFill>
              </a:rPr>
              <a:t>, сентябрь</a:t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80920" cy="536145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34" t="25538" r="14304" b="9477"/>
          <a:stretch>
            <a:fillRect/>
          </a:stretch>
        </p:blipFill>
        <p:spPr bwMode="auto">
          <a:xfrm>
            <a:off x="467544" y="692696"/>
            <a:ext cx="8280920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8198149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70124286"/>
              </p:ext>
            </p:extLst>
          </p:nvPr>
        </p:nvGraphicFramePr>
        <p:xfrm>
          <a:off x="179512" y="908720"/>
          <a:ext cx="8785087" cy="4968562"/>
        </p:xfrm>
        <a:graphic>
          <a:graphicData uri="http://schemas.openxmlformats.org/drawingml/2006/table">
            <a:tbl>
              <a:tblPr/>
              <a:tblGrid>
                <a:gridCol w="236810"/>
                <a:gridCol w="543924"/>
                <a:gridCol w="321914"/>
                <a:gridCol w="235886"/>
                <a:gridCol w="236810"/>
                <a:gridCol w="225710"/>
                <a:gridCol w="225710"/>
                <a:gridCol w="140606"/>
                <a:gridCol w="140606"/>
                <a:gridCol w="140606"/>
                <a:gridCol w="140606"/>
                <a:gridCol w="140606"/>
                <a:gridCol w="138756"/>
                <a:gridCol w="111005"/>
                <a:gridCol w="111005"/>
                <a:gridCol w="133206"/>
                <a:gridCol w="111005"/>
                <a:gridCol w="155407"/>
                <a:gridCol w="133206"/>
                <a:gridCol w="133206"/>
                <a:gridCol w="133206"/>
                <a:gridCol w="155407"/>
                <a:gridCol w="155407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  <a:gridCol w="77703"/>
              </a:tblGrid>
              <a:tr h="98814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№ п/п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ОО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МО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По всем критериям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ЕГЭ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2017-2019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2017-2019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6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2017-2019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Лучшие=Кол-во "Л"</a:t>
                      </a:r>
                      <a:b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Худшие=Кол-во "Х"+Зоны риска(1,2,3)+Объективность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Кол-во показателей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Зоны риска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Необъективность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Сумма баллов до 160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только обязательные предметы</a:t>
                      </a:r>
                    </a:p>
                  </a:txBody>
                  <a:tcPr marL="2828" marR="2828" marT="2828" marB="0" vert="vert27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ОГЭ</a:t>
                      </a:r>
                    </a:p>
                  </a:txBody>
                  <a:tcPr marL="2828" marR="2828" marT="2828" marB="0" vert="vert27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217-219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Математика (б)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Математика (пр)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Физика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Химия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Информатика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Биология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История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География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Иностранный язык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Обществознание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Литература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Русский язык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Математика (б)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Математика (пр)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Физика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Химия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Информатика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Биология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История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География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Иностранный язык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Обществознание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Литература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Русский язык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Математика (б)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Математика (пр)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Физика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Химия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Информатика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Биология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История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География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Иностранный язык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Обществознание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Литература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Лучшие 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Худшие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 </a:t>
                      </a:r>
                      <a:b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(2017-2019)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 </a:t>
                      </a:r>
                      <a:b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(2017-2019)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 (2017)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 (2018)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 (2019)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 (2017)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 (2018)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 (2019)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2017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2018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2017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2018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2019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"Л"&gt;1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"Х"&gt;1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"Л"&gt;1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"Л"&gt;1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"Л"&gt;1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"Л"&gt;1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"Л"&gt;1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"Л"&gt;1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"Л"&gt;1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"Л"&gt;1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"Л"&gt;1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"Л"&gt;1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"Л"&gt;1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"Х"&gt;1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"Х"&gt;1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"Х"&gt;1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"Х"&gt;1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"Х"&gt;1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"Х"&gt;1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"Х"&gt;1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"Х"&gt;1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"Х"&gt;1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"Х"&gt;1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"Х"&gt;1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"Х"&gt;1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2017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2018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2019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2017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2018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2019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2017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2018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2019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2017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2018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2019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2017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2018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2019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2017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2018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2019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2017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2018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2019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2017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2018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2019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2017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2018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2019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2017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2018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2019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2017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2018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2019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2017</a:t>
                      </a:r>
                    </a:p>
                  </a:txBody>
                  <a:tcPr marL="2828" marR="2828" marT="2828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2018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2019</a:t>
                      </a:r>
                    </a:p>
                  </a:txBody>
                  <a:tcPr marL="2828" marR="2828" marT="282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79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"СШ № 1"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Велижский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"Средняя школа №2"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Велижский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03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"Селезневская средняя школа"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Велижский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СОШ № 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СШ № 2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СОШ № 3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СШ № 4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СОШ № 5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СШ № 6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СОШ №7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СОШ № 8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СОШ  № 9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СОШ № 10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"Андрейковская СОШ"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Вязьма-Брянская СОШ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Исаковская СОШ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Каснянская СОШ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Кайдаковская СОШ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Коробовская ООШ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Новосельская СОШ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Относовская СОШ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Семлевская СОШ № 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Семлевская СОШ №2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24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Успенская СОШ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Тумановская СШ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26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Хмелитская СОШ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66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27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Царёво-Займищенская СОШ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28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Шимановская СОШ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Шуйская ОШ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Вяземский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"Средняя школа №1"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Гагаринский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"Средняя школа №2"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Гагаринский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"Средняя школа №3"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Гагаринский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СШ №4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Гагаринский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03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"Баскаковская средняя школа"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Гагаринский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185803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"Кармановская средняя школа"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Гагаринский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36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"Никольская СШ"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Гагаринский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37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"Пречистенская СШ"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Гагаринский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03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38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"Родомановская средняя школа"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Гагаринский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03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39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"Токаревская средняя школа"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Гагаринский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02"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МБОУ "Глинковская СШ"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Глинковский</a:t>
                      </a:r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Х</a:t>
                      </a:r>
                    </a:p>
                  </a:txBody>
                  <a:tcPr marL="2828" marR="2828" marT="2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Л</a:t>
                      </a:r>
                    </a:p>
                  </a:txBody>
                  <a:tcPr marL="2828" marR="2828" marT="2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828" marR="2828" marT="2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260039"/>
            <a:ext cx="840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Система мониторинга показателей по оценке образовательных результатов школ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19274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Мониторинг ВПР 2017-2019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147247" cy="476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3476938"/>
                <a:gridCol w="2715749"/>
              </a:tblGrid>
              <a:tr h="69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Необъективные результаты, низкие результаты, результаты не подтверждаются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Риски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СШ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№№ </a:t>
                      </a:r>
                      <a:r>
                        <a:rPr lang="ru-RU" sz="1400" b="1" dirty="0" smtClean="0">
                          <a:solidFill>
                            <a:srgbClr val="FF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,7,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,13,15,17,19,21,22.30,36,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,39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СШ №№ 5,11.18.23,</a:t>
                      </a:r>
                      <a:r>
                        <a:rPr lang="ru-RU" sz="1400" b="1" dirty="0">
                          <a:solidFill>
                            <a:srgbClr val="00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,31,32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СШ №№</a:t>
                      </a:r>
                      <a:r>
                        <a:rPr lang="ru-RU" sz="1400" b="1" dirty="0" smtClean="0">
                          <a:solidFill>
                            <a:srgbClr val="FF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,11,17,19,21,22.23,</a:t>
                      </a: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,31,36,37,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СШ №№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2,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.18,</a:t>
                      </a:r>
                      <a:r>
                        <a:rPr lang="ru-RU" sz="1400" b="1" dirty="0" smtClean="0">
                          <a:solidFill>
                            <a:srgbClr val="00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ru-RU" sz="1400" b="1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29,30,32,35,39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СШ №№ </a:t>
                      </a:r>
                      <a:r>
                        <a:rPr lang="ru-RU" sz="1400" b="1" dirty="0">
                          <a:solidFill>
                            <a:srgbClr val="FF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,2,3,5,6,7,8,</a:t>
                      </a:r>
                      <a:r>
                        <a:rPr lang="ru-RU" sz="1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,11,</a:t>
                      </a: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.14,15,18,19,22,36,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,39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СШ №№ 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,13,16,17,21,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,26,29,30,31,32,34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СШ №№ </a:t>
                      </a:r>
                      <a:r>
                        <a:rPr lang="ru-RU" sz="1400" b="1" dirty="0">
                          <a:solidFill>
                            <a:srgbClr val="FF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,11,18,19,27,29,36,39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СШ №№ 13,23,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,26,30,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СШ №№ </a:t>
                      </a:r>
                      <a:r>
                        <a:rPr lang="ru-RU" sz="1400" b="1" dirty="0">
                          <a:solidFill>
                            <a:srgbClr val="FF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,19,29,36,39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СШ №№ 5,13,21,23,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,32,34,35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СШ №№ </a:t>
                      </a:r>
                      <a:r>
                        <a:rPr lang="ru-RU" sz="1400" b="1" dirty="0">
                          <a:solidFill>
                            <a:srgbClr val="FF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,6,7,</a:t>
                      </a:r>
                      <a:r>
                        <a:rPr lang="ru-RU" sz="1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,11,</a:t>
                      </a: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,13,14,15,17,19,21,22,23,32,36,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,39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СШ № 29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СШ №№ 5,</a:t>
                      </a: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,14,16,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СШ №№ 29,40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985" t="12910" r="23570" b="5753"/>
          <a:stretch>
            <a:fillRect/>
          </a:stretch>
        </p:blipFill>
        <p:spPr bwMode="auto">
          <a:xfrm>
            <a:off x="179512" y="260648"/>
            <a:ext cx="316835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5570" t="16714" r="4931" b="5949"/>
          <a:stretch>
            <a:fillRect/>
          </a:stretch>
        </p:blipFill>
        <p:spPr bwMode="auto">
          <a:xfrm>
            <a:off x="3635896" y="2060848"/>
            <a:ext cx="5316257" cy="367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a typeface="+mj-ea"/>
                <a:cs typeface="+mj-cs"/>
              </a:rPr>
              <a:t>Деятельность МОЦ по сопровождению школ с низкими результатами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/>
              <a:t>Установление причин низких результатов по </a:t>
            </a:r>
            <a:r>
              <a:rPr lang="ru-RU" sz="2000" b="1" dirty="0" smtClean="0"/>
              <a:t>оценочным процедурам</a:t>
            </a:r>
            <a:r>
              <a:rPr lang="ru-RU" sz="2000" b="1" dirty="0" smtClean="0"/>
              <a:t>. </a:t>
            </a:r>
            <a:r>
              <a:rPr lang="ru-RU" sz="2000" b="1" dirty="0"/>
              <a:t>Совместный анализ с ОО полученных результатов по </a:t>
            </a:r>
            <a:r>
              <a:rPr lang="ru-RU" sz="2000" b="1" dirty="0" smtClean="0"/>
              <a:t>оценочным </a:t>
            </a:r>
            <a:r>
              <a:rPr lang="ru-RU" sz="2000" b="1" dirty="0" smtClean="0"/>
              <a:t>процедурам.</a:t>
            </a:r>
            <a:endParaRPr lang="ru-RU" sz="2000" b="1" dirty="0"/>
          </a:p>
          <a:p>
            <a:pPr marL="514350" indent="-514350">
              <a:buAutoNum type="arabicPeriod"/>
            </a:pPr>
            <a:r>
              <a:rPr lang="ru-RU" sz="2000" b="1" dirty="0" smtClean="0"/>
              <a:t>Составление </a:t>
            </a:r>
            <a:r>
              <a:rPr lang="ru-RU" sz="2000" b="1" dirty="0"/>
              <a:t>плана(программы) выхода ОО (учителя) из кризисной ситуации.</a:t>
            </a:r>
          </a:p>
          <a:p>
            <a:pPr marL="514350" indent="-514350">
              <a:buAutoNum type="arabicPeriod"/>
            </a:pPr>
            <a:r>
              <a:rPr lang="ru-RU" sz="2000" b="1" dirty="0"/>
              <a:t>Системная работа МОЦ по сопровождению ОО (учителя):</a:t>
            </a:r>
          </a:p>
          <a:p>
            <a:pPr>
              <a:buFontTx/>
              <a:buChar char="-"/>
            </a:pPr>
            <a:r>
              <a:rPr lang="ru-RU" sz="2000" b="1" dirty="0"/>
              <a:t>Повышение квалификации учителей и </a:t>
            </a:r>
            <a:r>
              <a:rPr lang="ru-RU" sz="2000" b="1" dirty="0" smtClean="0"/>
              <a:t>руководителей.</a:t>
            </a:r>
            <a:endParaRPr lang="ru-RU" sz="2000" b="1" dirty="0"/>
          </a:p>
          <a:p>
            <a:pPr>
              <a:buFontTx/>
              <a:buChar char="-"/>
            </a:pPr>
            <a:r>
              <a:rPr lang="ru-RU" sz="2000" b="1" dirty="0"/>
              <a:t>Организация </a:t>
            </a:r>
            <a:r>
              <a:rPr lang="ru-RU" sz="2000" b="1" dirty="0" err="1"/>
              <a:t>внутримуниципального</a:t>
            </a:r>
            <a:r>
              <a:rPr lang="ru-RU" sz="2000" b="1" dirty="0"/>
              <a:t> наставничества для учителей, которые не достигли оптимальных результатов </a:t>
            </a:r>
            <a:r>
              <a:rPr lang="ru-RU" sz="2000" b="1" dirty="0" smtClean="0"/>
              <a:t>обучающихся.</a:t>
            </a:r>
            <a:endParaRPr lang="ru-RU" sz="2000" b="1" dirty="0"/>
          </a:p>
          <a:p>
            <a:pPr>
              <a:buFontTx/>
              <a:buChar char="-"/>
            </a:pPr>
            <a:r>
              <a:rPr lang="ru-RU" sz="2000" b="1" dirty="0"/>
              <a:t>Организация работы по повышению мотивации обучающихся и родителей по получению высоких результатов по </a:t>
            </a:r>
            <a:r>
              <a:rPr lang="ru-RU" sz="2000" b="1" dirty="0" smtClean="0"/>
              <a:t>оценочным процедурам.</a:t>
            </a:r>
            <a:endParaRPr lang="ru-RU" sz="2000" b="1" dirty="0"/>
          </a:p>
          <a:p>
            <a:pPr>
              <a:buFontTx/>
              <a:buChar char="-"/>
            </a:pPr>
            <a:r>
              <a:rPr lang="ru-RU" sz="2000" b="1" dirty="0"/>
              <a:t>Мониторинг образовательных результатов обучающихся по четвертям на уровне </a:t>
            </a:r>
            <a:r>
              <a:rPr lang="ru-RU" sz="2000" b="1" dirty="0" smtClean="0"/>
              <a:t>муниципалитета.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46140328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Деятельность МОЦ по сопровождению школ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с низкими  результатами обучения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Редакция от 6 мая 2019</a:t>
            </a:r>
          </a:p>
          <a:p>
            <a:r>
              <a:rPr lang="ru-RU" dirty="0"/>
              <a:t>Приказ </a:t>
            </a:r>
            <a:r>
              <a:rPr lang="ru-RU" dirty="0" err="1"/>
              <a:t>Рособрнадзора</a:t>
            </a:r>
            <a:r>
              <a:rPr lang="ru-RU" dirty="0"/>
              <a:t>, </a:t>
            </a:r>
            <a:r>
              <a:rPr lang="ru-RU" dirty="0" err="1"/>
              <a:t>Минпросвещения</a:t>
            </a:r>
            <a:r>
              <a:rPr lang="ru-RU" dirty="0"/>
              <a:t> России от 06.05.2019 № 590/219</a:t>
            </a:r>
          </a:p>
          <a:p>
            <a:r>
              <a:rPr lang="ru-RU" b="1" dirty="0"/>
              <a:t>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</a:t>
            </a:r>
          </a:p>
          <a:p>
            <a:r>
              <a:rPr lang="ru-RU" dirty="0"/>
              <a:t>Во исполнение </a:t>
            </a:r>
            <a:r>
              <a:rPr lang="ru-RU" u="sng" dirty="0">
                <a:hlinkClick r:id="rId2"/>
              </a:rPr>
              <a:t>Указа Президента Российской Федерации от 7 мая 2018 г. № 204 "О национальных целях и стратегических задачах развития Российской Федерации на период до 2024 года"</a:t>
            </a:r>
            <a:r>
              <a:rPr lang="ru-RU" dirty="0"/>
              <a:t> (Собрание законодательства Российской Федерации, 2018, № 20, ст.2817; 2018, № 30, ст.4717) и в соответствии с пунктом 1.9 федерального проекта "Современная школа" </a:t>
            </a:r>
            <a:r>
              <a:rPr lang="ru-RU" u="sng" dirty="0">
                <a:hlinkClick r:id="rId2"/>
              </a:rPr>
              <a:t>национального проекта "Образование"</a:t>
            </a:r>
            <a:r>
              <a:rPr lang="ru-RU" dirty="0"/>
              <a:t>, утвержденного </a:t>
            </a:r>
            <a:r>
              <a:rPr lang="ru-RU" u="sng" dirty="0">
                <a:hlinkClick r:id="rId2"/>
              </a:rPr>
              <a:t>протоколом от 24 декабря 2018 г. № 16</a:t>
            </a:r>
            <a:r>
              <a:rPr lang="ru-RU" dirty="0"/>
              <a:t> президиума Совета при Президенте Российской Федерации по стратегическому развитию и национальным проектам, приказываем: 1. Утвердить </a:t>
            </a:r>
            <a:r>
              <a:rPr lang="ru-RU" u="sng" dirty="0">
                <a:hlinkClick r:id="rId2"/>
              </a:rPr>
              <a:t>Методологию и критерии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09336836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Деятельность МОЦ по сопровождению школ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с низкими результатами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632848" cy="46085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5328" t="16147" r="15354" b="5099"/>
          <a:stretch>
            <a:fillRect/>
          </a:stretch>
        </p:blipFill>
        <p:spPr bwMode="auto">
          <a:xfrm>
            <a:off x="107504" y="1340768"/>
            <a:ext cx="439722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3071" t="16714" r="2212" b="5382"/>
          <a:stretch>
            <a:fillRect/>
          </a:stretch>
        </p:blipFill>
        <p:spPr bwMode="auto">
          <a:xfrm>
            <a:off x="4572000" y="1340768"/>
            <a:ext cx="42484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1151643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28625" y="404664"/>
            <a:ext cx="842962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Стратегические ориентиры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государственной политики в области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образования: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доступности качественного образования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соответствующего требованиям инновационного развития экономики, современным потребностям общества и каждого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гражданина).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981075" algn="just"/>
            <a:r>
              <a:rPr lang="ru-RU" sz="2000" dirty="0" smtClean="0"/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«Важен каждый ученик». Под таким лозунгом Министерство просвещения запускает проект «500+». Реализация проекта усилит работу ведомства по повышению качества образования, обеспечив при этом поддержку школ с низкими образовательными результатами, работающими в сложных социально-экономических условиях, а также адресную поддержку учащихся с проблемами в обучении.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49006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Деятельность МОЦ по сопровождению школ с нестабильными результатами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качества образования в ШНРО через консолидацию педагогического и ресурсного потенциала сети муниципальных общеобразовательных  организаций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56" t="24146" r="13570" b="9292"/>
          <a:stretch>
            <a:fillRect/>
          </a:stretch>
        </p:blipFill>
        <p:spPr bwMode="auto">
          <a:xfrm>
            <a:off x="683568" y="1844824"/>
            <a:ext cx="43924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73" t="24899" r="13473" b="10133"/>
          <a:stretch>
            <a:fillRect/>
          </a:stretch>
        </p:blipFill>
        <p:spPr bwMode="auto">
          <a:xfrm>
            <a:off x="3995936" y="4365104"/>
            <a:ext cx="4536504" cy="238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731759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Деятельность МОЦ по сопровождению школ с нестабильными результатами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36" t="25641" r="13414" b="10256"/>
          <a:stretch>
            <a:fillRect/>
          </a:stretch>
        </p:blipFill>
        <p:spPr bwMode="auto">
          <a:xfrm>
            <a:off x="4860032" y="3645024"/>
            <a:ext cx="39604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66" t="24899" r="17624" b="10133"/>
          <a:stretch>
            <a:fillRect/>
          </a:stretch>
        </p:blipFill>
        <p:spPr bwMode="auto">
          <a:xfrm>
            <a:off x="395536" y="1052736"/>
            <a:ext cx="43204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0512449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Деятельность МОЦ по сопровождению школ </a:t>
            </a: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с </a:t>
            </a:r>
            <a:r>
              <a:rPr lang="ru-RU" sz="1800" b="1" dirty="0" smtClean="0">
                <a:solidFill>
                  <a:srgbClr val="0070C0"/>
                </a:solidFill>
              </a:rPr>
              <a:t>низкими результатами обучения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показателей и индикаторов, характеризующих состояние и динамику развития муниципальной системы образования.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адаптация методик оценки качества образования, с целью идентификации группы ШНРО и ШФНСУ с учетом особенностей муниципальных ОО. </a:t>
            </a:r>
          </a:p>
          <a:p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мониторинговых исследований по вопросам качества образования с целью идентификации группы ШНРО и ШФНСУ. 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Организационно-технологическое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сопровождение сетевого взаимодействия между образовательными организациями в муниципальном образовании.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Организационно-методическое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сопровождение диагностики профессиональных затруднений педагогических работников муниципальных ОО.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для повышения квалификации педагогических работников.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Информационное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сопровождение оценки качества муниципальной системы образования.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 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консультационных и информационных услуг в рамках сетевого взаимодействия ОО по вопросам повышения качества образования в группе ШНРО и ШФНСУ.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Методическое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сопровождение функционирования и развития муниципальной системы оценки качества образования.</a:t>
            </a:r>
          </a:p>
          <a:p>
            <a:pPr>
              <a:buNone/>
            </a:pP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718240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Деятельность МОЦ по сопровождению школ с нестабильными результатами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/>
              <a:t>Критерии</a:t>
            </a:r>
            <a:r>
              <a:rPr lang="ru-RU" dirty="0"/>
              <a:t> </a:t>
            </a:r>
            <a:r>
              <a:rPr lang="ru-RU" b="1" dirty="0" smtClean="0"/>
              <a:t>для </a:t>
            </a:r>
            <a:r>
              <a:rPr lang="ru-RU" b="1" dirty="0"/>
              <a:t>определения школ с низкими результатами обучения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Федеральные государственные образовательные стандарты предъявляют одинаковые требования к освоению образовательных программ обучающимися, вне зависимости от территориального расположения, наполняемости или других отличительных особенностей общеобразовательной организации, поэтому кластеризация школ, проведена только по одному признаку – уровень  образования.</a:t>
            </a:r>
          </a:p>
          <a:p>
            <a:endParaRPr lang="ru-RU" b="1" dirty="0" smtClean="0"/>
          </a:p>
          <a:p>
            <a:r>
              <a:rPr lang="ru-RU" b="1" dirty="0" smtClean="0"/>
              <a:t>Кластеры</a:t>
            </a:r>
            <a:r>
              <a:rPr lang="ru-RU" b="1" dirty="0"/>
              <a:t>:</a:t>
            </a:r>
          </a:p>
          <a:p>
            <a:pPr lvl="0"/>
            <a:r>
              <a:rPr lang="ru-RU" dirty="0"/>
              <a:t>Основные общеобразовательные школы.</a:t>
            </a:r>
          </a:p>
          <a:p>
            <a:pPr lvl="0"/>
            <a:r>
              <a:rPr lang="ru-RU" dirty="0"/>
              <a:t>Средние общеобразовательные школы.</a:t>
            </a:r>
          </a:p>
          <a:p>
            <a:r>
              <a:rPr lang="ru-RU" b="1" dirty="0">
                <a:solidFill>
                  <a:srgbClr val="FF0000"/>
                </a:solidFill>
              </a:rPr>
              <a:t>Для выявления школ с низкими результатами обучения анализируются образовательные результаты и достижения обучающихся:</a:t>
            </a:r>
          </a:p>
          <a:p>
            <a:r>
              <a:rPr lang="ru-RU" dirty="0"/>
              <a:t>- результаты ОГЭ, ЕГЭ;</a:t>
            </a:r>
          </a:p>
          <a:p>
            <a:r>
              <a:rPr lang="ru-RU" dirty="0"/>
              <a:t>- объективность результатов по федеральным оценочным процедурам;</a:t>
            </a:r>
          </a:p>
          <a:p>
            <a:r>
              <a:rPr lang="ru-RU" dirty="0"/>
              <a:t>- участие в олимпиадах и конкурсах, проводимых органами власти в сфере образования;</a:t>
            </a:r>
          </a:p>
          <a:p>
            <a:r>
              <a:rPr lang="ru-RU" dirty="0"/>
              <a:t>- результаты промежуточной аттестации. </a:t>
            </a:r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Методика определения школ с низкими результатами обучения</a:t>
            </a:r>
            <a:endParaRPr lang="ru-RU" dirty="0"/>
          </a:p>
          <a:p>
            <a:pPr lvl="0"/>
            <a:r>
              <a:rPr lang="ru-RU" dirty="0"/>
              <a:t>Заполнение всеми муниципальными общеобразовательными организациями </a:t>
            </a:r>
            <a:r>
              <a:rPr lang="ru-RU" dirty="0" smtClean="0"/>
              <a:t>диагностической </a:t>
            </a:r>
            <a:r>
              <a:rPr lang="ru-RU" dirty="0"/>
              <a:t>карты (таблица 1, таблица 2).</a:t>
            </a:r>
          </a:p>
          <a:p>
            <a:pPr lvl="0"/>
            <a:r>
              <a:rPr lang="ru-RU" dirty="0"/>
              <a:t>Критерии, используемые в мониторинге,  характеризуют результаты с отрицательной стороны. Для каждой школы вычисляется сумма «отрицательных» критериев. Критерий оценивается в 1 балл, если ответ по нему положительный. Критерий оценивается в 0 баллов, если ответ по нему отрицательный. Критерий «Зона риска по результатам федеральных оценочных процедур» оценивается в 1 балл за выявление необъективности по каждому признаку.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858657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Деятельность МОЦ по сопровождению школ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с низкими результатами обучения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Рекомендуемые пороговые значения для идентификации общеобразовательной организации </a:t>
            </a:r>
            <a:r>
              <a:rPr lang="ru-RU" b="1" dirty="0" smtClean="0"/>
              <a:t>как </a:t>
            </a:r>
            <a:r>
              <a:rPr lang="ru-RU" b="1" dirty="0"/>
              <a:t>школы с низкими результатами обучения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Средние общеобразовательные школы:</a:t>
            </a:r>
          </a:p>
          <a:p>
            <a:pPr>
              <a:buFontTx/>
              <a:buChar char="-"/>
            </a:pPr>
            <a:r>
              <a:rPr lang="ru-RU" dirty="0" smtClean="0"/>
              <a:t>11 </a:t>
            </a:r>
            <a:r>
              <a:rPr lang="ru-RU" dirty="0"/>
              <a:t>баллов и выше – школа с низкими результатами обучения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endParaRPr lang="ru-RU" dirty="0"/>
          </a:p>
          <a:p>
            <a:r>
              <a:rPr lang="ru-RU" dirty="0"/>
              <a:t>Основные общеобразовательные школы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/>
              <a:t>6 баллов и выше – школа с низкими результатами обучения.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127627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КРИТЕРИИ </a:t>
            </a:r>
            <a:r>
              <a:rPr lang="ru-RU" sz="1400" dirty="0">
                <a:solidFill>
                  <a:srgbClr val="0070C0"/>
                </a:solidFill>
              </a:rPr>
              <a:t/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b="1" dirty="0">
                <a:solidFill>
                  <a:srgbClr val="0070C0"/>
                </a:solidFill>
              </a:rPr>
              <a:t>для определения школ с низкими результатами обучения </a:t>
            </a:r>
            <a:r>
              <a:rPr lang="ru-RU" sz="1400" dirty="0">
                <a:solidFill>
                  <a:srgbClr val="0070C0"/>
                </a:solidFill>
              </a:rPr>
              <a:t/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b="1" dirty="0">
                <a:solidFill>
                  <a:srgbClr val="0070C0"/>
                </a:solidFill>
              </a:rPr>
              <a:t>(средние общеобразовательные школы)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22663860"/>
              </p:ext>
            </p:extLst>
          </p:nvPr>
        </p:nvGraphicFramePr>
        <p:xfrm>
          <a:off x="304800" y="1124750"/>
          <a:ext cx="8587679" cy="692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880"/>
                <a:gridCol w="5737355"/>
                <a:gridCol w="1426357"/>
                <a:gridCol w="792087"/>
              </a:tblGrid>
              <a:tr h="216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№ п/п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Критерий 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Показатель по региону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Calibri"/>
                        </a:rPr>
                        <a:t>2018, 2019,2020 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Количество баллов*</a:t>
                      </a:r>
                    </a:p>
                  </a:txBody>
                  <a:tcPr marL="72390" marR="72390" marT="0" marB="0"/>
                </a:tc>
              </a:tr>
              <a:tr h="210518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Средний балл по ОГЭ (русский язык) в ОО 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ниже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 среднего балла по ОГЭ  по региону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4,0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Средний балл по ОГЭ (математика) в ОО 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ниже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 среднего балла по ОГЭ  по региону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3,7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38576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Доля выпускников, не преодолевших минимальный порог баллов по ОГЭ (русский язык)  в ОО, 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больше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 доли выпускников, не преодолевших минимальный порог баллов по ОГЭ (русский язык)  по региону в основной период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1,1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33432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Доля выпускников, не преодолевших минимальный порог баллов по ОГЭ (математика) в ОО, 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</a:rPr>
                        <a:t>больше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 доли выпускников, не преодолевших минимальный порог баллов по ОГЭ (математика) по региону в основной период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2,8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Средний балл в ОО по ОГЭ (русский язык) снижается 2 последних учебных года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144016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Средний балл в ОО по ОГЭ (математика) снижается 2 последних учебных года 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Доля выпускников, не преодолевших минимальный порог баллов по ОГЭ (русский язык) в ОО, увеличивается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Доля выпускников, не преодолевших минимальный порог баллов по ОГЭ (математика)  в ОО, увеличивается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Средний балл по ЕГЭ (русский язык) в ОО 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ниже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 среднего балла по ЕГЭ (русский язык) по региону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71,9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Средний балл по ЕГЭ (математика) в ОО 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ниже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 среднего балла по ЕГЭ (математика базовая) по региону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4,2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11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Доля выпускников, не преодолевших минимальный порог баллов по ЕГЭ (русский язык) в ОО, 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больше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 доли выпускников, минимальный порог баллов ЕГЭ (русский язык) по региону в основной период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0,4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318864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12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Доля выпускников, не преодолевших минимальный порог баллов по ЕГЭ (математика базовая) в ОО, </a:t>
                      </a:r>
                      <a:r>
                        <a:rPr lang="ru-RU" sz="800" b="1">
                          <a:effectLst/>
                          <a:latin typeface="Times New Roman"/>
                          <a:ea typeface="Calibri"/>
                        </a:rPr>
                        <a:t>больше</a:t>
                      </a: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 доли выпускников, минимальный порог баллов ЕГЭ (математика базовая) по региону в основной период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2,1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221136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13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Средний балл в ОО по ЕГЭ (русский язык) снижается 2 последних учебных года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195416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14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Средний балл в ОО по ЕГЭ (математика базовая) снижается 2 последних учебных года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164624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15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Доля выпускников, не преодолевших минимальный порог баллов по ЕГЭ (русский язык) в ОО, увеличилась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16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Доля выпускников, не преодолевших минимальный порог баллов по ЕГЭ (математика базовая) в ОО, увеличилась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17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Доля учащихся, продолжающих обучение на уровне среднего общего образования менее 50%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18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Доля учащихся, принимавших участие в региональном и всероссийском уровне  олимпиад и конкурсов, проводимых органами власти  в сфере образования, от общей численности обучающихся менее 0,5%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19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Наличие обучающихся, оставленных на повторный курс обучения на уровне основного общего образования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180080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Наличие обучающихся, оставленных на повторный курс обучения на уровне среднего общего образования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21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Наличие обучающихся, не получивших аттестат об основном общем образовании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144016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22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Наличие обучающихся, не получивших аттестат о среднем общем образовании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23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Доля обучающихся, переведенных в следующий класс условно составляет более 0,5% от всех обучающихся в ОО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24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Качество знаний на уровне основного общего образования ниже 30%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157132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25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Качество знаний на уровне среднего общего образования ниже 35%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  <a:tr h="1020945"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26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Зона риска по результатам федеральных оценочных процедур**: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- признаки необъективности результатов ВПР-4,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 - признаки необъективности результатов ВПР-5;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- признаки необъективности ОГЭ;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- низкие результаты;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- резкое изменение результатов;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- высокий коэффициент неподтвержденных медалей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72390" marR="723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7764963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</a:rPr>
              <a:t>ШНР -</a:t>
            </a:r>
            <a:r>
              <a:rPr lang="ru-RU" sz="1800" b="1" dirty="0" err="1">
                <a:solidFill>
                  <a:srgbClr val="0070C0"/>
                </a:solidFill>
              </a:rPr>
              <a:t>ОО_и_СШ</a:t>
            </a:r>
            <a:r>
              <a:rPr lang="ru-RU" sz="1800" b="1" dirty="0">
                <a:solidFill>
                  <a:srgbClr val="0070C0"/>
                </a:solidFill>
              </a:rPr>
              <a:t> (2.0) </a:t>
            </a:r>
            <a:r>
              <a:rPr lang="ru-RU" sz="1800" b="1" dirty="0" smtClean="0">
                <a:solidFill>
                  <a:srgbClr val="0070C0"/>
                </a:solidFill>
              </a:rPr>
              <a:t>- </a:t>
            </a:r>
            <a:r>
              <a:rPr lang="ru-RU" sz="1800" b="1" dirty="0" err="1" smtClean="0">
                <a:solidFill>
                  <a:srgbClr val="0070C0"/>
                </a:solidFill>
              </a:rPr>
              <a:t>Сводная_Смоленск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21275253"/>
              </p:ext>
            </p:extLst>
          </p:nvPr>
        </p:nvGraphicFramePr>
        <p:xfrm>
          <a:off x="323528" y="1124744"/>
          <a:ext cx="8640959" cy="6993161"/>
        </p:xfrm>
        <a:graphic>
          <a:graphicData uri="http://schemas.openxmlformats.org/presentationml/2006/ole">
            <p:oleObj spid="_x0000_s2052" name="Worksheet" r:id="rId3" imgW="6315024" imgH="6705668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2494174"/>
      </p:ext>
    </p:extLst>
  </p:cSld>
  <p:clrMapOvr>
    <a:masterClrMapping/>
  </p:clrMapOvr>
  <p:transition spd="med">
    <p:fade/>
  </p:transition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2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2_Берлин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3_Берлин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7D30EEFE-7128-4DE5-8A0D-8D4EF32CB0AF}"/>
    </a:ext>
  </a:extLst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2156</Words>
  <Application>Microsoft Office PowerPoint</Application>
  <PresentationFormat>Экран (4:3)</PresentationFormat>
  <Paragraphs>3617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Тема2</vt:lpstr>
      <vt:lpstr>Берлин</vt:lpstr>
      <vt:lpstr>2_Берлин</vt:lpstr>
      <vt:lpstr>3_Берлин</vt:lpstr>
      <vt:lpstr>Трек</vt:lpstr>
      <vt:lpstr>Лист Microsoft Office Excel 97-2003</vt:lpstr>
      <vt:lpstr>Деятельность МОЦ по сопровождению школ  с низкими результатами обучения </vt:lpstr>
      <vt:lpstr>Слайд 2</vt:lpstr>
      <vt:lpstr>Деятельность МОЦ по сопровождению школ с нестабильными результатами</vt:lpstr>
      <vt:lpstr>Деятельность МОЦ по сопровождению школ с нестабильными результатами</vt:lpstr>
      <vt:lpstr>Деятельность МОЦ по сопровождению школ  с низкими результатами обучения</vt:lpstr>
      <vt:lpstr>Деятельность МОЦ по сопровождению школ с нестабильными результатами</vt:lpstr>
      <vt:lpstr>Деятельность МОЦ по сопровождению школ  с низкими результатами обучения</vt:lpstr>
      <vt:lpstr>КРИТЕРИИ  для определения школ с низкими результатами обучения  (средние общеобразовательные школы)</vt:lpstr>
      <vt:lpstr>ШНР -ОО_и_СШ (2.0) - Сводная_Смоленск</vt:lpstr>
      <vt:lpstr>ШНР -ОО_и_СШ (2.0) -Сводная_Смоленск - Февраль, сентябрь </vt:lpstr>
      <vt:lpstr>Слайд 11</vt:lpstr>
      <vt:lpstr>Мониторинг ВПР 2017-2019</vt:lpstr>
      <vt:lpstr>Слайд 13</vt:lpstr>
      <vt:lpstr>Слайд 14</vt:lpstr>
      <vt:lpstr>Деятельность МОЦ по сопровождению школ  с низкими  результатами обучения</vt:lpstr>
      <vt:lpstr>Деятельность МОЦ по сопровождению школ  с низкими результатами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МОЦ по сопровождению школ с нестабильными результатами</dc:title>
  <dc:creator>Наталья</dc:creator>
  <cp:lastModifiedBy>Васинова</cp:lastModifiedBy>
  <cp:revision>44</cp:revision>
  <dcterms:created xsi:type="dcterms:W3CDTF">2020-02-22T17:25:45Z</dcterms:created>
  <dcterms:modified xsi:type="dcterms:W3CDTF">2020-11-05T08:11:45Z</dcterms:modified>
</cp:coreProperties>
</file>