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61" r:id="rId3"/>
    <p:sldId id="293" r:id="rId4"/>
    <p:sldId id="284" r:id="rId5"/>
    <p:sldId id="294" r:id="rId6"/>
    <p:sldId id="291" r:id="rId7"/>
    <p:sldId id="285" r:id="rId8"/>
    <p:sldId id="286" r:id="rId9"/>
    <p:sldId id="287" r:id="rId10"/>
    <p:sldId id="288" r:id="rId11"/>
    <p:sldId id="289" r:id="rId12"/>
    <p:sldId id="290" r:id="rId13"/>
    <p:sldId id="271" r:id="rId14"/>
    <p:sldId id="282" r:id="rId15"/>
    <p:sldId id="272" r:id="rId16"/>
    <p:sldId id="273" r:id="rId17"/>
    <p:sldId id="265" r:id="rId18"/>
    <p:sldId id="266" r:id="rId19"/>
    <p:sldId id="280" r:id="rId20"/>
    <p:sldId id="275" r:id="rId21"/>
    <p:sldId id="276" r:id="rId22"/>
    <p:sldId id="277" r:id="rId23"/>
    <p:sldId id="279" r:id="rId24"/>
    <p:sldId id="281" r:id="rId25"/>
    <p:sldId id="278" r:id="rId26"/>
    <p:sldId id="269" r:id="rId27"/>
    <p:sldId id="295" r:id="rId28"/>
    <p:sldId id="264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4" autoAdjust="0"/>
    <p:restoredTop sz="94660"/>
  </p:normalViewPr>
  <p:slideViewPr>
    <p:cSldViewPr snapToGrid="0">
      <p:cViewPr varScale="1">
        <p:scale>
          <a:sx n="63" d="100"/>
          <a:sy n="63" d="100"/>
        </p:scale>
        <p:origin x="19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9B5EB-DCD4-4D30-B0A3-A0225DA6A635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1D22B-CE51-401D-9985-A95D4288DE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566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73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2792-D162-4F1C-88F4-7E5184CDD2A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314E-4A91-493B-B0D8-A4BC87CCE7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895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2792-D162-4F1C-88F4-7E5184CDD2A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314E-4A91-493B-B0D8-A4BC87CCE7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586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2792-D162-4F1C-88F4-7E5184CDD2A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314E-4A91-493B-B0D8-A4BC87CCE7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593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2792-D162-4F1C-88F4-7E5184CDD2A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314E-4A91-493B-B0D8-A4BC87CCE7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932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2792-D162-4F1C-88F4-7E5184CDD2A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314E-4A91-493B-B0D8-A4BC87CCE7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007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2792-D162-4F1C-88F4-7E5184CDD2A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314E-4A91-493B-B0D8-A4BC87CCE7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94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2792-D162-4F1C-88F4-7E5184CDD2A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314E-4A91-493B-B0D8-A4BC87CCE7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320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2792-D162-4F1C-88F4-7E5184CDD2A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314E-4A91-493B-B0D8-A4BC87CCE7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3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2792-D162-4F1C-88F4-7E5184CDD2A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314E-4A91-493B-B0D8-A4BC87CCE7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949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2792-D162-4F1C-88F4-7E5184CDD2A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314E-4A91-493B-B0D8-A4BC87CCE7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208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D2792-D162-4F1C-88F4-7E5184CDD2A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314E-4A91-493B-B0D8-A4BC87CCE7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102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D2792-D162-4F1C-88F4-7E5184CDD2A1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C314E-4A91-493B-B0D8-A4BC87CCE7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20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L2ioCWT8J4" TargetMode="External"/><Relationship Id="rId2" Type="http://schemas.openxmlformats.org/officeDocument/2006/relationships/hyperlink" Target="https://www.youtube.com/watch?v=wjup0nQeLBw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hyperlink" Target="https://www.youtube.com/watch?v=dfLHjhjt27Y" TargetMode="External"/><Relationship Id="rId4" Type="http://schemas.openxmlformats.org/officeDocument/2006/relationships/hyperlink" Target="https://www.youtube.com/watch?v=Z2pSXCJFa3U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91968" y="1559036"/>
            <a:ext cx="8449056" cy="238760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0070C0"/>
                </a:solidFill>
              </a:rPr>
              <a:t>Повышение уровня учебной мотивации через создание комфортной мотивационной образовательной </a:t>
            </a:r>
            <a:r>
              <a:rPr lang="ru-RU" sz="4000" b="1" dirty="0" smtClean="0">
                <a:solidFill>
                  <a:srgbClr val="0070C0"/>
                </a:solidFill>
              </a:rPr>
              <a:t>среды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65046" y="4819982"/>
            <a:ext cx="9144000" cy="1291258"/>
          </a:xfrm>
        </p:spPr>
        <p:txBody>
          <a:bodyPr>
            <a:normAutofit lnSpcReduction="10000"/>
          </a:bodyPr>
          <a:lstStyle/>
          <a:p>
            <a:pPr algn="r"/>
            <a:r>
              <a:rPr lang="ru-RU" b="1" dirty="0"/>
              <a:t>Левина Ольга Анатольевна</a:t>
            </a:r>
            <a:r>
              <a:rPr lang="ru-RU" dirty="0"/>
              <a:t>, </a:t>
            </a:r>
          </a:p>
          <a:p>
            <a:pPr algn="r"/>
            <a:r>
              <a:rPr lang="ru-RU" dirty="0"/>
              <a:t>методист методического отдела </a:t>
            </a:r>
            <a:endParaRPr lang="ru-RU" dirty="0" smtClean="0"/>
          </a:p>
          <a:p>
            <a:pPr algn="r"/>
            <a:r>
              <a:rPr lang="ru-RU" dirty="0" smtClean="0"/>
              <a:t>МБУ </a:t>
            </a:r>
            <a:r>
              <a:rPr lang="ru-RU" dirty="0"/>
              <a:t>ДО «ЦДО» г. Смоленска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18243" y="316358"/>
            <a:ext cx="57114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/>
              <a:t>МЕТОДИЧЕСКИЙ ОТДЕЛ МБУ ДО «ЦДО» Г. СМОЛЕНСКА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96" y="271703"/>
            <a:ext cx="1025388" cy="63232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114" y="1777372"/>
            <a:ext cx="2425864" cy="2425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522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9518"/>
          </a:xfrm>
        </p:spPr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Векторы </a:t>
            </a:r>
            <a:r>
              <a:rPr lang="ru-RU" b="1" dirty="0" smtClean="0">
                <a:solidFill>
                  <a:srgbClr val="0070C0"/>
                </a:solidFill>
              </a:rPr>
              <a:t>изменений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8369" y="1085088"/>
            <a:ext cx="10918588" cy="5642283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  <a:p>
            <a:pPr algn="just"/>
            <a:r>
              <a:rPr lang="ru-RU" sz="3100" b="1" dirty="0"/>
              <a:t>От </a:t>
            </a:r>
            <a:r>
              <a:rPr lang="ru-RU" sz="3100" b="1" dirty="0" err="1"/>
              <a:t>знаниевой</a:t>
            </a:r>
            <a:r>
              <a:rPr lang="ru-RU" sz="3100" b="1" dirty="0"/>
              <a:t> парадигмы </a:t>
            </a:r>
            <a:r>
              <a:rPr lang="ru-RU" sz="3100" dirty="0"/>
              <a:t>обучения → </a:t>
            </a:r>
            <a:r>
              <a:rPr lang="ru-RU" sz="3100" b="1" dirty="0">
                <a:solidFill>
                  <a:srgbClr val="C00000"/>
                </a:solidFill>
              </a:rPr>
              <a:t>к парадигме развития</a:t>
            </a:r>
            <a:r>
              <a:rPr lang="ru-RU" sz="3100" dirty="0"/>
              <a:t>, самоопределения и самореализации личности. </a:t>
            </a:r>
            <a:endParaRPr lang="ru-RU" sz="3100" dirty="0" smtClean="0"/>
          </a:p>
          <a:p>
            <a:pPr algn="just"/>
            <a:r>
              <a:rPr lang="ru-RU" sz="3100" b="1" dirty="0" smtClean="0"/>
              <a:t>От </a:t>
            </a:r>
            <a:r>
              <a:rPr lang="ru-RU" sz="3100" b="1" dirty="0"/>
              <a:t>отрицательных мотивов избегания неприятностей </a:t>
            </a:r>
            <a:r>
              <a:rPr lang="ru-RU" sz="3100" dirty="0"/>
              <a:t>→ </a:t>
            </a:r>
            <a:r>
              <a:rPr lang="ru-RU" sz="3100" b="1" dirty="0">
                <a:solidFill>
                  <a:srgbClr val="C00000"/>
                </a:solidFill>
              </a:rPr>
              <a:t>к комплексной положительной мотивации успеха</a:t>
            </a:r>
            <a:r>
              <a:rPr lang="ru-RU" sz="3100" dirty="0"/>
              <a:t>, познавательного интереса, самовоспитания, общения</a:t>
            </a:r>
            <a:r>
              <a:rPr lang="ru-RU" sz="3100" dirty="0" smtClean="0"/>
              <a:t>.</a:t>
            </a:r>
            <a:endParaRPr lang="ru-RU" sz="3100" dirty="0"/>
          </a:p>
          <a:p>
            <a:pPr algn="just"/>
            <a:r>
              <a:rPr lang="ru-RU" sz="3100" b="1" dirty="0" smtClean="0"/>
              <a:t>От традиционной учебной деятельности </a:t>
            </a:r>
            <a:r>
              <a:rPr lang="ru-RU" sz="3100" dirty="0"/>
              <a:t>→ </a:t>
            </a:r>
            <a:r>
              <a:rPr lang="ru-RU" sz="3100" b="1" dirty="0" smtClean="0">
                <a:solidFill>
                  <a:srgbClr val="0070C0"/>
                </a:solidFill>
              </a:rPr>
              <a:t> </a:t>
            </a:r>
            <a:r>
              <a:rPr lang="ru-RU" sz="3100" b="1" dirty="0" smtClean="0">
                <a:solidFill>
                  <a:srgbClr val="C00000"/>
                </a:solidFill>
              </a:rPr>
              <a:t>к </a:t>
            </a:r>
            <a:r>
              <a:rPr lang="ru-RU" sz="3100" b="1" dirty="0">
                <a:solidFill>
                  <a:srgbClr val="C00000"/>
                </a:solidFill>
              </a:rPr>
              <a:t>организации всей жизнедеятельности школьника, </a:t>
            </a:r>
            <a:r>
              <a:rPr lang="ru-RU" sz="3100" dirty="0"/>
              <a:t>обеспечивающей </a:t>
            </a:r>
            <a:r>
              <a:rPr lang="ru-RU" sz="3100" b="1" dirty="0">
                <a:solidFill>
                  <a:srgbClr val="C00000"/>
                </a:solidFill>
              </a:rPr>
              <a:t>полноценное проживание им каждого периода </a:t>
            </a:r>
            <a:r>
              <a:rPr lang="ru-RU" sz="3100" dirty="0"/>
              <a:t>детства</a:t>
            </a:r>
            <a:r>
              <a:rPr lang="ru-RU" sz="3100" dirty="0" smtClean="0"/>
              <a:t>.</a:t>
            </a:r>
            <a:endParaRPr lang="ru-RU" sz="3100" dirty="0"/>
          </a:p>
          <a:p>
            <a:pPr algn="just"/>
            <a:r>
              <a:rPr lang="ru-RU" sz="3100" b="1" dirty="0" smtClean="0"/>
              <a:t>От знаний, умений и навыков </a:t>
            </a:r>
            <a:r>
              <a:rPr lang="ru-RU" sz="3100" dirty="0" smtClean="0"/>
              <a:t>→ </a:t>
            </a:r>
            <a:r>
              <a:rPr lang="ru-RU" sz="3100" b="1" dirty="0">
                <a:solidFill>
                  <a:srgbClr val="C00000"/>
                </a:solidFill>
              </a:rPr>
              <a:t>к формированию личностных и предметных </a:t>
            </a:r>
            <a:r>
              <a:rPr lang="ru-RU" sz="3100" b="1" dirty="0" smtClean="0">
                <a:solidFill>
                  <a:srgbClr val="C00000"/>
                </a:solidFill>
              </a:rPr>
              <a:t>компетенций</a:t>
            </a:r>
          </a:p>
          <a:p>
            <a:pPr algn="just"/>
            <a:r>
              <a:rPr lang="ru-RU" sz="3100" b="1" dirty="0"/>
              <a:t>От традиционных методик преподавания </a:t>
            </a:r>
            <a:r>
              <a:rPr lang="ru-RU" sz="3100" dirty="0"/>
              <a:t>→ </a:t>
            </a:r>
            <a:r>
              <a:rPr lang="ru-RU" sz="3100" b="1" dirty="0">
                <a:solidFill>
                  <a:srgbClr val="C00000"/>
                </a:solidFill>
              </a:rPr>
              <a:t>к современным образовательным технологиям гуманитарного и </a:t>
            </a:r>
            <a:r>
              <a:rPr lang="ru-RU" sz="3100" b="1" dirty="0" err="1">
                <a:solidFill>
                  <a:srgbClr val="C00000"/>
                </a:solidFill>
              </a:rPr>
              <a:t>деятельностного</a:t>
            </a:r>
            <a:r>
              <a:rPr lang="ru-RU" sz="3100" b="1" dirty="0">
                <a:solidFill>
                  <a:srgbClr val="C00000"/>
                </a:solidFill>
              </a:rPr>
              <a:t> характера.</a:t>
            </a:r>
          </a:p>
          <a:p>
            <a:pPr algn="just"/>
            <a:r>
              <a:rPr lang="ru-RU" sz="3100" b="1" dirty="0">
                <a:solidFill>
                  <a:srgbClr val="C00000"/>
                </a:solidFill>
              </a:rPr>
              <a:t>От организации школьного пространства </a:t>
            </a:r>
            <a:r>
              <a:rPr lang="ru-RU" sz="3100" dirty="0"/>
              <a:t>→ </a:t>
            </a:r>
            <a:r>
              <a:rPr lang="ru-RU" sz="3100" b="1" dirty="0">
                <a:solidFill>
                  <a:srgbClr val="C00000"/>
                </a:solidFill>
              </a:rPr>
              <a:t>к созданию комфортной мотивационной образовательной среды</a:t>
            </a:r>
            <a:r>
              <a:rPr lang="ru-RU" sz="3100" dirty="0"/>
              <a:t>, обеспечивающей активность и успех каждого ребенка.</a:t>
            </a:r>
          </a:p>
          <a:p>
            <a:pPr algn="just"/>
            <a:r>
              <a:rPr lang="ru-RU" sz="3100" b="1" dirty="0"/>
              <a:t>От традиционных отношений </a:t>
            </a:r>
            <a:r>
              <a:rPr lang="ru-RU" sz="3100" dirty="0"/>
              <a:t>«учитель-ученик», «учитель-родитель» → </a:t>
            </a:r>
            <a:r>
              <a:rPr lang="ru-RU" sz="3100" b="1" dirty="0">
                <a:solidFill>
                  <a:srgbClr val="C00000"/>
                </a:solidFill>
              </a:rPr>
              <a:t>к отношениям сотрудничества, сотворчества, социального партнерства всех субъектов образования</a:t>
            </a:r>
            <a:r>
              <a:rPr lang="ru-RU" sz="3100" dirty="0"/>
              <a:t>.</a:t>
            </a:r>
          </a:p>
          <a:p>
            <a:r>
              <a:rPr lang="ru-RU" sz="3100" b="1" dirty="0"/>
              <a:t>От качества образования </a:t>
            </a:r>
            <a:r>
              <a:rPr lang="ru-RU" sz="3100" dirty="0"/>
              <a:t>→ </a:t>
            </a:r>
            <a:r>
              <a:rPr lang="ru-RU" sz="3100" b="1" dirty="0"/>
              <a:t>к качеству жизни в стенах и за пределами школы</a:t>
            </a:r>
            <a:r>
              <a:rPr lang="ru-RU" sz="3100" b="1" dirty="0" smtClean="0"/>
              <a:t>.</a:t>
            </a: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val="1563825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МЕРОПРИЯТИЯ ПО РЕАЛИЗАЦИИ </a:t>
            </a:r>
            <a:r>
              <a:rPr lang="ru-RU" b="1" dirty="0" smtClean="0"/>
              <a:t>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4258"/>
            <a:ext cx="10515600" cy="529045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Системная оптимизация образования в начальной школе </a:t>
            </a:r>
            <a:r>
              <a:rPr lang="ru-RU" dirty="0" smtClean="0"/>
              <a:t>(координация процессов обучения, воспитания и развития в рамках учебной деятельности; обеспечение максимальных возможностей для каждого ребенка)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Обновление и оптимизация учебного плана </a:t>
            </a:r>
            <a:r>
              <a:rPr lang="ru-RU" dirty="0" smtClean="0"/>
              <a:t>(введение новых дисциплин, социальное проектирование в основной школе; исследовательская и проектная деятельность в старших классах; широкое внедрение новых моделей уроков, расширение спектра элективных курсов и т.д.)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Создание Центра мониторинга и поддержки </a:t>
            </a:r>
            <a:r>
              <a:rPr lang="ru-RU" dirty="0" smtClean="0"/>
              <a:t>с целью оперативного анализа и коррекции процесса инновационных изменений в образовательной системе школы (для обучающихся, педагогов, родителей)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Создание Издательского центра </a:t>
            </a:r>
            <a:r>
              <a:rPr lang="ru-RU" dirty="0" smtClean="0"/>
              <a:t>с целью обеспечения гласности процессов обновления, распространения научно-методических наработок.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Создание Учебно-исследовательского центра </a:t>
            </a:r>
            <a:r>
              <a:rPr lang="ru-RU" dirty="0" smtClean="0"/>
              <a:t>с целью обучения школьников современным информационным и аналитическим умениям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Обогащение психологической </a:t>
            </a:r>
            <a:r>
              <a:rPr lang="ru-RU" b="1" dirty="0">
                <a:solidFill>
                  <a:srgbClr val="0070C0"/>
                </a:solidFill>
              </a:rPr>
              <a:t>среды </a:t>
            </a:r>
            <a:r>
              <a:rPr lang="ru-RU" b="1" dirty="0" smtClean="0">
                <a:solidFill>
                  <a:srgbClr val="0070C0"/>
                </a:solidFill>
              </a:rPr>
              <a:t>школы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Перевод </a:t>
            </a:r>
            <a:r>
              <a:rPr lang="ru-RU" b="1" dirty="0">
                <a:solidFill>
                  <a:srgbClr val="0070C0"/>
                </a:solidFill>
              </a:rPr>
              <a:t>на качественно более высокий уровень информационной </a:t>
            </a:r>
            <a:r>
              <a:rPr lang="ru-RU" b="1" dirty="0" smtClean="0">
                <a:solidFill>
                  <a:srgbClr val="0070C0"/>
                </a:solidFill>
              </a:rPr>
              <a:t>и технологической </a:t>
            </a:r>
            <a:r>
              <a:rPr lang="ru-RU" b="1" dirty="0">
                <a:solidFill>
                  <a:srgbClr val="0070C0"/>
                </a:solidFill>
              </a:rPr>
              <a:t>среды </a:t>
            </a:r>
            <a:r>
              <a:rPr lang="ru-RU" b="1" dirty="0" smtClean="0">
                <a:solidFill>
                  <a:srgbClr val="0070C0"/>
                </a:solidFill>
              </a:rPr>
              <a:t>школы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</a:rPr>
              <a:t>Организация повышения квалификации педагогов школы, как наиболее эффективной современной модели повышения </a:t>
            </a:r>
            <a:r>
              <a:rPr lang="ru-RU" b="1" dirty="0" smtClean="0">
                <a:solidFill>
                  <a:srgbClr val="0070C0"/>
                </a:solidFill>
              </a:rPr>
              <a:t>квалификации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3088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28549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Реализация </a:t>
            </a:r>
            <a:r>
              <a:rPr lang="ru-RU" b="1" dirty="0" smtClean="0">
                <a:solidFill>
                  <a:srgbClr val="0070C0"/>
                </a:solidFill>
              </a:rPr>
              <a:t>проекта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Ценностно-смысловой компонент изменений</a:t>
            </a:r>
            <a:endParaRPr lang="ru-RU" dirty="0" smtClean="0"/>
          </a:p>
          <a:p>
            <a:r>
              <a:rPr lang="ru-RU" dirty="0" smtClean="0"/>
              <a:t>Определение </a:t>
            </a:r>
            <a:r>
              <a:rPr lang="ru-RU" dirty="0"/>
              <a:t>критериев и показателей качества образования, на </a:t>
            </a:r>
            <a:r>
              <a:rPr lang="ru-RU" dirty="0" smtClean="0"/>
              <a:t>которые </a:t>
            </a:r>
            <a:r>
              <a:rPr lang="ru-RU" dirty="0"/>
              <a:t>будет ориентироваться педагогический </a:t>
            </a:r>
            <a:r>
              <a:rPr lang="ru-RU" dirty="0" smtClean="0"/>
              <a:t>коллектив</a:t>
            </a:r>
          </a:p>
          <a:p>
            <a:r>
              <a:rPr lang="ru-RU" b="1" dirty="0" smtClean="0"/>
              <a:t>Содержательные </a:t>
            </a:r>
            <a:r>
              <a:rPr lang="ru-RU" b="1" dirty="0"/>
              <a:t>аспекты </a:t>
            </a:r>
            <a:r>
              <a:rPr lang="ru-RU" b="1" dirty="0" smtClean="0"/>
              <a:t>изменений</a:t>
            </a:r>
          </a:p>
          <a:p>
            <a:r>
              <a:rPr lang="ru-RU" dirty="0" smtClean="0"/>
              <a:t>ОРГАНИЗАЦИОННЫЙ КОМПОНЕНТ ИЗМЕНЕНИЙ</a:t>
            </a:r>
          </a:p>
          <a:p>
            <a:r>
              <a:rPr lang="ru-RU" b="1" i="1" dirty="0" smtClean="0"/>
              <a:t>Новая концепция управления ОУ</a:t>
            </a:r>
            <a:endParaRPr lang="ru-RU" dirty="0" smtClean="0"/>
          </a:p>
          <a:p>
            <a:r>
              <a:rPr lang="ru-RU" b="1" i="1" dirty="0" smtClean="0"/>
              <a:t>Организация </a:t>
            </a:r>
            <a:r>
              <a:rPr lang="ru-RU" b="1" i="1" dirty="0"/>
              <a:t>эксперимента</a:t>
            </a:r>
            <a:endParaRPr lang="ru-RU" dirty="0"/>
          </a:p>
          <a:p>
            <a:r>
              <a:rPr lang="ru-RU" b="1" i="1" dirty="0"/>
              <a:t>Новая концепция аттестации </a:t>
            </a:r>
            <a:r>
              <a:rPr lang="ru-RU" b="1" i="1" dirty="0" smtClean="0"/>
              <a:t>кадров</a:t>
            </a:r>
            <a:endParaRPr lang="ru-RU" dirty="0" smtClean="0"/>
          </a:p>
          <a:p>
            <a:r>
              <a:rPr lang="ru-RU" b="1" dirty="0" smtClean="0"/>
              <a:t>Ресурсное </a:t>
            </a:r>
            <a:r>
              <a:rPr lang="ru-RU" b="1" dirty="0"/>
              <a:t>обеспечение проекта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9397" y="3969203"/>
            <a:ext cx="3682603" cy="2888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013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Мотивация – основа успеха и успешности </a:t>
            </a:r>
            <a:r>
              <a:rPr lang="ru-RU" b="1" dirty="0" smtClean="0">
                <a:solidFill>
                  <a:srgbClr val="0070C0"/>
                </a:solidFill>
              </a:rPr>
              <a:t>педагога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20685"/>
            <a:ext cx="7473043" cy="3956277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Руководству </a:t>
            </a:r>
            <a:r>
              <a:rPr lang="ru-RU" b="1" dirty="0">
                <a:solidFill>
                  <a:srgbClr val="C00000"/>
                </a:solidFill>
              </a:rPr>
              <a:t>школы </a:t>
            </a:r>
            <a:r>
              <a:rPr lang="ru-RU" dirty="0" smtClean="0"/>
              <a:t>предстоит </a:t>
            </a:r>
            <a:r>
              <a:rPr lang="ru-RU" dirty="0"/>
              <a:t>решить важную задачу – создание </a:t>
            </a:r>
            <a:r>
              <a:rPr lang="ru-RU" b="1" u="sng" dirty="0"/>
              <a:t>эффективной системы мотивации </a:t>
            </a:r>
            <a:r>
              <a:rPr lang="ru-RU" b="1" u="sng" dirty="0" smtClean="0"/>
              <a:t>педагогов:</a:t>
            </a:r>
          </a:p>
          <a:p>
            <a:pPr algn="just"/>
            <a:r>
              <a:rPr lang="ru-RU" dirty="0"/>
              <a:t>выявить факторы, которые </a:t>
            </a:r>
            <a:r>
              <a:rPr lang="ru-RU" b="1" dirty="0"/>
              <a:t>стимулируют работу </a:t>
            </a:r>
            <a:r>
              <a:rPr lang="ru-RU" b="1" dirty="0" smtClean="0"/>
              <a:t>педагога</a:t>
            </a:r>
          </a:p>
          <a:p>
            <a:pPr algn="just"/>
            <a:r>
              <a:rPr lang="ru-RU" dirty="0"/>
              <a:t>создать </a:t>
            </a:r>
            <a:r>
              <a:rPr lang="ru-RU" b="1" dirty="0"/>
              <a:t>действенный план </a:t>
            </a:r>
            <a:r>
              <a:rPr lang="ru-RU" dirty="0"/>
              <a:t>работы, направленный на мотивацию </a:t>
            </a:r>
            <a:r>
              <a:rPr lang="ru-RU" dirty="0" smtClean="0"/>
              <a:t>учителей</a:t>
            </a:r>
            <a:endParaRPr lang="ru-RU" dirty="0"/>
          </a:p>
        </p:txBody>
      </p:sp>
      <p:sp>
        <p:nvSpPr>
          <p:cNvPr id="6" name="AutoShape 4" descr="Человечек 3d учитель картинки, стоковые фото Человечек 3d учитель | 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6635" y="1825625"/>
            <a:ext cx="3184751" cy="398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987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Что влияет на мотивацию педагога?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прямые </a:t>
            </a:r>
            <a:r>
              <a:rPr lang="ru-RU" dirty="0"/>
              <a:t>воздействия руководителя на </a:t>
            </a:r>
            <a:r>
              <a:rPr lang="ru-RU" dirty="0" smtClean="0"/>
              <a:t>сотрудников</a:t>
            </a:r>
          </a:p>
          <a:p>
            <a:r>
              <a:rPr lang="ru-RU" dirty="0" smtClean="0"/>
              <a:t>качество </a:t>
            </a:r>
            <a:r>
              <a:rPr lang="ru-RU" dirty="0"/>
              <a:t>среды и организационная </a:t>
            </a:r>
            <a:r>
              <a:rPr lang="ru-RU" dirty="0" smtClean="0"/>
              <a:t>культура</a:t>
            </a:r>
          </a:p>
          <a:p>
            <a:r>
              <a:rPr lang="ru-RU" dirty="0"/>
              <a:t>качество профессиональных </a:t>
            </a:r>
            <a:r>
              <a:rPr lang="ru-RU" dirty="0" smtClean="0"/>
              <a:t>целей</a:t>
            </a:r>
          </a:p>
          <a:p>
            <a:r>
              <a:rPr lang="ru-RU" dirty="0"/>
              <a:t>смыслы трудовой </a:t>
            </a:r>
            <a:r>
              <a:rPr lang="ru-RU" dirty="0" smtClean="0"/>
              <a:t>деятельности </a:t>
            </a:r>
            <a:r>
              <a:rPr lang="ru-RU" dirty="0"/>
              <a:t>и ее </a:t>
            </a:r>
            <a:r>
              <a:rPr lang="ru-RU" dirty="0" smtClean="0"/>
              <a:t>содержание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Эти </a:t>
            </a:r>
            <a:r>
              <a:rPr lang="ru-RU" dirty="0"/>
              <a:t>условия частично может создавать руководитель, частично они создаются внешней средой: государственной и муниципальной политикой, экономикой, культурой и т.д. </a:t>
            </a:r>
            <a:endParaRPr lang="ru-RU" dirty="0" smtClean="0"/>
          </a:p>
        </p:txBody>
      </p:sp>
      <p:sp>
        <p:nvSpPr>
          <p:cNvPr id="6" name="Стрелка влево 5"/>
          <p:cNvSpPr/>
          <p:nvPr/>
        </p:nvSpPr>
        <p:spPr>
          <a:xfrm>
            <a:off x="9229344" y="1850771"/>
            <a:ext cx="2560320" cy="18653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/>
              <a:t>Расставьте приоритеты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9028" y="980885"/>
            <a:ext cx="1763486" cy="1419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774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Уровень мотивации напрямую </a:t>
            </a:r>
            <a:r>
              <a:rPr lang="ru-RU" b="1" dirty="0" smtClean="0">
                <a:solidFill>
                  <a:srgbClr val="0070C0"/>
                </a:solidFill>
              </a:rPr>
              <a:t>связан </a:t>
            </a:r>
            <a:r>
              <a:rPr lang="ru-RU" b="1" dirty="0">
                <a:solidFill>
                  <a:srgbClr val="0070C0"/>
                </a:solidFill>
              </a:rPr>
              <a:t>с различными </a:t>
            </a:r>
            <a:r>
              <a:rPr lang="ru-RU" b="1" dirty="0" smtClean="0">
                <a:solidFill>
                  <a:srgbClr val="0070C0"/>
                </a:solidFill>
              </a:rPr>
              <a:t>факторами: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8378" y="139862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algn="just"/>
            <a:r>
              <a:rPr lang="ru-RU" b="1" dirty="0" smtClean="0"/>
              <a:t>Личная </a:t>
            </a:r>
            <a:r>
              <a:rPr lang="ru-RU" b="1" dirty="0"/>
              <a:t>потребность </a:t>
            </a:r>
            <a:r>
              <a:rPr lang="ru-RU" dirty="0"/>
              <a:t>и порыв педагога трудиться честно</a:t>
            </a:r>
            <a:r>
              <a:rPr lang="ru-RU" dirty="0" smtClean="0"/>
              <a:t>.</a:t>
            </a:r>
          </a:p>
          <a:p>
            <a:pPr algn="just"/>
            <a:r>
              <a:rPr lang="ru-RU" b="1" dirty="0" smtClean="0"/>
              <a:t>Внутренняя </a:t>
            </a:r>
            <a:r>
              <a:rPr lang="ru-RU" b="1" dirty="0"/>
              <a:t>потребность человека связать свою жизнь с педагогической деятельностью</a:t>
            </a:r>
            <a:r>
              <a:rPr lang="ru-RU" b="1" dirty="0" smtClean="0"/>
              <a:t>.</a:t>
            </a:r>
          </a:p>
          <a:p>
            <a:pPr algn="just"/>
            <a:r>
              <a:rPr lang="ru-RU" b="1" dirty="0" smtClean="0"/>
              <a:t>Профессионализм</a:t>
            </a:r>
            <a:r>
              <a:rPr lang="ru-RU" dirty="0" smtClean="0"/>
              <a:t> (профессиональная компетентность)</a:t>
            </a:r>
          </a:p>
          <a:p>
            <a:pPr algn="just"/>
            <a:r>
              <a:rPr lang="ru-RU" dirty="0" smtClean="0"/>
              <a:t>Собственные </a:t>
            </a:r>
            <a:r>
              <a:rPr lang="ru-RU" b="1" dirty="0"/>
              <a:t>цели</a:t>
            </a:r>
            <a:r>
              <a:rPr lang="ru-RU" dirty="0"/>
              <a:t> в выбранной профессии, </a:t>
            </a:r>
            <a:r>
              <a:rPr lang="ru-RU" b="1" dirty="0"/>
              <a:t>стремление </a:t>
            </a:r>
            <a:r>
              <a:rPr lang="ru-RU" b="1" dirty="0" smtClean="0"/>
              <a:t>к карьерному росту.</a:t>
            </a:r>
          </a:p>
          <a:p>
            <a:pPr algn="just"/>
            <a:r>
              <a:rPr lang="ru-RU" b="1" dirty="0" smtClean="0"/>
              <a:t>Внутренние </a:t>
            </a:r>
            <a:r>
              <a:rPr lang="ru-RU" b="1" dirty="0"/>
              <a:t>ощущения</a:t>
            </a:r>
            <a:r>
              <a:rPr lang="ru-RU" dirty="0"/>
              <a:t>, отношения с детьми, их родителями, с </a:t>
            </a:r>
            <a:r>
              <a:rPr lang="ru-RU" dirty="0" smtClean="0"/>
              <a:t>коллегами</a:t>
            </a:r>
          </a:p>
          <a:p>
            <a:pPr algn="just"/>
            <a:r>
              <a:rPr lang="ru-RU" dirty="0" smtClean="0"/>
              <a:t>Организация </a:t>
            </a:r>
            <a:r>
              <a:rPr lang="ru-RU" dirty="0"/>
              <a:t>специального </a:t>
            </a:r>
            <a:r>
              <a:rPr lang="ru-RU" dirty="0" smtClean="0"/>
              <a:t>пространства (технические</a:t>
            </a:r>
            <a:r>
              <a:rPr lang="ru-RU" dirty="0"/>
              <a:t>, и </a:t>
            </a:r>
            <a:r>
              <a:rPr lang="ru-RU" dirty="0" smtClean="0"/>
              <a:t>материальные возможности и т.д.)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7042" y="6047541"/>
            <a:ext cx="10558272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dirty="0"/>
              <a:t>Сочетание всех факторов – это основа успеха педагога в своей деятельности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25489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Анализируя свою работу, стоит ответить на следующие вопросы</a:t>
            </a:r>
            <a:r>
              <a:rPr lang="ru-RU" b="1" dirty="0" smtClean="0">
                <a:solidFill>
                  <a:srgbClr val="0070C0"/>
                </a:solidFill>
              </a:rPr>
              <a:t>: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09396"/>
            <a:ext cx="7440386" cy="3040290"/>
          </a:xfrm>
        </p:spPr>
        <p:txBody>
          <a:bodyPr/>
          <a:lstStyle/>
          <a:p>
            <a:r>
              <a:rPr lang="ru-RU" dirty="0" smtClean="0"/>
              <a:t>Какой </a:t>
            </a:r>
            <a:r>
              <a:rPr lang="ru-RU" dirty="0"/>
              <a:t>полезный урок вынесет сам педагог от своей деятельности</a:t>
            </a:r>
            <a:r>
              <a:rPr lang="ru-RU" dirty="0" smtClean="0"/>
              <a:t>?</a:t>
            </a:r>
          </a:p>
          <a:p>
            <a:r>
              <a:rPr lang="ru-RU" dirty="0" smtClean="0"/>
              <a:t>Каким </a:t>
            </a:r>
            <a:r>
              <a:rPr lang="ru-RU" dirty="0"/>
              <a:t>образом можно повлиять на то, чтобы дети показали положительный результат</a:t>
            </a:r>
            <a:r>
              <a:rPr lang="ru-RU" dirty="0" smtClean="0"/>
              <a:t>?</a:t>
            </a:r>
            <a:endParaRPr lang="ru-RU" dirty="0"/>
          </a:p>
        </p:txBody>
      </p:sp>
      <p:pic>
        <p:nvPicPr>
          <p:cNvPr id="1026" name="Picture 2" descr="Вопрос ответ картинки, стоковые фото Вопрос ответ | Depositphot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5724" y="2140631"/>
            <a:ext cx="2976848" cy="3509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7396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ПРОЕКТ…ПРОЕКТ. ПРОЕКТ!!!</a:t>
            </a:r>
            <a:br>
              <a:rPr lang="ru-RU" dirty="0"/>
            </a:br>
            <a:r>
              <a:rPr lang="ru-RU" sz="2000" dirty="0" smtClean="0">
                <a:latin typeface="+mn-lt"/>
              </a:rPr>
              <a:t>Опыт </a:t>
            </a:r>
            <a:r>
              <a:rPr lang="ru-RU" sz="2000" dirty="0" err="1" smtClean="0">
                <a:latin typeface="+mn-lt"/>
              </a:rPr>
              <a:t>Нижнеудинской</a:t>
            </a:r>
            <a:r>
              <a:rPr lang="ru-RU" sz="2000" dirty="0" smtClean="0">
                <a:latin typeface="+mn-lt"/>
              </a:rPr>
              <a:t> школы № 1 Иркутской области</a:t>
            </a:r>
            <a:endParaRPr lang="ru-RU" sz="20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6765" y="1749323"/>
            <a:ext cx="10515600" cy="144183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</a:rPr>
              <a:t>Цель: повышение учебной </a:t>
            </a:r>
            <a:r>
              <a:rPr lang="ru-RU" b="1" dirty="0" smtClean="0">
                <a:solidFill>
                  <a:srgbClr val="0070C0"/>
                </a:solidFill>
              </a:rPr>
              <a:t>мотивации</a:t>
            </a:r>
          </a:p>
          <a:p>
            <a:r>
              <a:rPr lang="ru-RU" dirty="0" smtClean="0"/>
              <a:t>новые образовательные результаты </a:t>
            </a:r>
          </a:p>
          <a:p>
            <a:r>
              <a:rPr lang="ru-RU" dirty="0" smtClean="0"/>
              <a:t>повысить мотивацию</a:t>
            </a:r>
          </a:p>
          <a:p>
            <a:r>
              <a:rPr lang="ru-RU" dirty="0" smtClean="0"/>
              <a:t>настроиться на трансформацию всего школьного уклада</a:t>
            </a:r>
          </a:p>
          <a:p>
            <a:endParaRPr lang="ru-RU" dirty="0"/>
          </a:p>
        </p:txBody>
      </p:sp>
      <p:sp>
        <p:nvSpPr>
          <p:cNvPr id="7" name="Пятиугольник 6"/>
          <p:cNvSpPr/>
          <p:nvPr/>
        </p:nvSpPr>
        <p:spPr>
          <a:xfrm>
            <a:off x="4005453" y="3986784"/>
            <a:ext cx="1070610" cy="682752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Кадры</a:t>
            </a:r>
            <a:endParaRPr lang="ru-RU" dirty="0"/>
          </a:p>
        </p:txBody>
      </p:sp>
      <p:sp>
        <p:nvSpPr>
          <p:cNvPr id="8" name="Пятиугольник 7"/>
          <p:cNvSpPr/>
          <p:nvPr/>
        </p:nvSpPr>
        <p:spPr>
          <a:xfrm>
            <a:off x="5102351" y="3986784"/>
            <a:ext cx="946785" cy="682752"/>
          </a:xfrm>
          <a:prstGeom prst="homePlate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Опыт</a:t>
            </a:r>
            <a:endParaRPr lang="ru-RU" dirty="0"/>
          </a:p>
        </p:txBody>
      </p:sp>
      <p:sp>
        <p:nvSpPr>
          <p:cNvPr id="9" name="Пятиугольник 8"/>
          <p:cNvSpPr/>
          <p:nvPr/>
        </p:nvSpPr>
        <p:spPr>
          <a:xfrm>
            <a:off x="6096000" y="3992881"/>
            <a:ext cx="955929" cy="682752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Уклад</a:t>
            </a:r>
            <a:endParaRPr lang="ru-RU" dirty="0"/>
          </a:p>
        </p:txBody>
      </p:sp>
      <p:sp>
        <p:nvSpPr>
          <p:cNvPr id="10" name="Пятиугольник 9"/>
          <p:cNvSpPr/>
          <p:nvPr/>
        </p:nvSpPr>
        <p:spPr>
          <a:xfrm>
            <a:off x="7047737" y="3986784"/>
            <a:ext cx="1368554" cy="682752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Поощрение</a:t>
            </a:r>
            <a:endParaRPr lang="ru-RU" dirty="0"/>
          </a:p>
        </p:txBody>
      </p:sp>
      <p:sp>
        <p:nvSpPr>
          <p:cNvPr id="11" name="Пятиугольник 10"/>
          <p:cNvSpPr/>
          <p:nvPr/>
        </p:nvSpPr>
        <p:spPr>
          <a:xfrm>
            <a:off x="8427722" y="3986784"/>
            <a:ext cx="1280921" cy="682752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Культура и досуг</a:t>
            </a:r>
            <a:endParaRPr lang="ru-RU" dirty="0"/>
          </a:p>
        </p:txBody>
      </p:sp>
      <p:sp>
        <p:nvSpPr>
          <p:cNvPr id="13" name="Пятиугольник 12"/>
          <p:cNvSpPr/>
          <p:nvPr/>
        </p:nvSpPr>
        <p:spPr>
          <a:xfrm>
            <a:off x="9708643" y="3974569"/>
            <a:ext cx="1163192" cy="682752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Учитель</a:t>
            </a:r>
            <a:endParaRPr lang="ru-RU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10928605" y="3974569"/>
            <a:ext cx="1088517" cy="682752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Успех</a:t>
            </a:r>
            <a:endParaRPr lang="ru-RU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1471803" y="3986784"/>
            <a:ext cx="1251585" cy="682752"/>
          </a:xfrm>
          <a:prstGeom prst="homePlate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Личный пример</a:t>
            </a:r>
            <a:endParaRPr lang="ru-RU" dirty="0"/>
          </a:p>
        </p:txBody>
      </p:sp>
      <p:sp>
        <p:nvSpPr>
          <p:cNvPr id="12" name="Пятиугольник 11"/>
          <p:cNvSpPr/>
          <p:nvPr/>
        </p:nvSpPr>
        <p:spPr>
          <a:xfrm>
            <a:off x="362331" y="3986784"/>
            <a:ext cx="1141095" cy="682752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Проект</a:t>
            </a:r>
            <a:endParaRPr lang="ru-RU" dirty="0"/>
          </a:p>
        </p:txBody>
      </p:sp>
      <p:sp>
        <p:nvSpPr>
          <p:cNvPr id="6" name="Пятиугольник 5"/>
          <p:cNvSpPr/>
          <p:nvPr/>
        </p:nvSpPr>
        <p:spPr>
          <a:xfrm>
            <a:off x="2724150" y="3986784"/>
            <a:ext cx="1291590" cy="682752"/>
          </a:xfrm>
          <a:prstGeom prst="homePlate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Команда</a:t>
            </a:r>
            <a:endParaRPr lang="ru-RU" dirty="0"/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886968" y="5279137"/>
            <a:ext cx="10515600" cy="775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b="1" dirty="0" smtClean="0">
                <a:solidFill>
                  <a:schemeClr val="bg1"/>
                </a:solidFill>
              </a:rPr>
              <a:t>Векторы развития школы</a:t>
            </a:r>
          </a:p>
          <a:p>
            <a:pPr algn="ctr"/>
            <a:r>
              <a:rPr lang="ru-RU" sz="1800" dirty="0" smtClean="0">
                <a:solidFill>
                  <a:schemeClr val="bg1"/>
                </a:solidFill>
              </a:rPr>
              <a:t>По каждому направления – конкретные шаги, мероприятия</a:t>
            </a:r>
          </a:p>
          <a:p>
            <a:pPr algn="ctr"/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646327" y="3468022"/>
            <a:ext cx="5088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10 основных аспектов, выделенных при анализе</a:t>
            </a:r>
            <a:endParaRPr lang="ru-RU" b="1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9314" y="574749"/>
            <a:ext cx="2457586" cy="245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878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319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Развитие школы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7"/>
            <a:ext cx="10704576" cy="121018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/>
              <a:t>Школа трансформируется, появляются новые векторы развития, новые возможности. В школе становится интересно всем участникам образовательных отношений</a:t>
            </a:r>
            <a:endParaRPr lang="ru-RU" sz="24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5779008" y="1186830"/>
            <a:ext cx="841248" cy="454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838200" y="3553109"/>
            <a:ext cx="10704576" cy="3061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Повышение общей мотивации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838200" y="4418328"/>
            <a:ext cx="10704576" cy="4314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Повышение школьной мотивации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838200" y="5513576"/>
            <a:ext cx="10704576" cy="1051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Формируется новый имидж школы с предпосылками на развитие (гуманитарное, «Школа подготовки педагогических кадров»)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5779008" y="3074858"/>
            <a:ext cx="841248" cy="454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5779008" y="3965636"/>
            <a:ext cx="841248" cy="454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5769864" y="4954523"/>
            <a:ext cx="841248" cy="4542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6084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5542" y="675693"/>
            <a:ext cx="11032671" cy="132556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Основные меры по повышению мотивации обучающихся (и учителей!!!):</a:t>
            </a: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4924" y="2491114"/>
            <a:ext cx="972029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Tx/>
              <a:buChar char="-"/>
            </a:pPr>
            <a:r>
              <a:rPr lang="ru-RU" sz="2400" b="1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меры </a:t>
            </a:r>
            <a:r>
              <a:rPr lang="ru-RU" sz="2400" b="1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самонастройки 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или изменения восприятия, </a:t>
            </a:r>
            <a:r>
              <a:rPr lang="ru-RU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отношения, и, прежде 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всего, вера в то, что 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КАЖДЫЙ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школьник МОЖЕТ добиться успехов в учебе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endParaRPr lang="ru-RU" sz="2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искоренение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деструктивных практик 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(несправедливая оценка, неоправданное применение наказаний и т.д.);</a:t>
            </a: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меры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развития профессиональных компетенций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развитие умения выстраивать программу обучения и адаптировать учебный план; </a:t>
            </a:r>
            <a:endParaRPr lang="ru-RU" sz="2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r>
              <a:rPr lang="ru-RU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способность 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проводить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формирующую оценку 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 давать индивидуальную развивающую обратную связь. </a:t>
            </a:r>
          </a:p>
        </p:txBody>
      </p:sp>
    </p:spTree>
    <p:extLst>
      <p:ext uri="{BB962C8B-B14F-4D97-AF65-F5344CB8AC3E}">
        <p14:creationId xmlns:p14="http://schemas.microsoft.com/office/powerpoint/2010/main" val="231820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Управление развитием мотивации участников образовательного процесса осуществляется через: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276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Формирование ценностно-ориентационного единства в школьном коллективе</a:t>
            </a:r>
            <a:r>
              <a:rPr lang="ru-RU" dirty="0" smtClean="0"/>
              <a:t>/создание команды единомышленников/сетевое взаимодействие;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Совершенствование кадрового потенциала</a:t>
            </a:r>
            <a:r>
              <a:rPr lang="ru-RU" dirty="0" smtClean="0"/>
              <a:t>/профессиональной компетентности администрации и педагогических работников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Создание условий для непрерывного профессионального развития </a:t>
            </a:r>
            <a:r>
              <a:rPr lang="ru-RU" b="1" dirty="0" err="1" smtClean="0">
                <a:solidFill>
                  <a:srgbClr val="0070C0"/>
                </a:solidFill>
              </a:rPr>
              <a:t>пед.работников</a:t>
            </a:r>
            <a:r>
              <a:rPr lang="ru-RU" dirty="0" smtClean="0"/>
              <a:t> (профессиональная переподготовка, повышение квалификации);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Активизацию системы поддержки и стимулирования профессиональной деятельности</a:t>
            </a:r>
            <a:r>
              <a:rPr lang="ru-RU" b="1" dirty="0" smtClean="0"/>
              <a:t> </a:t>
            </a:r>
            <a:r>
              <a:rPr lang="ru-RU" dirty="0" smtClean="0"/>
              <a:t>педагогических работников по достигнутым результатам трансляцию положительного опыта в СМИ;</a:t>
            </a:r>
          </a:p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Поэтапное преобразование уклада школьной жизни</a:t>
            </a:r>
            <a:r>
              <a:rPr lang="ru-RU" dirty="0" smtClean="0"/>
              <a:t>, модернизацию и трансформацию образовательного процесса с вовлечением обучающихся и их родителей (законных представителей), социальных партнеров (совершенствование системы воспитательного пространства, качества подготовки обучающихся).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56645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Компетенции учителя по реализации ФГОС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640786" cy="47384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</a:rPr>
              <a:t>1. Профессионально значимые личностные </a:t>
            </a:r>
            <a:r>
              <a:rPr lang="ru-RU" b="1" dirty="0" smtClean="0">
                <a:solidFill>
                  <a:srgbClr val="0070C0"/>
                </a:solidFill>
              </a:rPr>
              <a:t>качества</a:t>
            </a:r>
          </a:p>
          <a:p>
            <a:r>
              <a:rPr lang="ru-RU" dirty="0"/>
              <a:t>1.1.Вера в силы и возможности </a:t>
            </a:r>
            <a:r>
              <a:rPr lang="ru-RU" dirty="0" smtClean="0"/>
              <a:t>обучающихся</a:t>
            </a:r>
          </a:p>
          <a:p>
            <a:r>
              <a:rPr lang="ru-RU" dirty="0"/>
              <a:t>1.2.Эмпатийность</a:t>
            </a:r>
          </a:p>
          <a:p>
            <a:r>
              <a:rPr lang="ru-RU" dirty="0" smtClean="0"/>
              <a:t>1.3.Социорефлексия</a:t>
            </a:r>
          </a:p>
          <a:p>
            <a:r>
              <a:rPr lang="ru-RU" dirty="0"/>
              <a:t>1.4. Общая </a:t>
            </a:r>
            <a:r>
              <a:rPr lang="ru-RU" dirty="0" smtClean="0"/>
              <a:t>культура</a:t>
            </a:r>
          </a:p>
          <a:p>
            <a:r>
              <a:rPr lang="ru-RU" dirty="0"/>
              <a:t>1.5. Эмоциональная </a:t>
            </a:r>
            <a:r>
              <a:rPr lang="ru-RU" dirty="0" smtClean="0"/>
              <a:t>устойчивость</a:t>
            </a:r>
          </a:p>
          <a:p>
            <a:r>
              <a:rPr lang="ru-RU" dirty="0"/>
              <a:t>1.6. Позитивная направленность на педагогическую </a:t>
            </a:r>
            <a:r>
              <a:rPr lang="ru-RU" dirty="0" smtClean="0"/>
              <a:t>деятельность и </a:t>
            </a:r>
            <a:r>
              <a:rPr lang="ru-RU" dirty="0"/>
              <a:t>уверенность в </a:t>
            </a:r>
            <a:r>
              <a:rPr lang="ru-RU" dirty="0" smtClean="0"/>
              <a:t>себе</a:t>
            </a:r>
          </a:p>
          <a:p>
            <a:r>
              <a:rPr lang="ru-RU" dirty="0"/>
              <a:t>1.7.Самоорганизованность</a:t>
            </a:r>
          </a:p>
        </p:txBody>
      </p:sp>
    </p:spTree>
    <p:extLst>
      <p:ext uri="{BB962C8B-B14F-4D97-AF65-F5344CB8AC3E}">
        <p14:creationId xmlns:p14="http://schemas.microsoft.com/office/powerpoint/2010/main" val="11127985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6968" y="352933"/>
            <a:ext cx="10515600" cy="683387"/>
          </a:xfrm>
        </p:spPr>
        <p:txBody>
          <a:bodyPr>
            <a:normAutofit fontScale="90000"/>
          </a:bodyPr>
          <a:lstStyle/>
          <a:p>
            <a:r>
              <a:rPr lang="ru-RU" dirty="0"/>
              <a:t>Компетенции учителя по реализации ФГОС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0664" y="1216025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>
                <a:solidFill>
                  <a:srgbClr val="0070C0"/>
                </a:solidFill>
              </a:rPr>
              <a:t>2. Компетентность в постановке </a:t>
            </a:r>
            <a:r>
              <a:rPr lang="ru-RU" b="1" dirty="0" smtClean="0">
                <a:solidFill>
                  <a:srgbClr val="0070C0"/>
                </a:solidFill>
              </a:rPr>
              <a:t>целей и </a:t>
            </a:r>
            <a:r>
              <a:rPr lang="ru-RU" b="1" dirty="0">
                <a:solidFill>
                  <a:srgbClr val="0070C0"/>
                </a:solidFill>
              </a:rPr>
              <a:t>задач педагогической </a:t>
            </a:r>
            <a:r>
              <a:rPr lang="ru-RU" b="1" dirty="0" smtClean="0">
                <a:solidFill>
                  <a:srgbClr val="0070C0"/>
                </a:solidFill>
              </a:rPr>
              <a:t>деятельности</a:t>
            </a:r>
          </a:p>
          <a:p>
            <a:r>
              <a:rPr lang="ru-RU" dirty="0"/>
              <a:t>2.1.Умение ставить педагогические цели с учетом возрастных и индивидуальных </a:t>
            </a:r>
            <a:r>
              <a:rPr lang="ru-RU" dirty="0" smtClean="0"/>
              <a:t>особенностей обучающихся</a:t>
            </a:r>
          </a:p>
          <a:p>
            <a:r>
              <a:rPr lang="ru-RU" dirty="0"/>
              <a:t>2.2. Умение перевести тему урока в педагогическую </a:t>
            </a:r>
            <a:r>
              <a:rPr lang="ru-RU" dirty="0" smtClean="0"/>
              <a:t>задачу</a:t>
            </a:r>
          </a:p>
          <a:p>
            <a:r>
              <a:rPr lang="ru-RU" dirty="0"/>
              <a:t>2.3. Умение вовлечь обучающихся в процесс формулирования целей и </a:t>
            </a:r>
            <a:r>
              <a:rPr lang="ru-RU" dirty="0" smtClean="0"/>
              <a:t>задач</a:t>
            </a:r>
          </a:p>
          <a:p>
            <a:endParaRPr lang="ru-RU" dirty="0"/>
          </a:p>
        </p:txBody>
      </p:sp>
      <p:pic>
        <p:nvPicPr>
          <p:cNvPr id="4" name="Picture 2" descr="Математика в школе ДНР: В чем особенности проведения мастер-класса?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778" y="4167639"/>
            <a:ext cx="3425372" cy="2569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87898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3387"/>
          </a:xfrm>
        </p:spPr>
        <p:txBody>
          <a:bodyPr>
            <a:normAutofit fontScale="90000"/>
          </a:bodyPr>
          <a:lstStyle/>
          <a:p>
            <a:r>
              <a:rPr lang="ru-RU" dirty="0"/>
              <a:t>Компетенции учителя по реализации ФГОС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4088" y="1228217"/>
            <a:ext cx="10515600" cy="13564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3.Компетентность </a:t>
            </a:r>
            <a:r>
              <a:rPr lang="ru-RU" b="1" dirty="0">
                <a:solidFill>
                  <a:srgbClr val="0070C0"/>
                </a:solidFill>
              </a:rPr>
              <a:t>в области </a:t>
            </a:r>
            <a:r>
              <a:rPr lang="ru-RU" b="1" dirty="0">
                <a:solidFill>
                  <a:srgbClr val="C00000"/>
                </a:solidFill>
              </a:rPr>
              <a:t>мотивации учебной </a:t>
            </a:r>
            <a:r>
              <a:rPr lang="ru-RU" b="1" dirty="0" smtClean="0">
                <a:solidFill>
                  <a:srgbClr val="C00000"/>
                </a:solidFill>
              </a:rPr>
              <a:t>деятельности</a:t>
            </a:r>
          </a:p>
          <a:p>
            <a:pPr marL="0" indent="0">
              <a:buNone/>
            </a:pP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845343"/>
              </p:ext>
            </p:extLst>
          </p:nvPr>
        </p:nvGraphicFramePr>
        <p:xfrm>
          <a:off x="577596" y="1814576"/>
          <a:ext cx="11032018" cy="46776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66004">
                  <a:extLst>
                    <a:ext uri="{9D8B030D-6E8A-4147-A177-3AD203B41FA5}">
                      <a16:colId xmlns:a16="http://schemas.microsoft.com/office/drawing/2014/main" val="2684648414"/>
                    </a:ext>
                  </a:extLst>
                </a:gridCol>
                <a:gridCol w="5666014">
                  <a:extLst>
                    <a:ext uri="{9D8B030D-6E8A-4147-A177-3AD203B41FA5}">
                      <a16:colId xmlns:a16="http://schemas.microsoft.com/office/drawing/2014/main" val="156328930"/>
                    </a:ext>
                  </a:extLst>
                </a:gridCol>
              </a:tblGrid>
              <a:tr h="59334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3.1.Умение создавать ситуации, обеспечивающие успех в учебной деятельност</a:t>
                      </a:r>
                      <a:r>
                        <a:rPr lang="ru-RU" sz="2000" dirty="0" smtClean="0"/>
                        <a:t>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305900"/>
                  </a:ext>
                </a:extLst>
              </a:tr>
              <a:tr h="69494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Характеристики компетенций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Показатели </a:t>
                      </a:r>
                      <a:r>
                        <a:rPr lang="ru-RU" sz="2000" b="1" dirty="0" err="1" smtClean="0"/>
                        <a:t>сформированности</a:t>
                      </a:r>
                      <a:endParaRPr lang="ru-RU" sz="2000" b="1" dirty="0" smtClean="0"/>
                    </a:p>
                    <a:p>
                      <a:pPr algn="ctr"/>
                      <a:r>
                        <a:rPr lang="ru-RU" sz="2000" b="1" dirty="0" smtClean="0"/>
                        <a:t>компетенции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648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/>
                        <a:t>Является основой компетентности педагога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в мотивировании учебной деятельности за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счет создания ситуаций, формирующих и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закрепляющих у ученика веру в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собственные силы и возможности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достижения требуемых результатов.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/>
                        <a:t>- знание возможностей конкретных учеников;</a:t>
                      </a:r>
                    </a:p>
                    <a:p>
                      <a:pPr algn="just"/>
                      <a:r>
                        <a:rPr lang="ru-RU" sz="2400" dirty="0" smtClean="0"/>
                        <a:t>- умение дифференцировать задания с тем, чтобы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учащиеся могли почувствовать успех;</a:t>
                      </a:r>
                    </a:p>
                    <a:p>
                      <a:pPr algn="just"/>
                      <a:r>
                        <a:rPr lang="ru-RU" sz="2400" dirty="0" smtClean="0"/>
                        <a:t>- демонстрация успехов обучающихся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родителям,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одноклассникам;</a:t>
                      </a:r>
                    </a:p>
                    <a:p>
                      <a:pPr algn="just"/>
                      <a:r>
                        <a:rPr lang="ru-RU" sz="2400" dirty="0" smtClean="0"/>
                        <a:t>- подчеркивание даже незначительных успехов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обучающихся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056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77755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1624" y="306514"/>
            <a:ext cx="10515600" cy="366395"/>
          </a:xfrm>
        </p:spPr>
        <p:txBody>
          <a:bodyPr>
            <a:noAutofit/>
          </a:bodyPr>
          <a:lstStyle/>
          <a:p>
            <a:r>
              <a:rPr lang="ru-RU" sz="3200" dirty="0"/>
              <a:t>Компетенции учителя по реализации ФГОС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7512" y="672909"/>
            <a:ext cx="10515600" cy="13564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3.Компетентность </a:t>
            </a:r>
            <a:r>
              <a:rPr lang="ru-RU" b="1" dirty="0">
                <a:solidFill>
                  <a:srgbClr val="0070C0"/>
                </a:solidFill>
              </a:rPr>
              <a:t>в области </a:t>
            </a:r>
            <a:r>
              <a:rPr lang="ru-RU" b="1" dirty="0">
                <a:solidFill>
                  <a:srgbClr val="C00000"/>
                </a:solidFill>
              </a:rPr>
              <a:t>мотивации учебной </a:t>
            </a:r>
            <a:r>
              <a:rPr lang="ru-RU" b="1" dirty="0" smtClean="0">
                <a:solidFill>
                  <a:srgbClr val="C00000"/>
                </a:solidFill>
              </a:rPr>
              <a:t>деятельности</a:t>
            </a:r>
          </a:p>
          <a:p>
            <a:pPr marL="0" indent="0">
              <a:buNone/>
            </a:pP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607089"/>
              </p:ext>
            </p:extLst>
          </p:nvPr>
        </p:nvGraphicFramePr>
        <p:xfrm>
          <a:off x="243840" y="1131824"/>
          <a:ext cx="11631168" cy="55554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94176">
                  <a:extLst>
                    <a:ext uri="{9D8B030D-6E8A-4147-A177-3AD203B41FA5}">
                      <a16:colId xmlns:a16="http://schemas.microsoft.com/office/drawing/2014/main" val="2684648414"/>
                    </a:ext>
                  </a:extLst>
                </a:gridCol>
                <a:gridCol w="7936992">
                  <a:extLst>
                    <a:ext uri="{9D8B030D-6E8A-4147-A177-3AD203B41FA5}">
                      <a16:colId xmlns:a16="http://schemas.microsoft.com/office/drawing/2014/main" val="156328930"/>
                    </a:ext>
                  </a:extLst>
                </a:gridCol>
              </a:tblGrid>
              <a:tr h="404368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3.2. Умение создавать условия обеспечения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позитивной мотивации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000" b="1" dirty="0" smtClean="0"/>
                        <a:t>обучающихся</a:t>
                      </a:r>
                      <a:endParaRPr lang="ru-RU" sz="20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305900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Характеристики компетенций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Показатели </a:t>
                      </a:r>
                      <a:r>
                        <a:rPr lang="ru-RU" sz="2000" b="1" dirty="0" err="1" smtClean="0"/>
                        <a:t>сформированности</a:t>
                      </a:r>
                      <a:r>
                        <a:rPr lang="ru-RU" sz="2000" b="1" baseline="0" dirty="0" smtClean="0"/>
                        <a:t> </a:t>
                      </a:r>
                      <a:r>
                        <a:rPr lang="ru-RU" sz="2000" b="1" dirty="0" smtClean="0"/>
                        <a:t>компетенции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648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/>
                        <a:t>Заключается в умении педагога создавать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мотивацию учебной деятельности на основе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соотнесения предлагаемого материал с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личным (субъектным) опытом и сферой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интересов обучающихся. Если получаемая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на занятиях информация опирается на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имеющийся у ребенка опыт, и в то же время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содержит новые, личностно осмысленные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знания, то она сама приобретает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мотивирующий потенциал, способствуя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созданию установки на позитивное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восприятие учебной деятельности.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/>
                        <a:t>- умение выстраивать деятельность на уроке с учетом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имеющегося уровня учебной мотивации;</a:t>
                      </a:r>
                    </a:p>
                    <a:p>
                      <a:pPr algn="just"/>
                      <a:r>
                        <a:rPr lang="ru-RU" sz="1800" dirty="0" smtClean="0"/>
                        <a:t>- использование разнообразного спектра материалов и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заданий, способных вызвать интерес к разным темам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преподаваемого предмета;</a:t>
                      </a:r>
                    </a:p>
                    <a:p>
                      <a:pPr algn="just"/>
                      <a:r>
                        <a:rPr lang="ru-RU" sz="1800" dirty="0" smtClean="0"/>
                        <a:t>- использование знаний об интересах и потребностях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обучающихся в своей педагогической деятельности;</a:t>
                      </a:r>
                    </a:p>
                    <a:p>
                      <a:pPr algn="just"/>
                      <a:r>
                        <a:rPr lang="ru-RU" sz="1800" dirty="0" smtClean="0"/>
                        <a:t>- умение показать роль и значение изучаемого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материала в реализации личных планов;</a:t>
                      </a:r>
                    </a:p>
                    <a:p>
                      <a:pPr algn="just"/>
                      <a:r>
                        <a:rPr lang="ru-RU" sz="1800" dirty="0" smtClean="0"/>
                        <a:t>- способность поддерживать доброжелательную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атмосферу на уроке;</a:t>
                      </a:r>
                    </a:p>
                    <a:p>
                      <a:pPr algn="just"/>
                      <a:r>
                        <a:rPr lang="ru-RU" sz="1800" dirty="0" smtClean="0"/>
                        <a:t>- умение активизировать творческие возможности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обучающихся;</a:t>
                      </a:r>
                    </a:p>
                    <a:p>
                      <a:pPr algn="just"/>
                      <a:r>
                        <a:rPr lang="ru-RU" sz="1800" dirty="0" smtClean="0"/>
                        <a:t>- демонстрация практического применения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изучаемого материала;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ru-RU" sz="1800" dirty="0" smtClean="0"/>
                        <a:t>- поощрение любознательности учащихся, выхода за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рамки школьной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программы при выполнении заданий;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ru-RU" sz="1800" dirty="0" smtClean="0"/>
                        <a:t>- обеспечение возможности самостоятельно ставить и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решать задачи с высокой степенью свободы и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ответственности;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ru-RU" sz="1800" dirty="0" smtClean="0"/>
                        <a:t>- создание условий для вовлечения учащихся в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дополнительные формы познавательной деятельности по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предмету (олимпиады, конкурсы и т.д.)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056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54598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5320" y="1252600"/>
            <a:ext cx="10515600" cy="480682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rgbClr val="0070C0"/>
                </a:solidFill>
              </a:rPr>
              <a:t>4. Компетентность в области обеспечения информационной основы </a:t>
            </a:r>
            <a:r>
              <a:rPr lang="ru-RU" b="1" dirty="0" smtClean="0">
                <a:solidFill>
                  <a:srgbClr val="0070C0"/>
                </a:solidFill>
              </a:rPr>
              <a:t>деятельности</a:t>
            </a:r>
          </a:p>
          <a:p>
            <a:r>
              <a:rPr lang="ru-RU" dirty="0"/>
              <a:t>4.1. Компетентность в предмете </a:t>
            </a:r>
            <a:r>
              <a:rPr lang="ru-RU" dirty="0" smtClean="0"/>
              <a:t>преподавания</a:t>
            </a:r>
          </a:p>
          <a:p>
            <a:r>
              <a:rPr lang="ru-RU" dirty="0"/>
              <a:t>4.2. Компетентность в методах </a:t>
            </a:r>
            <a:r>
              <a:rPr lang="ru-RU" dirty="0" smtClean="0"/>
              <a:t>преподавания</a:t>
            </a:r>
          </a:p>
          <a:p>
            <a:r>
              <a:rPr lang="ru-RU" dirty="0"/>
              <a:t>4.3. Компетентность в субъективных условиях деятельности (знание учеников и учебных</a:t>
            </a:r>
          </a:p>
          <a:p>
            <a:r>
              <a:rPr lang="ru-RU" dirty="0"/>
              <a:t>коллективов</a:t>
            </a:r>
            <a:r>
              <a:rPr lang="ru-RU" dirty="0" smtClean="0"/>
              <a:t>)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0070C0"/>
                </a:solidFill>
              </a:rPr>
              <a:t>5. Компетентность в области разработки программы, методических и дидактических </a:t>
            </a:r>
            <a:r>
              <a:rPr lang="ru-RU" b="1" dirty="0" smtClean="0">
                <a:solidFill>
                  <a:srgbClr val="0070C0"/>
                </a:solidFill>
              </a:rPr>
              <a:t>материалов и </a:t>
            </a:r>
            <a:r>
              <a:rPr lang="ru-RU" b="1" dirty="0">
                <a:solidFill>
                  <a:srgbClr val="0070C0"/>
                </a:solidFill>
              </a:rPr>
              <a:t>принятии педагогических </a:t>
            </a:r>
            <a:r>
              <a:rPr lang="ru-RU" b="1" dirty="0" smtClean="0">
                <a:solidFill>
                  <a:srgbClr val="0070C0"/>
                </a:solidFill>
              </a:rPr>
              <a:t>решений</a:t>
            </a:r>
          </a:p>
          <a:p>
            <a:pPr marL="0" indent="0">
              <a:buNone/>
            </a:pPr>
            <a:r>
              <a:rPr lang="ru-RU" dirty="0"/>
              <a:t>5.1. Умение разработать учебную программу, выбрать учебники и учебные </a:t>
            </a:r>
            <a:r>
              <a:rPr lang="ru-RU" dirty="0" smtClean="0"/>
              <a:t>комплекты</a:t>
            </a:r>
          </a:p>
          <a:p>
            <a:pPr marL="0" indent="0">
              <a:buNone/>
            </a:pPr>
            <a:r>
              <a:rPr lang="ru-RU" dirty="0"/>
              <a:t>5.2. Умение принимать решения в различных педагогических </a:t>
            </a:r>
            <a:r>
              <a:rPr lang="ru-RU" dirty="0" smtClean="0"/>
              <a:t>ситуациях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50392" y="340741"/>
            <a:ext cx="10515600" cy="716787"/>
          </a:xfrm>
        </p:spPr>
        <p:txBody>
          <a:bodyPr>
            <a:noAutofit/>
          </a:bodyPr>
          <a:lstStyle/>
          <a:p>
            <a:r>
              <a:rPr lang="ru-RU" sz="3600" dirty="0"/>
              <a:t>Компетенции учителя по реализации ФГОС</a:t>
            </a:r>
          </a:p>
        </p:txBody>
      </p:sp>
    </p:spTree>
    <p:extLst>
      <p:ext uri="{BB962C8B-B14F-4D97-AF65-F5344CB8AC3E}">
        <p14:creationId xmlns:p14="http://schemas.microsoft.com/office/powerpoint/2010/main" val="16251953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9547"/>
          </a:xfrm>
        </p:spPr>
        <p:txBody>
          <a:bodyPr>
            <a:normAutofit fontScale="90000"/>
          </a:bodyPr>
          <a:lstStyle/>
          <a:p>
            <a:r>
              <a:rPr lang="ru-RU" dirty="0"/>
              <a:t>Компетенции учителя по реализации ФГОС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99744"/>
            <a:ext cx="10515600" cy="55717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</a:rPr>
              <a:t>6. Компетентность в организации учебной </a:t>
            </a:r>
            <a:r>
              <a:rPr lang="ru-RU" b="1" dirty="0" smtClean="0">
                <a:solidFill>
                  <a:srgbClr val="0070C0"/>
                </a:solidFill>
              </a:rPr>
              <a:t>деятельности</a:t>
            </a:r>
          </a:p>
          <a:p>
            <a:r>
              <a:rPr lang="ru-RU" dirty="0"/>
              <a:t>6.1.Компетентность в обеспечении понимания педагогической задачи, учебного материала и </a:t>
            </a:r>
            <a:r>
              <a:rPr lang="ru-RU" dirty="0" smtClean="0"/>
              <a:t>способов деятельности</a:t>
            </a:r>
          </a:p>
          <a:p>
            <a:r>
              <a:rPr lang="ru-RU" dirty="0"/>
              <a:t>6.2.Компетентность в формировании способов </a:t>
            </a:r>
            <a:r>
              <a:rPr lang="ru-RU" dirty="0" smtClean="0"/>
              <a:t>умственной деятельности</a:t>
            </a:r>
          </a:p>
          <a:p>
            <a:r>
              <a:rPr lang="ru-RU" dirty="0"/>
              <a:t>6.3. Компетентность в педагогическом </a:t>
            </a:r>
            <a:r>
              <a:rPr lang="ru-RU" dirty="0" smtClean="0"/>
              <a:t>оценивании</a:t>
            </a:r>
          </a:p>
          <a:p>
            <a:r>
              <a:rPr lang="ru-RU" dirty="0"/>
              <a:t>6.4. Компетентность в использовании современных средств </a:t>
            </a:r>
            <a:r>
              <a:rPr lang="ru-RU" dirty="0" smtClean="0"/>
              <a:t>обучения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0070C0"/>
                </a:solidFill>
              </a:rPr>
              <a:t>7. Информационно-коммуникационная </a:t>
            </a:r>
            <a:r>
              <a:rPr lang="ru-RU" b="1" dirty="0" smtClean="0">
                <a:solidFill>
                  <a:srgbClr val="0070C0"/>
                </a:solidFill>
              </a:rPr>
              <a:t>компетентность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0070C0"/>
                </a:solidFill>
              </a:rPr>
              <a:t>8. Аналитико-прогностическая </a:t>
            </a:r>
            <a:r>
              <a:rPr lang="ru-RU" b="1" dirty="0" smtClean="0">
                <a:solidFill>
                  <a:srgbClr val="0070C0"/>
                </a:solidFill>
              </a:rPr>
              <a:t>компетентность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0070C0"/>
                </a:solidFill>
              </a:rPr>
              <a:t>9. Коммуникативная </a:t>
            </a:r>
            <a:r>
              <a:rPr lang="ru-RU" b="1" dirty="0" smtClean="0">
                <a:solidFill>
                  <a:srgbClr val="0070C0"/>
                </a:solidFill>
              </a:rPr>
              <a:t>компетентность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70C0"/>
                </a:solidFill>
              </a:rPr>
              <a:t>10. </a:t>
            </a:r>
            <a:r>
              <a:rPr lang="ru-RU" b="1" dirty="0">
                <a:solidFill>
                  <a:srgbClr val="0070C0"/>
                </a:solidFill>
              </a:rPr>
              <a:t>Поликультурная </a:t>
            </a:r>
            <a:r>
              <a:rPr lang="ru-RU" b="1" dirty="0" smtClean="0">
                <a:solidFill>
                  <a:srgbClr val="0070C0"/>
                </a:solidFill>
              </a:rPr>
              <a:t>компетентность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0070C0"/>
                </a:solidFill>
              </a:rPr>
              <a:t>11. Правовая </a:t>
            </a:r>
            <a:r>
              <a:rPr lang="ru-RU" b="1" dirty="0" smtClean="0">
                <a:solidFill>
                  <a:srgbClr val="0070C0"/>
                </a:solidFill>
              </a:rPr>
              <a:t>компетентность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0070C0"/>
                </a:solidFill>
              </a:rPr>
              <a:t>12.Компетентность в сфере инновационной </a:t>
            </a:r>
            <a:r>
              <a:rPr lang="ru-RU" b="1" dirty="0" smtClean="0">
                <a:solidFill>
                  <a:srgbClr val="0070C0"/>
                </a:solidFill>
              </a:rPr>
              <a:t>деятельности</a:t>
            </a:r>
          </a:p>
          <a:p>
            <a:pPr marL="0" indent="0" algn="just">
              <a:buNone/>
            </a:pPr>
            <a:endParaRPr lang="ru-RU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49995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Рекомендую посмотреть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Мотивация учебной деятельности учащихся. Рекомендации </a:t>
            </a:r>
            <a:r>
              <a:rPr lang="ru-RU" dirty="0" smtClean="0"/>
              <a:t>профессионалов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www.youtube.com/watch?v=wjup0nQeLBw</a:t>
            </a:r>
            <a:endParaRPr lang="ru-RU" dirty="0" smtClean="0"/>
          </a:p>
          <a:p>
            <a:r>
              <a:rPr lang="ru-RU" dirty="0"/>
              <a:t>Мастер-класс «Каждый новый урок - это новая идея». Катренко Олег </a:t>
            </a:r>
            <a:r>
              <a:rPr lang="ru-RU" dirty="0" smtClean="0"/>
              <a:t>Николаевич, учитель истории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www.youtube.com/watch?v=6L2ioCWT8J4</a:t>
            </a:r>
            <a:endParaRPr lang="ru-RU" dirty="0" smtClean="0"/>
          </a:p>
          <a:p>
            <a:pPr algn="just"/>
            <a:r>
              <a:rPr lang="ru-RU" dirty="0"/>
              <a:t>Дисциплина на уроке. Рекомендации </a:t>
            </a:r>
            <a:r>
              <a:rPr lang="ru-RU" dirty="0" smtClean="0"/>
              <a:t>профессионалов. Информационно-методический центр Красногвардейского района С-Пб: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www.youtube.com/watch?v=Z2pSXCJFa3U</a:t>
            </a:r>
            <a:endParaRPr lang="ru-RU" dirty="0" smtClean="0"/>
          </a:p>
          <a:p>
            <a:r>
              <a:rPr lang="ru-RU" dirty="0"/>
              <a:t>Открытый урок «Как видят чай химик и биолог...». </a:t>
            </a:r>
            <a:r>
              <a:rPr lang="ru-RU" dirty="0" err="1"/>
              <a:t>Буханистов</a:t>
            </a:r>
            <a:r>
              <a:rPr lang="ru-RU" dirty="0"/>
              <a:t> А.А., </a:t>
            </a:r>
            <a:r>
              <a:rPr lang="ru-RU" dirty="0" err="1"/>
              <a:t>Буханистова</a:t>
            </a:r>
            <a:r>
              <a:rPr lang="ru-RU" dirty="0"/>
              <a:t> Л.В</a:t>
            </a:r>
            <a:r>
              <a:rPr lang="ru-RU" dirty="0" smtClean="0"/>
              <a:t>.</a:t>
            </a:r>
            <a:r>
              <a:rPr lang="en-US" dirty="0"/>
              <a:t>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www.youtube.com/watch?v=dfLHjhjt27Y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6"/>
          <a:srcRect l="20494" t="21699" r="18582" b="27809"/>
          <a:stretch/>
        </p:blipFill>
        <p:spPr>
          <a:xfrm>
            <a:off x="8132063" y="282925"/>
            <a:ext cx="3560065" cy="147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008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4764"/>
          </a:xfrm>
        </p:spPr>
        <p:txBody>
          <a:bodyPr/>
          <a:lstStyle/>
          <a:p>
            <a:r>
              <a:rPr lang="ru-RU" dirty="0"/>
              <a:t>А что для родителей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89889"/>
            <a:ext cx="10515600" cy="273100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/>
              <a:t>Проводить индивидуальные и групповые консультации родителей</a:t>
            </a:r>
          </a:p>
          <a:p>
            <a:pPr algn="just"/>
            <a:r>
              <a:rPr lang="ru-RU" b="1" dirty="0" smtClean="0"/>
              <a:t>Включать родителей, как участников, во внеурочные занятия, классные, школьные и муниципальные </a:t>
            </a:r>
            <a:r>
              <a:rPr lang="ru-RU" b="1" dirty="0" err="1" smtClean="0"/>
              <a:t>мроприятия</a:t>
            </a:r>
            <a:endParaRPr lang="ru-RU" b="1" dirty="0" smtClean="0"/>
          </a:p>
          <a:p>
            <a:pPr algn="just"/>
            <a:r>
              <a:rPr lang="ru-RU" b="1" dirty="0" smtClean="0"/>
              <a:t>Проводить родительские собрания во активных форматах:</a:t>
            </a:r>
          </a:p>
          <a:p>
            <a:pPr marL="0" indent="0" algn="just">
              <a:buNone/>
            </a:pPr>
            <a:r>
              <a:rPr lang="ru-RU" dirty="0"/>
              <a:t>и</a:t>
            </a:r>
            <a:r>
              <a:rPr lang="ru-RU" dirty="0" smtClean="0"/>
              <a:t>нтерактивные тренинги с участием педагогов-психологов и </a:t>
            </a:r>
            <a:r>
              <a:rPr lang="ru-RU" dirty="0" err="1" smtClean="0"/>
              <a:t>кейсовыми</a:t>
            </a:r>
            <a:r>
              <a:rPr lang="ru-RU" dirty="0" smtClean="0"/>
              <a:t> заданиями из жизни современной школы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70C0"/>
                </a:solidFill>
              </a:rPr>
              <a:t>Цель:</a:t>
            </a:r>
            <a:r>
              <a:rPr lang="ru-RU" dirty="0" smtClean="0"/>
              <a:t> научить, как строить отношения со своим ребенком, научиться понимать и принимать его особенности. 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5888736" y="4255008"/>
            <a:ext cx="707136" cy="4389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154424" y="4828032"/>
            <a:ext cx="486107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Доверительная связь ребенка с родителями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154424" y="5543050"/>
            <a:ext cx="486107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dirty="0" smtClean="0"/>
              <a:t>Вера родителей в возможности своего ребенка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54715" y="6258068"/>
            <a:ext cx="8682313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dirty="0" smtClean="0"/>
              <a:t>Закрепление положительного результата по повышению учебной мотивации ребенка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04847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М.Дунаевский - Н.Олев &amp;amp;quot;Непогода&amp;amp;quot; &amp;amp;amp; &amp;amp;quot;Ветер перемен&amp;amp;quot; 02.07.2016 Хор  &amp;amp;quot;Гардемаринъ&amp;amp;quot;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387" y="268224"/>
            <a:ext cx="11075754" cy="623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9453" y="1529704"/>
            <a:ext cx="695248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СПАСИБО ЗА ВНИМАНИЕ!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89453" y="4820519"/>
            <a:ext cx="69524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Человек, который почувствовал ветер перемен, должен строить не щит от ветра, а ветряную мельницу</a:t>
            </a:r>
          </a:p>
          <a:p>
            <a:pPr algn="r"/>
            <a:r>
              <a:rPr lang="ru-RU" sz="2400" b="1" i="1" dirty="0"/>
              <a:t>Мао </a:t>
            </a:r>
            <a:r>
              <a:rPr lang="ru-RU" sz="2400" b="1" i="1" dirty="0" err="1"/>
              <a:t>Цзэду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1589679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3584" y="292102"/>
            <a:ext cx="10351008" cy="688626"/>
          </a:xfrm>
        </p:spPr>
        <p:txBody>
          <a:bodyPr>
            <a:noAutofit/>
          </a:bodyPr>
          <a:lstStyle/>
          <a:p>
            <a:r>
              <a:rPr lang="ru-RU" sz="3200" b="1" dirty="0"/>
              <a:t>Сопоставление параметров рисков в РПШ 2022 и 2021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919536" y="1079158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</a:rPr>
              <a:t>		</a:t>
            </a:r>
            <a:r>
              <a:rPr lang="ru-RU" b="1" dirty="0"/>
              <a:t>Параметры оценки рискового профиля школы 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120830"/>
              </p:ext>
            </p:extLst>
          </p:nvPr>
        </p:nvGraphicFramePr>
        <p:xfrm>
          <a:off x="849364" y="1533642"/>
          <a:ext cx="10659883" cy="52866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3461">
                  <a:extLst>
                    <a:ext uri="{9D8B030D-6E8A-4147-A177-3AD203B41FA5}">
                      <a16:colId xmlns:a16="http://schemas.microsoft.com/office/drawing/2014/main" val="286677583"/>
                    </a:ext>
                  </a:extLst>
                </a:gridCol>
                <a:gridCol w="4458652">
                  <a:extLst>
                    <a:ext uri="{9D8B030D-6E8A-4147-A177-3AD203B41FA5}">
                      <a16:colId xmlns:a16="http://schemas.microsoft.com/office/drawing/2014/main" val="3460420252"/>
                    </a:ext>
                  </a:extLst>
                </a:gridCol>
                <a:gridCol w="4417770">
                  <a:extLst>
                    <a:ext uri="{9D8B030D-6E8A-4147-A177-3AD203B41FA5}">
                      <a16:colId xmlns:a16="http://schemas.microsoft.com/office/drawing/2014/main" val="228369110"/>
                    </a:ext>
                  </a:extLst>
                </a:gridCol>
              </a:tblGrid>
              <a:tr h="420174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</a:rPr>
                        <a:t>2022 г. </a:t>
                      </a:r>
                      <a:endParaRPr lang="ru-RU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2021 г. 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299692"/>
                  </a:ext>
                </a:extLst>
              </a:tr>
              <a:tr h="56354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Фактор риска 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Оцениваемые параметры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	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Оцениваемые параметры 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597329"/>
                  </a:ext>
                </a:extLst>
              </a:tr>
              <a:tr h="800829">
                <a:tc row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Пониженный уровень качества школьной образовательной и воспитательной среды </a:t>
                      </a:r>
                      <a:endParaRPr lang="ru-RU" sz="16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п9.1 Доля обучающихся регулярно подвергающихся </a:t>
                      </a:r>
                      <a:r>
                        <a:rPr lang="ru-RU" sz="16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буллингу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 школе (по ответам обучающихся)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п7.1 	Ситуации конфликтов и </a:t>
                      </a:r>
                      <a:r>
                        <a:rPr lang="ru-RU" sz="16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буллинга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 школе (по ответам обучающихся)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426299"/>
                  </a:ext>
                </a:extLst>
              </a:tr>
              <a:tr h="800829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п9.2 	Отношения в педагогическом коллективе (по ответам учителей)	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п7.2 	Отношения в педагогическом коллективе (по ответам учителей)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217878"/>
                  </a:ext>
                </a:extLst>
              </a:tr>
              <a:tr h="563546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п9.3 	Уровень мотивации обучающихся 	</a:t>
                      </a:r>
                    </a:p>
                    <a:p>
                      <a:pPr algn="l"/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п6.1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Оценка мотивации обучающихся учителями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735486"/>
                  </a:ext>
                </a:extLst>
              </a:tr>
              <a:tr h="563546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п6.2 Уровень мотивации обучающихся (по ответам обучающихся)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9219568"/>
                  </a:ext>
                </a:extLst>
              </a:tr>
              <a:tr h="697944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п9.4 Системность </a:t>
                      </a:r>
                      <a:r>
                        <a:rPr lang="ru-RU" sz="16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профориентационной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деятельности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997903"/>
                  </a:ext>
                </a:extLst>
              </a:tr>
              <a:tr h="800829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п9.5 Распространенность деструктивных педагогических практик (доля ответов обучающихся)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п7.3 Доля обучающихся, столкнувшихся с несправедливым отношением учителей к себе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036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536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Комфортная мотивационная образовательная среда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i="1" dirty="0"/>
              <a:t>Мотивационная среда </a:t>
            </a:r>
            <a:r>
              <a:rPr lang="ru-RU" i="1" dirty="0"/>
              <a:t>— это среда, обладающая комплексом </a:t>
            </a:r>
            <a:r>
              <a:rPr lang="ru-RU" i="1" dirty="0">
                <a:solidFill>
                  <a:srgbClr val="C00000"/>
                </a:solidFill>
              </a:rPr>
              <a:t>стимулирующих факторов </a:t>
            </a:r>
            <a:r>
              <a:rPr lang="ru-RU" i="1" dirty="0"/>
              <a:t>(материальных, организационных, психологических, педагогических, технологических), </a:t>
            </a:r>
            <a:r>
              <a:rPr lang="ru-RU" i="1" dirty="0">
                <a:solidFill>
                  <a:srgbClr val="C00000"/>
                </a:solidFill>
              </a:rPr>
              <a:t>определяющих высокую мотивацию </a:t>
            </a:r>
            <a:r>
              <a:rPr lang="ru-RU" i="1" dirty="0"/>
              <a:t>(систему внутренних побуждений к действию) </a:t>
            </a:r>
            <a:r>
              <a:rPr lang="ru-RU" i="1" dirty="0">
                <a:solidFill>
                  <a:srgbClr val="C00000"/>
                </a:solidFill>
              </a:rPr>
              <a:t>всех субъектов</a:t>
            </a:r>
            <a:r>
              <a:rPr lang="ru-RU" i="1" dirty="0"/>
              <a:t> образовательного процесса (учащихся, педагогов, администрации, родителей, социальных партнеров ОУ), обеспечивающую </a:t>
            </a:r>
            <a:r>
              <a:rPr lang="ru-RU" i="1" dirty="0">
                <a:solidFill>
                  <a:srgbClr val="C00000"/>
                </a:solidFill>
              </a:rPr>
              <a:t>повышение качества образования.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644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ru-RU" sz="4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Если хочешь идти быстро, иди один. Если хочешь идти далеко, идите вместе</a:t>
            </a:r>
          </a:p>
          <a:p>
            <a:pPr marL="0" indent="0" algn="r">
              <a:buNone/>
            </a:pPr>
            <a:endParaRPr lang="ru-RU" dirty="0" smtClean="0"/>
          </a:p>
          <a:p>
            <a:pPr marL="0" indent="0" algn="r">
              <a:buNone/>
            </a:pPr>
            <a:r>
              <a:rPr lang="ru-RU" dirty="0" smtClean="0"/>
              <a:t>Народная мудрость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4405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Проект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b="1" i="1" dirty="0">
                <a:solidFill>
                  <a:srgbClr val="FF0000"/>
                </a:solidFill>
              </a:rPr>
              <a:t>Главная идея</a:t>
            </a:r>
            <a:r>
              <a:rPr lang="ru-RU" b="1" i="1" dirty="0"/>
              <a:t> </a:t>
            </a:r>
            <a:r>
              <a:rPr lang="ru-RU" dirty="0" smtClean="0"/>
              <a:t>инновационного </a:t>
            </a:r>
            <a:r>
              <a:rPr lang="ru-RU" dirty="0"/>
              <a:t>проекта – </a:t>
            </a:r>
            <a:r>
              <a:rPr lang="ru-RU" i="1" dirty="0"/>
              <a:t>обеспечение нового качества образования, ориентированного на повышение качества жизни будущих выпускников и всего нашего общества, за счет создания в школе </a:t>
            </a:r>
            <a:r>
              <a:rPr lang="ru-RU" b="1" i="1" dirty="0">
                <a:solidFill>
                  <a:srgbClr val="0070C0"/>
                </a:solidFill>
              </a:rPr>
              <a:t>мотивационной образовательной среды</a:t>
            </a:r>
            <a:r>
              <a:rPr lang="ru-RU" b="1" i="1" dirty="0" smtClean="0"/>
              <a:t>.</a:t>
            </a:r>
          </a:p>
          <a:p>
            <a:pPr algn="just"/>
            <a:r>
              <a:rPr lang="ru-RU" b="1" dirty="0"/>
              <a:t>Анализ состояния и перспектив развития рынка образовательных </a:t>
            </a:r>
            <a:r>
              <a:rPr lang="ru-RU" b="1" dirty="0" smtClean="0"/>
              <a:t>услуг</a:t>
            </a:r>
          </a:p>
          <a:p>
            <a:pPr algn="just"/>
            <a:r>
              <a:rPr lang="ru-RU" b="1" dirty="0"/>
              <a:t>Факторы развития образовательной среды школы</a:t>
            </a:r>
            <a:r>
              <a:rPr lang="ru-RU" b="1" dirty="0" smtClean="0"/>
              <a:t>.</a:t>
            </a:r>
          </a:p>
          <a:p>
            <a:pPr algn="just"/>
            <a:r>
              <a:rPr lang="ru-RU" b="1" dirty="0" smtClean="0"/>
              <a:t>Оценка </a:t>
            </a:r>
            <a:r>
              <a:rPr lang="ru-RU" b="1" dirty="0" err="1"/>
              <a:t>сформированности</a:t>
            </a:r>
            <a:r>
              <a:rPr lang="ru-RU" b="1" dirty="0"/>
              <a:t> информационного пространства проекта</a:t>
            </a:r>
            <a:r>
              <a:rPr lang="ru-RU" b="1" dirty="0" smtClean="0"/>
              <a:t>.</a:t>
            </a:r>
          </a:p>
          <a:p>
            <a:pPr algn="just"/>
            <a:r>
              <a:rPr lang="ru-RU" b="1" dirty="0"/>
              <a:t>Диагностика состояния образовательной среды </a:t>
            </a:r>
            <a:r>
              <a:rPr lang="ru-RU" b="1" dirty="0" smtClean="0"/>
              <a:t>школы</a:t>
            </a:r>
          </a:p>
          <a:p>
            <a:pPr algn="just"/>
            <a:r>
              <a:rPr lang="ru-RU" b="1" dirty="0"/>
              <a:t>Обоснование инновационного характера </a:t>
            </a:r>
            <a:r>
              <a:rPr lang="ru-RU" b="1" dirty="0" smtClean="0"/>
              <a:t>проекта</a:t>
            </a:r>
            <a:endParaRPr lang="ru-RU" b="1" dirty="0"/>
          </a:p>
          <a:p>
            <a:pPr algn="just"/>
            <a:r>
              <a:rPr lang="ru-RU" b="1" dirty="0" smtClean="0"/>
              <a:t>Определение концептуальных ключевых идей инновационного проекта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61574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5179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0070C0"/>
                </a:solidFill>
              </a:rPr>
              <a:t>ЧТО МЫ БУДЕМ МЕНЯТЬ</a:t>
            </a:r>
            <a:r>
              <a:rPr lang="ru-RU" sz="4000" b="1" dirty="0" smtClean="0">
                <a:solidFill>
                  <a:srgbClr val="0070C0"/>
                </a:solidFill>
              </a:rPr>
              <a:t>?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70089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Образовательная </a:t>
            </a:r>
            <a:r>
              <a:rPr lang="ru-RU" b="1" dirty="0">
                <a:solidFill>
                  <a:srgbClr val="C00000"/>
                </a:solidFill>
              </a:rPr>
              <a:t>среда школы</a:t>
            </a:r>
            <a:r>
              <a:rPr lang="ru-RU" b="1" dirty="0"/>
              <a:t> </a:t>
            </a:r>
            <a:r>
              <a:rPr lang="ru-RU" dirty="0"/>
              <a:t>— это совокупность условий и возможностей личностного развития.</a:t>
            </a:r>
          </a:p>
          <a:p>
            <a:pPr marL="0" indent="0" algn="just">
              <a:buNone/>
            </a:pPr>
            <a:r>
              <a:rPr lang="ru-RU" b="1" i="1" dirty="0" smtClean="0"/>
              <a:t>Образовательная среда </a:t>
            </a:r>
            <a:r>
              <a:rPr lang="ru-RU" i="1" dirty="0" smtClean="0"/>
              <a:t>- </a:t>
            </a:r>
            <a:r>
              <a:rPr lang="ru-RU" i="1" dirty="0"/>
              <a:t>сложное, многоуровневое явление, которое включает в себя несколько аспектов: </a:t>
            </a:r>
            <a:endParaRPr lang="ru-RU" i="1" dirty="0" smtClean="0"/>
          </a:p>
          <a:p>
            <a:pPr algn="just"/>
            <a:r>
              <a:rPr lang="ru-RU" i="1" dirty="0" smtClean="0"/>
              <a:t>материальный</a:t>
            </a:r>
            <a:r>
              <a:rPr lang="ru-RU" i="1" dirty="0"/>
              <a:t>, </a:t>
            </a:r>
            <a:endParaRPr lang="ru-RU" i="1" dirty="0" smtClean="0"/>
          </a:p>
          <a:p>
            <a:pPr algn="just"/>
            <a:r>
              <a:rPr lang="ru-RU" i="1" dirty="0" smtClean="0"/>
              <a:t>организационный</a:t>
            </a:r>
            <a:r>
              <a:rPr lang="ru-RU" i="1" dirty="0"/>
              <a:t>, </a:t>
            </a:r>
            <a:endParaRPr lang="ru-RU" i="1" dirty="0" smtClean="0"/>
          </a:p>
          <a:p>
            <a:pPr algn="just"/>
            <a:r>
              <a:rPr lang="ru-RU" i="1" dirty="0" smtClean="0"/>
              <a:t>психологический</a:t>
            </a:r>
            <a:r>
              <a:rPr lang="ru-RU" i="1" dirty="0"/>
              <a:t>, </a:t>
            </a:r>
            <a:endParaRPr lang="ru-RU" i="1" dirty="0" smtClean="0"/>
          </a:p>
          <a:p>
            <a:pPr algn="just"/>
            <a:r>
              <a:rPr lang="ru-RU" i="1" dirty="0" smtClean="0"/>
              <a:t>педагогический</a:t>
            </a:r>
            <a:r>
              <a:rPr lang="ru-RU" i="1" dirty="0"/>
              <a:t>, </a:t>
            </a:r>
            <a:endParaRPr lang="ru-RU" i="1" dirty="0" smtClean="0"/>
          </a:p>
          <a:p>
            <a:pPr algn="just"/>
            <a:r>
              <a:rPr lang="ru-RU" i="1" dirty="0" smtClean="0"/>
              <a:t>технологический</a:t>
            </a:r>
            <a:r>
              <a:rPr lang="ru-RU" i="1" dirty="0"/>
              <a:t>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22270" y="3636104"/>
            <a:ext cx="1518557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i="1" dirty="0"/>
              <a:t>наполнить мотивирующими и стимулирующими факторами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94272" y="3728438"/>
            <a:ext cx="2879271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i="1" dirty="0" smtClean="0"/>
              <a:t>Такая </a:t>
            </a:r>
            <a:r>
              <a:rPr lang="ru-RU" i="1" dirty="0"/>
              <a:t>среда обеспечит более высокий уровень качества образования в современном его понимании.</a:t>
            </a:r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5606142" y="4294414"/>
            <a:ext cx="424543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096000" y="4143935"/>
            <a:ext cx="1823357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i="1" dirty="0" smtClean="0"/>
              <a:t>создание </a:t>
            </a:r>
            <a:r>
              <a:rPr lang="ru-RU" i="1" dirty="0"/>
              <a:t>мотивационной среды школы</a:t>
            </a:r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8049986" y="4294414"/>
            <a:ext cx="424543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15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Что будем менять?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27402"/>
            <a:ext cx="10515600" cy="480808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Сделать </a:t>
            </a:r>
            <a:r>
              <a:rPr lang="ru-RU" b="1" dirty="0">
                <a:solidFill>
                  <a:srgbClr val="C00000"/>
                </a:solidFill>
              </a:rPr>
              <a:t>среду адаптивной</a:t>
            </a:r>
            <a:r>
              <a:rPr lang="ru-RU" b="1" dirty="0"/>
              <a:t>, </a:t>
            </a:r>
            <a:r>
              <a:rPr lang="ru-RU" dirty="0"/>
              <a:t>чтобы обеспечивать адекватную реакцию школы на изменяющиеся условия внешней среды, в то же время приспосабливаться к возможностям самого ОУ, к личностным особенностям, потребностям, мотивам и отношениям, сложившимся между участниками </a:t>
            </a:r>
            <a:r>
              <a:rPr lang="ru-RU" dirty="0" smtClean="0"/>
              <a:t>образовательного </a:t>
            </a:r>
            <a:r>
              <a:rPr lang="ru-RU" dirty="0"/>
              <a:t>процесса, и с учетом этого развивать их</a:t>
            </a:r>
            <a:r>
              <a:rPr lang="ru-RU" dirty="0" smtClean="0"/>
              <a:t>.</a:t>
            </a:r>
          </a:p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Сделать </a:t>
            </a:r>
            <a:r>
              <a:rPr lang="ru-RU" b="1" dirty="0">
                <a:solidFill>
                  <a:srgbClr val="C00000"/>
                </a:solidFill>
              </a:rPr>
              <a:t>среду гуманитарной</a:t>
            </a:r>
            <a:r>
              <a:rPr lang="ru-RU" dirty="0"/>
              <a:t> с приоритетом гуманистических духовных ценностей, обладающей такими характеристиками, как целостность и автономность, создающей условия для развития субъектного характера образовательного процесса, когда каждый участник становится его автором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sz="2200" dirty="0" smtClean="0"/>
              <a:t>(</a:t>
            </a:r>
            <a:r>
              <a:rPr lang="ru-RU" sz="2200" b="1" dirty="0" err="1" smtClean="0"/>
              <a:t>Гуманитаризация</a:t>
            </a:r>
            <a:r>
              <a:rPr lang="ru-RU" sz="2200" b="1" dirty="0" smtClean="0"/>
              <a:t> </a:t>
            </a:r>
            <a:r>
              <a:rPr lang="ru-RU" sz="2200" b="1" dirty="0"/>
              <a:t>образования </a:t>
            </a:r>
            <a:r>
              <a:rPr lang="ru-RU" sz="2200" dirty="0"/>
              <a:t>—поворот образования к целостной картине мира, мира культуры, мира человека, на очеловечивание знаний, на формирование гуманитарного системного </a:t>
            </a:r>
            <a:r>
              <a:rPr lang="ru-RU" sz="2200" dirty="0" smtClean="0"/>
              <a:t>мышления).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831176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ЧТО МЫ БУДЕМ МЕНЯТЬ?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Сделать </a:t>
            </a:r>
            <a:r>
              <a:rPr lang="ru-RU" b="1" dirty="0">
                <a:solidFill>
                  <a:srgbClr val="C00000"/>
                </a:solidFill>
              </a:rPr>
              <a:t>среду саморазвивающейся, инновационной, динамичной и обновляющейся, </a:t>
            </a:r>
            <a:r>
              <a:rPr lang="ru-RU" dirty="0"/>
              <a:t>чтобы обеспечить качественное образование в постоянно изменяющейся социокультурной ситуации не только за счет адаптации, но и за счет </a:t>
            </a:r>
            <a:r>
              <a:rPr lang="ru-RU" u="sng" dirty="0"/>
              <a:t>опережающего</a:t>
            </a:r>
            <a:r>
              <a:rPr lang="ru-RU" dirty="0"/>
              <a:t> развития</a:t>
            </a:r>
            <a:r>
              <a:rPr lang="ru-RU" dirty="0" smtClean="0"/>
              <a:t>.</a:t>
            </a:r>
          </a:p>
          <a:p>
            <a:pPr algn="just"/>
            <a:r>
              <a:rPr lang="ru-RU" b="1" dirty="0" smtClean="0">
                <a:solidFill>
                  <a:srgbClr val="C00000"/>
                </a:solidFill>
              </a:rPr>
              <a:t>Сделать </a:t>
            </a:r>
            <a:r>
              <a:rPr lang="ru-RU" b="1" dirty="0">
                <a:solidFill>
                  <a:srgbClr val="C00000"/>
                </a:solidFill>
              </a:rPr>
              <a:t>среду более открытой</a:t>
            </a:r>
            <a:r>
              <a:rPr lang="ru-RU" dirty="0"/>
              <a:t>, чтобы противостоять угрозе отчуждения детей и родителей от школы и образования, чтобы создать обстановку успеха, обеспечить каждому ребенку </a:t>
            </a:r>
            <a:r>
              <a:rPr lang="ru-RU" u="sng" dirty="0"/>
              <a:t>максимальное раскрытие </a:t>
            </a:r>
            <a:r>
              <a:rPr lang="ru-RU" dirty="0"/>
              <a:t>его способностей и возможностей.</a:t>
            </a:r>
          </a:p>
          <a:p>
            <a:pPr algn="just"/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определяет </a:t>
            </a:r>
            <a:r>
              <a:rPr lang="ru-RU" dirty="0"/>
              <a:t>векторы </a:t>
            </a:r>
            <a:r>
              <a:rPr lang="ru-RU" dirty="0" smtClean="0"/>
              <a:t>изменений состояния </a:t>
            </a:r>
            <a:r>
              <a:rPr lang="ru-RU" dirty="0"/>
              <a:t>к </a:t>
            </a:r>
            <a:r>
              <a:rPr lang="ru-RU" dirty="0" smtClean="0"/>
              <a:t>будущему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6352032" y="5181600"/>
            <a:ext cx="585216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125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1245</TotalTime>
  <Words>1735</Words>
  <Application>Microsoft Office PowerPoint</Application>
  <PresentationFormat>Широкоэкранный</PresentationFormat>
  <Paragraphs>225</Paragraphs>
  <Slides>28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Comic Sans MS</vt:lpstr>
      <vt:lpstr>Times New Roman</vt:lpstr>
      <vt:lpstr>Тема Office</vt:lpstr>
      <vt:lpstr>Повышение уровня учебной мотивации через создание комфортной мотивационной образовательной среды</vt:lpstr>
      <vt:lpstr>Управление развитием мотивации участников образовательного процесса осуществляется через:</vt:lpstr>
      <vt:lpstr>Сопоставление параметров рисков в РПШ 2022 и 2021</vt:lpstr>
      <vt:lpstr>Комфортная мотивационная образовательная среда</vt:lpstr>
      <vt:lpstr>Презентация PowerPoint</vt:lpstr>
      <vt:lpstr>Проект</vt:lpstr>
      <vt:lpstr>ЧТО МЫ БУДЕМ МЕНЯТЬ?</vt:lpstr>
      <vt:lpstr>Что будем менять?</vt:lpstr>
      <vt:lpstr>ЧТО МЫ БУДЕМ МЕНЯТЬ?</vt:lpstr>
      <vt:lpstr>Векторы изменений</vt:lpstr>
      <vt:lpstr>МЕРОПРИЯТИЯ ПО РЕАЛИЗАЦИИ ПРОЕКТА</vt:lpstr>
      <vt:lpstr>Реализация проекта</vt:lpstr>
      <vt:lpstr>Мотивация – основа успеха и успешности педагога</vt:lpstr>
      <vt:lpstr>Что влияет на мотивацию педагога?</vt:lpstr>
      <vt:lpstr>Уровень мотивации напрямую связан с различными факторами:</vt:lpstr>
      <vt:lpstr>Анализируя свою работу, стоит ответить на следующие вопросы:</vt:lpstr>
      <vt:lpstr>ПРОЕКТ…ПРОЕКТ. ПРОЕКТ!!! Опыт Нижнеудинской школы № 1 Иркутской области</vt:lpstr>
      <vt:lpstr>Развитие школы</vt:lpstr>
      <vt:lpstr>Основные меры по повышению мотивации обучающихся (и учителей!!!): </vt:lpstr>
      <vt:lpstr>Компетенции учителя по реализации ФГОС</vt:lpstr>
      <vt:lpstr>Компетенции учителя по реализации ФГОС</vt:lpstr>
      <vt:lpstr>Компетенции учителя по реализации ФГОС</vt:lpstr>
      <vt:lpstr>Компетенции учителя по реализации ФГОС</vt:lpstr>
      <vt:lpstr>Компетенции учителя по реализации ФГОС</vt:lpstr>
      <vt:lpstr>Компетенции учителя по реализации ФГОС</vt:lpstr>
      <vt:lpstr>Рекомендую посмотреть</vt:lpstr>
      <vt:lpstr>А что для родителей?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69</cp:revision>
  <dcterms:created xsi:type="dcterms:W3CDTF">2022-02-28T07:11:01Z</dcterms:created>
  <dcterms:modified xsi:type="dcterms:W3CDTF">2022-03-02T11:38:53Z</dcterms:modified>
</cp:coreProperties>
</file>