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63" r:id="rId4"/>
    <p:sldId id="266" r:id="rId5"/>
    <p:sldId id="265" r:id="rId6"/>
    <p:sldId id="267" r:id="rId7"/>
    <p:sldId id="269" r:id="rId8"/>
    <p:sldId id="271" r:id="rId9"/>
    <p:sldId id="272" r:id="rId10"/>
    <p:sldId id="260" r:id="rId11"/>
    <p:sldId id="270" r:id="rId12"/>
    <p:sldId id="274" r:id="rId13"/>
    <p:sldId id="276" r:id="rId14"/>
    <p:sldId id="273" r:id="rId15"/>
    <p:sldId id="268" r:id="rId16"/>
    <p:sldId id="278" r:id="rId17"/>
    <p:sldId id="275" r:id="rId18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84583" autoAdjust="0"/>
  </p:normalViewPr>
  <p:slideViewPr>
    <p:cSldViewPr>
      <p:cViewPr varScale="1">
        <p:scale>
          <a:sx n="56" d="100"/>
          <a:sy n="56" d="100"/>
        </p:scale>
        <p:origin x="9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0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1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556792"/>
            <a:ext cx="5688632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051720" y="1556792"/>
            <a:ext cx="59766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1556792"/>
            <a:ext cx="59766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6441" y="2891091"/>
            <a:ext cx="5952023" cy="14401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/>
              </a:rPr>
              <a:t>МОТИВАЦИЯ </a:t>
            </a:r>
            <a:r>
              <a:rPr lang="ru-RU" sz="2400" dirty="0">
                <a:solidFill>
                  <a:srgbClr val="002060"/>
                </a:solidFill>
                <a:effectLst/>
              </a:rPr>
              <a:t>ДЕЯТЕЛЬНОСТИ УЧАСТНИКОВ ОБРАЗОВАТЕЛЬНОГО ПРОЦЕССА </a:t>
            </a:r>
            <a:br>
              <a:rPr lang="ru-RU" sz="2400" dirty="0">
                <a:solidFill>
                  <a:srgbClr val="002060"/>
                </a:solidFill>
                <a:effectLst/>
              </a:rPr>
            </a:br>
            <a:r>
              <a:rPr lang="ru-RU" sz="2400" dirty="0">
                <a:solidFill>
                  <a:srgbClr val="002060"/>
                </a:solidFill>
                <a:effectLst/>
              </a:rPr>
              <a:t>КАК ВАЖНЕЙШЕЕ УСЛОВИЕ ПОВЫШЕНИЯ КАЧЕСТВА ОБРАЗОВАНИЯ</a:t>
            </a:r>
            <a:br>
              <a:rPr lang="ru-RU" sz="2400" dirty="0">
                <a:solidFill>
                  <a:srgbClr val="002060"/>
                </a:solidFill>
                <a:effectLst/>
              </a:rPr>
            </a:br>
            <a:endParaRPr lang="ru-RU" sz="2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28965" y="2057399"/>
            <a:ext cx="184731" cy="369332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5197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323264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Методический отдел МБУ ДО «ЦДО» г. Смоленска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40399"/>
            <a:ext cx="1025388" cy="63232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81285" y="535398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>Левина Ольга Анатольевна</a:t>
            </a:r>
            <a:r>
              <a:rPr lang="ru-RU" dirty="0"/>
              <a:t>, </a:t>
            </a:r>
          </a:p>
          <a:p>
            <a:pPr algn="r"/>
            <a:r>
              <a:rPr lang="ru-RU" dirty="0"/>
              <a:t>методист методического отдела МБУ ДО «ЦДО» г. Смоленска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08785" y="1814447"/>
            <a:ext cx="314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ПРОБЛЕМНЫЙ СЕМИНАР</a:t>
            </a:r>
            <a:endParaRPr lang="ru-RU" altLang="ru-RU" sz="600" dirty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49" y="2463230"/>
            <a:ext cx="2056532" cy="20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92102"/>
            <a:ext cx="8064896" cy="6886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Внутренняя и внешняя  мотивация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395869" y="980728"/>
            <a:ext cx="5568618" cy="41764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24784" y="5446941"/>
            <a:ext cx="4939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найти внутреннюю мотивацию?</a:t>
            </a:r>
          </a:p>
        </p:txBody>
      </p:sp>
      <p:pic>
        <p:nvPicPr>
          <p:cNvPr id="7" name="Picture 2" descr="Как найти внутреннюю мотивацию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0" y="4760959"/>
            <a:ext cx="3859676" cy="192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7766"/>
            <a:ext cx="8424936" cy="10486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Методы и технологии, стимулирующие мотивацию:</a:t>
            </a:r>
            <a:endParaRPr lang="ru-RU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2060848"/>
            <a:ext cx="7488832" cy="25922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Проблемные вопросы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эвристическое </a:t>
            </a:r>
            <a:r>
              <a:rPr lang="ru-RU" dirty="0">
                <a:solidFill>
                  <a:schemeClr val="tx1"/>
                </a:solidFill>
              </a:rPr>
              <a:t>начало </a:t>
            </a:r>
            <a:r>
              <a:rPr lang="ru-RU" dirty="0" smtClean="0">
                <a:solidFill>
                  <a:schemeClr val="tx1"/>
                </a:solidFill>
              </a:rPr>
              <a:t>урока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технология дебатов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тренинговые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технологии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5013176"/>
            <a:ext cx="806489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призваны </a:t>
            </a:r>
            <a:r>
              <a:rPr lang="ru-RU" sz="2400" dirty="0"/>
              <a:t>включить детей в тему,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улучшить содержание </a:t>
            </a:r>
            <a:r>
              <a:rPr lang="ru-RU" sz="2400" dirty="0"/>
              <a:t>программного материала, сделав </a:t>
            </a:r>
            <a:r>
              <a:rPr lang="ru-RU" sz="2400" dirty="0" smtClean="0"/>
              <a:t>его злобо­дневным</a:t>
            </a:r>
            <a:r>
              <a:rPr lang="ru-RU" sz="2400" dirty="0"/>
              <a:t>, </a:t>
            </a:r>
            <a:r>
              <a:rPr lang="ru-RU" sz="2400" dirty="0" smtClean="0"/>
              <a:t>интересным </a:t>
            </a:r>
            <a:r>
              <a:rPr lang="ru-RU" sz="2400" dirty="0"/>
              <a:t>для </a:t>
            </a:r>
            <a:r>
              <a:rPr lang="ru-RU" sz="2400" dirty="0" smtClean="0"/>
              <a:t>изучения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752020" y="4437112"/>
            <a:ext cx="75608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102"/>
            <a:ext cx="8496944" cy="104866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Система оценки образовательных результатов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6" t="7443"/>
          <a:stretch/>
        </p:blipFill>
        <p:spPr>
          <a:xfrm rot="16200000">
            <a:off x="4126693" y="1912344"/>
            <a:ext cx="5004148" cy="4149029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39868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Какой интеллектуальный потенциал у обучающегося?</a:t>
            </a:r>
          </a:p>
        </p:txBody>
      </p:sp>
    </p:spTree>
    <p:extLst>
      <p:ext uri="{BB962C8B-B14F-4D97-AF65-F5344CB8AC3E}">
        <p14:creationId xmlns:p14="http://schemas.microsoft.com/office/powerpoint/2010/main" val="9575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102"/>
            <a:ext cx="8640960" cy="10486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Объективность образовательных </a:t>
            </a:r>
            <a:r>
              <a:rPr lang="ru-RU" dirty="0">
                <a:effectLst/>
              </a:rPr>
              <a:t>результатов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1429643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3. Сравнение отметок ВПР-5 по биологии в 2020-2021 учебном году с журналом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23081"/>
              </p:ext>
            </p:extLst>
          </p:nvPr>
        </p:nvGraphicFramePr>
        <p:xfrm>
          <a:off x="323528" y="2260640"/>
          <a:ext cx="8496943" cy="4209102"/>
        </p:xfrm>
        <a:graphic>
          <a:graphicData uri="http://schemas.openxmlformats.org/drawingml/2006/table">
            <a:tbl>
              <a:tblPr firstRow="1" firstCol="1" bandRow="1"/>
              <a:tblGrid>
                <a:gridCol w="613224">
                  <a:extLst>
                    <a:ext uri="{9D8B030D-6E8A-4147-A177-3AD203B41FA5}">
                      <a16:colId xmlns:a16="http://schemas.microsoft.com/office/drawing/2014/main" val="1376832815"/>
                    </a:ext>
                  </a:extLst>
                </a:gridCol>
                <a:gridCol w="1565874">
                  <a:extLst>
                    <a:ext uri="{9D8B030D-6E8A-4147-A177-3AD203B41FA5}">
                      <a16:colId xmlns:a16="http://schemas.microsoft.com/office/drawing/2014/main" val="1368012634"/>
                    </a:ext>
                  </a:extLst>
                </a:gridCol>
                <a:gridCol w="897275">
                  <a:extLst>
                    <a:ext uri="{9D8B030D-6E8A-4147-A177-3AD203B41FA5}">
                      <a16:colId xmlns:a16="http://schemas.microsoft.com/office/drawing/2014/main" val="692505251"/>
                    </a:ext>
                  </a:extLst>
                </a:gridCol>
                <a:gridCol w="726024">
                  <a:extLst>
                    <a:ext uri="{9D8B030D-6E8A-4147-A177-3AD203B41FA5}">
                      <a16:colId xmlns:a16="http://schemas.microsoft.com/office/drawing/2014/main" val="1571585147"/>
                    </a:ext>
                  </a:extLst>
                </a:gridCol>
                <a:gridCol w="727050">
                  <a:extLst>
                    <a:ext uri="{9D8B030D-6E8A-4147-A177-3AD203B41FA5}">
                      <a16:colId xmlns:a16="http://schemas.microsoft.com/office/drawing/2014/main" val="2918335023"/>
                    </a:ext>
                  </a:extLst>
                </a:gridCol>
                <a:gridCol w="702438">
                  <a:extLst>
                    <a:ext uri="{9D8B030D-6E8A-4147-A177-3AD203B41FA5}">
                      <a16:colId xmlns:a16="http://schemas.microsoft.com/office/drawing/2014/main" val="2295465043"/>
                    </a:ext>
                  </a:extLst>
                </a:gridCol>
                <a:gridCol w="859334">
                  <a:extLst>
                    <a:ext uri="{9D8B030D-6E8A-4147-A177-3AD203B41FA5}">
                      <a16:colId xmlns:a16="http://schemas.microsoft.com/office/drawing/2014/main" val="17717961"/>
                    </a:ext>
                  </a:extLst>
                </a:gridCol>
                <a:gridCol w="793704">
                  <a:extLst>
                    <a:ext uri="{9D8B030D-6E8A-4147-A177-3AD203B41FA5}">
                      <a16:colId xmlns:a16="http://schemas.microsoft.com/office/drawing/2014/main" val="90925102"/>
                    </a:ext>
                  </a:extLst>
                </a:gridCol>
                <a:gridCol w="806010">
                  <a:extLst>
                    <a:ext uri="{9D8B030D-6E8A-4147-A177-3AD203B41FA5}">
                      <a16:colId xmlns:a16="http://schemas.microsoft.com/office/drawing/2014/main" val="428556694"/>
                    </a:ext>
                  </a:extLst>
                </a:gridCol>
                <a:gridCol w="806010">
                  <a:extLst>
                    <a:ext uri="{9D8B030D-6E8A-4147-A177-3AD203B41FA5}">
                      <a16:colId xmlns:a16="http://schemas.microsoft.com/office/drawing/2014/main" val="2460573933"/>
                    </a:ext>
                  </a:extLst>
                </a:gridCol>
              </a:tblGrid>
              <a:tr h="105410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 2021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17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Понизили (Отметка &lt; Отметка по журналу)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Подтвердили (Отметка = Отметке по журналу)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Повысили (Отметка &gt; Отметка по журналу)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Необъективно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63260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61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Смоленская обл.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973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Смоленск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589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Гимназия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40,96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127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 №1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169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 №2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234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 №3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43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Гимназия №4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723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 №5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337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 №6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29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0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Подготовка к </a:t>
            </a:r>
            <a:r>
              <a:rPr lang="en-US" dirty="0" smtClean="0">
                <a:effectLst/>
              </a:rPr>
              <a:t>PISA</a:t>
            </a:r>
            <a:r>
              <a:rPr lang="ru-RU" dirty="0" smtClean="0">
                <a:effectLst/>
              </a:rPr>
              <a:t>-2022</a:t>
            </a:r>
            <a:br>
              <a:rPr lang="ru-RU" dirty="0" smtClean="0">
                <a:effectLst/>
              </a:rPr>
            </a:br>
            <a:r>
              <a:rPr lang="ru-RU" sz="2200" dirty="0" smtClean="0">
                <a:effectLst/>
              </a:rPr>
              <a:t>(МБОУ «Гимназия № 4», февраль 2022)</a:t>
            </a:r>
            <a:endParaRPr lang="ru-RU" sz="220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560201"/>
              </p:ext>
            </p:extLst>
          </p:nvPr>
        </p:nvGraphicFramePr>
        <p:xfrm>
          <a:off x="539552" y="1340767"/>
          <a:ext cx="8280920" cy="5018172"/>
        </p:xfrm>
        <a:graphic>
          <a:graphicData uri="http://schemas.openxmlformats.org/drawingml/2006/table">
            <a:tbl>
              <a:tblPr firstRow="1" firstCol="1" bandRow="1"/>
              <a:tblGrid>
                <a:gridCol w="1656184">
                  <a:extLst>
                    <a:ext uri="{9D8B030D-6E8A-4147-A177-3AD203B41FA5}">
                      <a16:colId xmlns:a16="http://schemas.microsoft.com/office/drawing/2014/main" val="40425068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8182296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28285281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9622227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69078432"/>
                    </a:ext>
                  </a:extLst>
                </a:gridCol>
              </a:tblGrid>
              <a:tr h="4357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</a:t>
                      </a:r>
                      <a:r>
                        <a:rPr lang="ru-RU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заданий </a:t>
                      </a:r>
                      <a:r>
                        <a:rPr lang="ru-RU" sz="200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ЕНГ в РЭШ</a:t>
                      </a:r>
                      <a:endParaRPr lang="ru-R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 заданий, максимально 13 баллов)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528344"/>
                  </a:ext>
                </a:extLst>
              </a:tr>
              <a:tr h="486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 баллов)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балл)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балла)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 балла)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427151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098816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864785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33141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457532"/>
                  </a:ext>
                </a:extLst>
              </a:tr>
              <a:tr h="358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009233"/>
                  </a:ext>
                </a:extLst>
              </a:tr>
              <a:tr h="424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484955"/>
                  </a:ext>
                </a:extLst>
              </a:tr>
              <a:tr h="434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758862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260927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чел.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41695"/>
                  </a:ext>
                </a:extLst>
              </a:tr>
              <a:tr h="21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чел. из 102 чел. (26,5%)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66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00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Пока учителя и преподаватели акцентируют свое внимание на </a:t>
            </a:r>
            <a:r>
              <a:rPr lang="ru-RU" dirty="0">
                <a:solidFill>
                  <a:srgbClr val="C00000"/>
                </a:solidFill>
              </a:rPr>
              <a:t>оценках, угрозах</a:t>
            </a:r>
            <a:r>
              <a:rPr lang="ru-RU" dirty="0">
                <a:solidFill>
                  <a:schemeClr val="tx1"/>
                </a:solidFill>
              </a:rPr>
              <a:t>, а не на поиске средств и способов актуализации у обучающихся внутренней мотивации, говорить о </a:t>
            </a:r>
            <a:r>
              <a:rPr lang="ru-RU" dirty="0" err="1">
                <a:solidFill>
                  <a:schemeClr val="tx1"/>
                </a:solidFill>
              </a:rPr>
              <a:t>гуманизации</a:t>
            </a:r>
            <a:r>
              <a:rPr lang="ru-RU" dirty="0">
                <a:solidFill>
                  <a:schemeClr val="tx1"/>
                </a:solidFill>
              </a:rPr>
              <a:t> образования не приходится.</a:t>
            </a:r>
          </a:p>
        </p:txBody>
      </p:sp>
    </p:spTree>
    <p:extLst>
      <p:ext uri="{BB962C8B-B14F-4D97-AF65-F5344CB8AC3E}">
        <p14:creationId xmlns:p14="http://schemas.microsoft.com/office/powerpoint/2010/main" val="291369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157" y="404664"/>
            <a:ext cx="8274503" cy="1953528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Основные меры по повышению мотивации обучающихся (и учителей</a:t>
            </a:r>
            <a:r>
              <a:rPr lang="ru-RU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!!!):</a:t>
            </a:r>
            <a:endParaRPr lang="ru-RU" sz="32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192" y="2725586"/>
            <a:ext cx="78732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Tx/>
              <a:buChar char="-"/>
            </a:pP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меры самонастройки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 изменения восприятия, отношения – прежде всего, вера в то, что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КАЖДЫЙ школьник МОЖЕТ добиться успехов в учебе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257175" indent="-257175" algn="just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искоренение деструктивных практик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(несправедливая оценка, неоправданное применение наказаний и т.д.);</a:t>
            </a:r>
          </a:p>
          <a:p>
            <a:pPr marL="257175" indent="-257175" algn="just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меры развития профессиональных компетенций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развитие умения выстраивать программу обучения и адаптировать учебный план; </a:t>
            </a:r>
          </a:p>
          <a:p>
            <a:pPr marL="257175" indent="-257175" algn="just">
              <a:buFontTx/>
              <a:buChar char="-"/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способность проводить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формирующую оценку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давать индивидуальную развивающую обратную связь. </a:t>
            </a:r>
          </a:p>
        </p:txBody>
      </p:sp>
    </p:spTree>
    <p:extLst>
      <p:ext uri="{BB962C8B-B14F-4D97-AF65-F5344CB8AC3E}">
        <p14:creationId xmlns:p14="http://schemas.microsoft.com/office/powerpoint/2010/main" val="17721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80928"/>
            <a:ext cx="6120680" cy="1048666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ВНИМАНИЕ!!!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58842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74" y="3429000"/>
            <a:ext cx="8452990" cy="26642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ПРОБЛЕМНОЕ ПОЛЕ</a:t>
            </a: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Низкая учебная мотивация школьников как фактор риска школьной </a:t>
            </a:r>
            <a:r>
              <a:rPr lang="ru-RU" sz="2000" dirty="0" err="1">
                <a:solidFill>
                  <a:schemeClr val="tx1"/>
                </a:solidFill>
              </a:rPr>
              <a:t>неуспешности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</a:rPr>
              <a:t>Управленческая деятельность руководителя по созданию комфортной мотивационной образовательной среды;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</a:rPr>
              <a:t>Психологический аспект учебной мотивации школьников;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</a:rPr>
              <a:t>Профессиональные компетенции педагога по повышению учебной </a:t>
            </a:r>
            <a:r>
              <a:rPr lang="ru-RU" sz="2000" dirty="0" smtClean="0">
                <a:solidFill>
                  <a:schemeClr val="tx1"/>
                </a:solidFill>
              </a:rPr>
              <a:t>мотивации;</a:t>
            </a:r>
            <a:endParaRPr lang="ru-RU" sz="2000" dirty="0">
              <a:solidFill>
                <a:schemeClr val="tx1"/>
              </a:solidFill>
            </a:endParaRPr>
          </a:p>
          <a:p>
            <a:pPr lvl="0" algn="just"/>
            <a:r>
              <a:rPr lang="ru-RU" sz="2000" dirty="0">
                <a:solidFill>
                  <a:schemeClr val="tx1"/>
                </a:solidFill>
              </a:rPr>
              <a:t>Мотивация педагогической деятельности как важнейший фактор повышения качества образования</a:t>
            </a:r>
          </a:p>
          <a:p>
            <a:endParaRPr lang="ru-RU" sz="2000" dirty="0"/>
          </a:p>
        </p:txBody>
      </p:sp>
      <p:pic>
        <p:nvPicPr>
          <p:cNvPr id="10" name="Рисунок 9" descr="Мотивация. Купить арт-сувенир. – интернет-магазин Erarta Shop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6" t="34527" r="23940" b="27083"/>
          <a:stretch/>
        </p:blipFill>
        <p:spPr bwMode="auto">
          <a:xfrm>
            <a:off x="2987824" y="1714455"/>
            <a:ext cx="3024336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907803" y="332656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Цель:</a:t>
            </a:r>
            <a:r>
              <a:rPr lang="ru-RU" sz="2000" dirty="0"/>
              <a:t> обсуждение актуальных аспектов мотивации деятельности участников образовательного процесса, поиск и демонстрация успешных управленческих решений и позитивных педагогических практик </a:t>
            </a:r>
          </a:p>
        </p:txBody>
      </p:sp>
    </p:spTree>
    <p:extLst>
      <p:ext uri="{BB962C8B-B14F-4D97-AF65-F5344CB8AC3E}">
        <p14:creationId xmlns:p14="http://schemas.microsoft.com/office/powerpoint/2010/main" val="38529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59832" y="627959"/>
            <a:ext cx="5544616" cy="4395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ПОРЯДОК ПРОВЕДЕНИЯ</a:t>
            </a:r>
            <a:endParaRPr lang="ru-RU" dirty="0">
              <a:effectLst/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232655" y="4752176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948492" y="4175914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2004055" y="42187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232655" y="2237576"/>
            <a:ext cx="4800600" cy="0"/>
          </a:xfrm>
          <a:prstGeom prst="line">
            <a:avLst/>
          </a:prstGeom>
          <a:noFill/>
          <a:ln w="25400">
            <a:solidFill>
              <a:schemeClr val="bg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941348" y="162416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004055" y="17041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232655" y="3075776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948492" y="249951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004055" y="25423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234243" y="3912389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948492" y="333771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004055" y="33805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232655" y="5612601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948492" y="5036339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004055" y="507920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701888" y="2413157"/>
            <a:ext cx="541676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>
                <a:solidFill>
                  <a:srgbClr val="0070C0"/>
                </a:solidFill>
                <a:latin typeface="Arial" charset="0"/>
              </a:rPr>
              <a:t>Проблема низкой учебной мотивации глазами педагога-психолога</a:t>
            </a:r>
            <a:endParaRPr lang="en-US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701888" y="3437508"/>
            <a:ext cx="37857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0070C0"/>
                </a:solidFill>
                <a:latin typeface="Arial" charset="0"/>
              </a:rPr>
              <a:t>Мотивация: учимся для жизни</a:t>
            </a:r>
            <a:endParaRPr lang="en-US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701888" y="4277811"/>
            <a:ext cx="54850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0070C0"/>
                </a:solidFill>
                <a:latin typeface="Arial" charset="0"/>
              </a:rPr>
              <a:t>Мотивация педагога – путь к успеху ребенка</a:t>
            </a:r>
            <a:endParaRPr lang="en-US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701888" y="5177878"/>
            <a:ext cx="247991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 smtClean="0">
                <a:solidFill>
                  <a:srgbClr val="0070C0"/>
                </a:solidFill>
                <a:latin typeface="Arial" charset="0"/>
              </a:rPr>
              <a:t>Подведение итогов</a:t>
            </a:r>
            <a:endParaRPr lang="en-US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1888" y="1505808"/>
            <a:ext cx="5704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комфортной мотивационной образовательной среды МБОУ «СШ № 39»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92102"/>
            <a:ext cx="5688632" cy="104866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>Мониторинг по </a:t>
            </a:r>
            <a:r>
              <a:rPr lang="ru-RU" sz="2800" dirty="0">
                <a:effectLst/>
              </a:rPr>
              <a:t>оценке рисков общеобразовательной </a:t>
            </a:r>
            <a:r>
              <a:rPr lang="ru-RU" sz="2800" dirty="0" smtClean="0">
                <a:effectLst/>
              </a:rPr>
              <a:t>организации (апрель 2021)</a:t>
            </a:r>
            <a:endParaRPr lang="ru-RU" sz="2800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28182"/>
              </p:ext>
            </p:extLst>
          </p:nvPr>
        </p:nvGraphicFramePr>
        <p:xfrm>
          <a:off x="395536" y="1916832"/>
          <a:ext cx="8424936" cy="3773452"/>
        </p:xfrm>
        <a:graphic>
          <a:graphicData uri="http://schemas.openxmlformats.org/drawingml/2006/table">
            <a:tbl>
              <a:tblPr firstRow="1" firstCol="1" bandRow="1"/>
              <a:tblGrid>
                <a:gridCol w="1368152">
                  <a:extLst>
                    <a:ext uri="{9D8B030D-6E8A-4147-A177-3AD203B41FA5}">
                      <a16:colId xmlns:a16="http://schemas.microsoft.com/office/drawing/2014/main" val="1617712241"/>
                    </a:ext>
                  </a:extLst>
                </a:gridCol>
                <a:gridCol w="4046526">
                  <a:extLst>
                    <a:ext uri="{9D8B030D-6E8A-4147-A177-3AD203B41FA5}">
                      <a16:colId xmlns:a16="http://schemas.microsoft.com/office/drawing/2014/main" val="2692909605"/>
                    </a:ext>
                  </a:extLst>
                </a:gridCol>
                <a:gridCol w="965554">
                  <a:extLst>
                    <a:ext uri="{9D8B030D-6E8A-4147-A177-3AD203B41FA5}">
                      <a16:colId xmlns:a16="http://schemas.microsoft.com/office/drawing/2014/main" val="3230810483"/>
                    </a:ext>
                  </a:extLst>
                </a:gridCol>
                <a:gridCol w="1022352">
                  <a:extLst>
                    <a:ext uri="{9D8B030D-6E8A-4147-A177-3AD203B41FA5}">
                      <a16:colId xmlns:a16="http://schemas.microsoft.com/office/drawing/2014/main" val="1991634249"/>
                    </a:ext>
                  </a:extLst>
                </a:gridCol>
                <a:gridCol w="1022352">
                  <a:extLst>
                    <a:ext uri="{9D8B030D-6E8A-4147-A177-3AD203B41FA5}">
                      <a16:colId xmlns:a16="http://schemas.microsoft.com/office/drawing/2014/main" val="1219745819"/>
                    </a:ext>
                  </a:extLst>
                </a:gridCol>
              </a:tblGrid>
              <a:tr h="503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рисков: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20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78833"/>
                  </a:ext>
                </a:extLst>
              </a:tr>
              <a:tr h="222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оснащения школы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391888"/>
                  </a:ext>
                </a:extLst>
              </a:tr>
              <a:tr h="246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педагогических кадров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4735"/>
                  </a:ext>
                </a:extLst>
              </a:tr>
              <a:tr h="685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предметная и методическая компетентность педагогических работников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894029"/>
                  </a:ext>
                </a:extLst>
              </a:tr>
              <a:tr h="346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доля обучающихся с ОВЗ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73581"/>
                  </a:ext>
                </a:extLst>
              </a:tr>
              <a:tr h="65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Низкое качество преодоления языковых и культурных барьеров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024180"/>
                  </a:ext>
                </a:extLst>
              </a:tr>
              <a:tr h="65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учебная мотивация обучающихся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34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2102"/>
            <a:ext cx="7920880" cy="104866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Фактор рискового профиля школы: </a:t>
            </a:r>
            <a:br>
              <a:rPr lang="ru-RU" sz="3200" dirty="0" smtClean="0">
                <a:effectLst/>
              </a:rPr>
            </a:br>
            <a:r>
              <a:rPr lang="ru-RU" sz="3200" b="1" dirty="0" smtClean="0">
                <a:effectLst/>
              </a:rPr>
              <a:t>низкий уровень учебной мотивации </a:t>
            </a:r>
            <a:br>
              <a:rPr lang="ru-RU" sz="3200" b="1" dirty="0" smtClean="0">
                <a:effectLst/>
              </a:rPr>
            </a:br>
            <a:r>
              <a:rPr lang="ru-RU" sz="2000" dirty="0" smtClean="0">
                <a:effectLst/>
              </a:rPr>
              <a:t>(2021-2022 учебный год)</a:t>
            </a:r>
            <a:endParaRPr lang="ru-RU" sz="2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344816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ШНОР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Высокая степень риска: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9»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13 им. Э.Д. Балтина»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19 им. Героя России Панова»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21 им. Н.И. </a:t>
            </a:r>
            <a:r>
              <a:rPr lang="ru-RU" dirty="0" err="1" smtClean="0">
                <a:solidFill>
                  <a:schemeClr val="tx1"/>
                </a:solidFill>
              </a:rPr>
              <a:t>Рыленкова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28»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36 им. А.М. Городнянского»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Средняя степень риска: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16»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«СШ № 18»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2102"/>
            <a:ext cx="7920880" cy="688626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</a:rPr>
              <a:t>Сопоставление параметров рисков в РПШ 2022 и 20</a:t>
            </a:r>
            <a:r>
              <a:rPr lang="ru-RU" sz="3200" dirty="0"/>
              <a:t>21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079158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lang="ru-RU" b="1" dirty="0" smtClean="0"/>
              <a:t>Параметры </a:t>
            </a:r>
            <a:r>
              <a:rPr lang="ru-RU" b="1" dirty="0"/>
              <a:t>оценки рискового профиля школы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21891"/>
              </p:ext>
            </p:extLst>
          </p:nvPr>
        </p:nvGraphicFramePr>
        <p:xfrm>
          <a:off x="337301" y="1501184"/>
          <a:ext cx="8607948" cy="5324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86677583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460420252"/>
                    </a:ext>
                  </a:extLst>
                </a:gridCol>
                <a:gridCol w="3567388">
                  <a:extLst>
                    <a:ext uri="{9D8B030D-6E8A-4147-A177-3AD203B41FA5}">
                      <a16:colId xmlns:a16="http://schemas.microsoft.com/office/drawing/2014/main" val="228369110"/>
                    </a:ext>
                  </a:extLst>
                </a:gridCol>
              </a:tblGrid>
              <a:tr h="42017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</a:rPr>
                        <a:t>2022 г. 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2021 г.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299692"/>
                  </a:ext>
                </a:extLst>
              </a:tr>
              <a:tr h="5635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Фактор риска 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Оцениваемые параметры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Оцениваемые параметры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97329"/>
                  </a:ext>
                </a:extLst>
              </a:tr>
              <a:tr h="800829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Пониженный уровень качества школьной образовательной и воспитательной среды </a:t>
                      </a:r>
                      <a:endParaRPr lang="ru-RU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п9.1 Доля обучающихся регулярно подвергающихся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буллингу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школе (по ответам обучающихся)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п7.1 	Ситуации конфликтов и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буллинга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школе (по ответам обучающихся)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426299"/>
                  </a:ext>
                </a:extLst>
              </a:tr>
              <a:tr h="80082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п9.2 	Отношения в педагогическом коллективе (по ответам учителей)	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п7.2 	Отношения в педагогическом коллективе (по ответам учителей)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217878"/>
                  </a:ext>
                </a:extLst>
              </a:tr>
              <a:tr h="5635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п9.3 	Уровень мотивации обучающихся 	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п6.1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Оценка мотивации обучающихся учителями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735486"/>
                  </a:ext>
                </a:extLst>
              </a:tr>
              <a:tr h="5635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п6.2 Уровень мотивации обучающихся (по ответам обучающихся)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19568"/>
                  </a:ext>
                </a:extLst>
              </a:tr>
              <a:tr h="69794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п9.4 Системность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профориентационной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997903"/>
                  </a:ext>
                </a:extLst>
              </a:tr>
              <a:tr h="80082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п9.5 Распространенность деструктивных педагогических практик (доля ответов обучающихся)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п7.3 Доля обучающихся, столкнувшихся с несправедливым отношением учителей к себе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3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71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92102"/>
            <a:ext cx="7632848" cy="591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Мотивация. Заблуждения</a:t>
            </a:r>
            <a:endParaRPr lang="ru-RU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30309"/>
              </p:ext>
            </p:extLst>
          </p:nvPr>
        </p:nvGraphicFramePr>
        <p:xfrm>
          <a:off x="319882" y="883920"/>
          <a:ext cx="8644606" cy="597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9">
                  <a:extLst>
                    <a:ext uri="{9D8B030D-6E8A-4147-A177-3AD203B41FA5}">
                      <a16:colId xmlns:a16="http://schemas.microsoft.com/office/drawing/2014/main" val="3173896129"/>
                    </a:ext>
                  </a:extLst>
                </a:gridCol>
                <a:gridCol w="4972197">
                  <a:extLst>
                    <a:ext uri="{9D8B030D-6E8A-4147-A177-3AD203B41FA5}">
                      <a16:colId xmlns:a16="http://schemas.microsoft.com/office/drawing/2014/main" val="1737969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3399FF"/>
                          </a:solidFill>
                        </a:rPr>
                        <a:t>Заблуждение 1.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Повышая мотивацию школьника любым доступным способом, мы увеличиваем его шансы на более высокие результаты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Совсем не так, так как мотивация связана с предметом деятельности – успех в одном виде не делает вас более готовым прикладывать больше усилий в другом.</a:t>
                      </a:r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576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rgbClr val="3399FF"/>
                          </a:solidFill>
                        </a:rPr>
                        <a:t>Заблуждение 2.</a:t>
                      </a:r>
                    </a:p>
                    <a:p>
                      <a:pPr algn="just"/>
                      <a:r>
                        <a:rPr lang="ru-RU" sz="2000" dirty="0" smtClean="0"/>
                        <a:t>Мотивация школьников воспринимается как нечто данное, зафиксированное,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автономное</a:t>
                      </a:r>
                      <a:r>
                        <a:rPr lang="ru-RU" sz="2000" dirty="0" smtClean="0"/>
                        <a:t> от работы учителя и школьной образовательной среды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На практике данное заблуждение возникает неслучайно, так как учителя рисковых школ, испробовав весь доступный им инструментарий педагогических и методических технологий, не могут добиться успеха и констатируют – все усилия напрасны, снижается учительская мотивация, образуется такой </a:t>
                      </a:r>
                      <a:r>
                        <a:rPr lang="ru-RU" sz="2000" b="1" dirty="0" smtClean="0"/>
                        <a:t>замкнутый круг </a:t>
                      </a:r>
                      <a:r>
                        <a:rPr lang="ru-RU" sz="2000" b="1" dirty="0" err="1" smtClean="0"/>
                        <a:t>неуспешности</a:t>
                      </a:r>
                      <a:r>
                        <a:rPr lang="ru-RU" sz="2000" dirty="0" smtClean="0"/>
                        <a:t>, по которому школа движется в противоположную сторону от </a:t>
                      </a:r>
                      <a:r>
                        <a:rPr lang="ru-RU" sz="2000" dirty="0" err="1" smtClean="0"/>
                        <a:t>резильентности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3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17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26"/>
            <a:ext cx="8064896" cy="1048666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</a:rPr>
              <a:t>Как замкнутые круги превратить в дороги последовательного развития?</a:t>
            </a:r>
            <a:br>
              <a:rPr lang="ru-RU" sz="3200" b="1" dirty="0">
                <a:effectLst/>
              </a:rPr>
            </a:b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6085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Учебная мотивация возникает в ответ </a:t>
            </a:r>
            <a:r>
              <a:rPr lang="ru-RU" b="1" dirty="0">
                <a:solidFill>
                  <a:schemeClr val="tx1"/>
                </a:solidFill>
              </a:rPr>
              <a:t>на учебные успехи</a:t>
            </a:r>
            <a:r>
              <a:rPr lang="ru-RU" dirty="0">
                <a:solidFill>
                  <a:schemeClr val="tx1"/>
                </a:solidFill>
              </a:rPr>
              <a:t>, она подкрепляется (и подкрепляет) верой в собственные возможности.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Учебная мотивация значительно </a:t>
            </a:r>
            <a:r>
              <a:rPr lang="ru-RU" b="1" dirty="0">
                <a:solidFill>
                  <a:schemeClr val="tx1"/>
                </a:solidFill>
              </a:rPr>
              <a:t>выше</a:t>
            </a:r>
            <a:r>
              <a:rPr lang="ru-RU" dirty="0">
                <a:solidFill>
                  <a:schemeClr val="tx1"/>
                </a:solidFill>
              </a:rPr>
              <a:t> в школах, где учащиеся констатируют высокий уровень </a:t>
            </a:r>
            <a:r>
              <a:rPr lang="ru-RU" b="1" dirty="0">
                <a:solidFill>
                  <a:schemeClr val="tx1"/>
                </a:solidFill>
              </a:rPr>
              <a:t>поддержки со стороны учителей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Взаимная </a:t>
            </a:r>
            <a:r>
              <a:rPr lang="ru-RU" b="1" dirty="0">
                <a:solidFill>
                  <a:srgbClr val="C00000"/>
                </a:solidFill>
              </a:rPr>
              <a:t>поддержка и педагогические технологии – вот решение проблемы низкой мотивации.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9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308304" cy="42484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800" dirty="0" smtClean="0">
                <a:latin typeface="Bahnschrift SemiLight Condensed" panose="020B0502040204020203" pitchFamily="34" charset="0"/>
              </a:rPr>
              <a:t>«Для </a:t>
            </a:r>
            <a:r>
              <a:rPr lang="ru-RU" sz="3800" dirty="0">
                <a:latin typeface="Bahnschrift SemiLight Condensed" panose="020B0502040204020203" pitchFamily="34" charset="0"/>
              </a:rPr>
              <a:t>того, чтобы учащийся по-настоящему включился в работу, нужно сделать поставленные в ходе учебной деятельности </a:t>
            </a:r>
            <a:r>
              <a:rPr lang="ru-RU" sz="3800" dirty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задачи не только понятными, но и внутренне принятыми им,</a:t>
            </a:r>
            <a:r>
              <a:rPr lang="ru-RU" sz="3800" dirty="0">
                <a:latin typeface="Bahnschrift SemiLight Condensed" panose="020B0502040204020203" pitchFamily="34" charset="0"/>
              </a:rPr>
              <a:t> т. е. чтобы они приобрели значимость и нашли, таким образом, отклик и опорную точку в его переживании. Уровень сознательности существенно определяется тем, насколько личностно значимым для учащегося оказывается то, что объективно, общественно значимо</a:t>
            </a:r>
            <a:r>
              <a:rPr lang="ru-RU" sz="3800" dirty="0" smtClean="0">
                <a:latin typeface="Bahnschrift SemiLight Condensed" panose="020B0502040204020203" pitchFamily="34" charset="0"/>
              </a:rPr>
              <a:t>»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Психолог С.Л. Рубинштейн</a:t>
            </a:r>
            <a:endParaRPr lang="ru-RU" dirty="0"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d7f1a7dc3f2debb97e065d9384e14bb16dc3ccb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1098</Words>
  <Application>Microsoft Office PowerPoint</Application>
  <PresentationFormat>Экран (4:3)</PresentationFormat>
  <Paragraphs>292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Batang</vt:lpstr>
      <vt:lpstr>Arial</vt:lpstr>
      <vt:lpstr>Bahnschrift SemiLight Condensed</vt:lpstr>
      <vt:lpstr>Calibri</vt:lpstr>
      <vt:lpstr>Times New Roman</vt:lpstr>
      <vt:lpstr>Тема Office</vt:lpstr>
      <vt:lpstr>МОТИВАЦИЯ ДЕЯТЕЛЬНОСТИ УЧАСТНИКОВ ОБРАЗОВАТЕЛЬНОГО ПРОЦЕССА  КАК ВАЖНЕЙШЕЕ УСЛОВИЕ ПОВЫШЕНИЯ КАЧЕСТВА ОБРАЗОВАНИЯ </vt:lpstr>
      <vt:lpstr>Презентация PowerPoint</vt:lpstr>
      <vt:lpstr>ПОРЯДОК ПРОВЕДЕНИЯ</vt:lpstr>
      <vt:lpstr>Мониторинг по оценке рисков общеобразовательной организации (апрель 2021)</vt:lpstr>
      <vt:lpstr>Фактор рискового профиля школы:  низкий уровень учебной мотивации  (2021-2022 учебный год)</vt:lpstr>
      <vt:lpstr>Сопоставление параметров рисков в РПШ 2022 и 2021</vt:lpstr>
      <vt:lpstr>Мотивация. Заблуждения</vt:lpstr>
      <vt:lpstr>Как замкнутые круги превратить в дороги последовательного развития? </vt:lpstr>
      <vt:lpstr>Презентация PowerPoint</vt:lpstr>
      <vt:lpstr>Внутренняя и внешняя  мотивация</vt:lpstr>
      <vt:lpstr>Методы и технологии, стимулирующие мотивацию:</vt:lpstr>
      <vt:lpstr>Система оценки образовательных результатов</vt:lpstr>
      <vt:lpstr>Объективность образовательных результатов</vt:lpstr>
      <vt:lpstr>Подготовка к PISA-2022 (МБОУ «Гимназия № 4», февраль 2022)</vt:lpstr>
      <vt:lpstr>Презентация PowerPoint</vt:lpstr>
      <vt:lpstr>Основные меры по повышению мотивации обучающихся (и учителей!!!):</vt:lpstr>
      <vt:lpstr>СПАСИБО ЗА ВНИМАНИЕ!!!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Белые соты</dc:title>
  <dc:creator>obstinate</dc:creator>
  <dc:description>Шаблон презентации с сайта https://presentation-creation.ru/</dc:description>
  <cp:lastModifiedBy>Пользователь</cp:lastModifiedBy>
  <cp:revision>825</cp:revision>
  <dcterms:created xsi:type="dcterms:W3CDTF">2018-02-25T09:09:03Z</dcterms:created>
  <dcterms:modified xsi:type="dcterms:W3CDTF">2022-03-02T07:54:54Z</dcterms:modified>
</cp:coreProperties>
</file>