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1" r:id="rId5"/>
    <p:sldId id="274" r:id="rId6"/>
    <p:sldId id="272" r:id="rId7"/>
    <p:sldId id="268" r:id="rId8"/>
    <p:sldId id="267" r:id="rId9"/>
    <p:sldId id="270" r:id="rId10"/>
    <p:sldId id="266" r:id="rId11"/>
    <p:sldId id="276" r:id="rId12"/>
    <p:sldId id="277" r:id="rId13"/>
    <p:sldId id="278" r:id="rId14"/>
    <p:sldId id="265" r:id="rId15"/>
    <p:sldId id="275" r:id="rId16"/>
    <p:sldId id="258" r:id="rId17"/>
    <p:sldId id="259" r:id="rId18"/>
    <p:sldId id="260" r:id="rId19"/>
    <p:sldId id="261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21E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6" autoAdjust="0"/>
    <p:restoredTop sz="86706" autoAdjust="0"/>
  </p:normalViewPr>
  <p:slideViewPr>
    <p:cSldViewPr snapToGrid="0">
      <p:cViewPr varScale="1">
        <p:scale>
          <a:sx n="67" d="100"/>
          <a:sy n="67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1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3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69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5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53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8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2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8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5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7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8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30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3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2"/>
            </a:gs>
            <a:gs pos="94000">
              <a:schemeClr val="bg1">
                <a:shade val="96000"/>
                <a:lumMod val="8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737EE-87B3-4107-8486-BC357481A27E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E2C70A-D19F-4421-80BE-CD8065B9A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6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o-smolensk.ru/news/FILES/prikaz-32.pdf" TargetMode="External"/><Relationship Id="rId2" Type="http://schemas.openxmlformats.org/officeDocument/2006/relationships/hyperlink" Target="http://www.dpo-smolensk.ru/news/FILES/pismo-106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molmetod2017.admin-smolensk.ru/files/550/prikaz-1_kz_-53-mr-ot-06-.pdf" TargetMode="External"/><Relationship Id="rId3" Type="http://schemas.openxmlformats.org/officeDocument/2006/relationships/hyperlink" Target="https://smolmetod2017.admin-smolensk.ru/files/550/prikaz-ob-igre-konkurse-e.pdf" TargetMode="External"/><Relationship Id="rId7" Type="http://schemas.openxmlformats.org/officeDocument/2006/relationships/hyperlink" Target="https://smolmetod2017.admin-smolensk.ru/files/550/12-mr-znatoki-prirody.pdf" TargetMode="External"/><Relationship Id="rId2" Type="http://schemas.openxmlformats.org/officeDocument/2006/relationships/hyperlink" Target="https://smolmetod2017.admin-smolensk.ru/konkursy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olmetod2017.admin-smolensk.ru/files/550/polozhenie_znatoki_prirod.pdf" TargetMode="External"/><Relationship Id="rId11" Type="http://schemas.openxmlformats.org/officeDocument/2006/relationships/hyperlink" Target="https://smolmetod2017.admin-smolensk.ru/files/550/rekomendacii.pdf" TargetMode="External"/><Relationship Id="rId5" Type="http://schemas.openxmlformats.org/officeDocument/2006/relationships/hyperlink" Target="https://smolmetod2017.admin-smolensk.ru/files/550/znatoki-prirody.pdf" TargetMode="External"/><Relationship Id="rId10" Type="http://schemas.openxmlformats.org/officeDocument/2006/relationships/hyperlink" Target="https://smolmetod2017.admin-smolensk.ru/files/550/prikaz_2_kz_-59-mr-ot-24-.pdf" TargetMode="External"/><Relationship Id="rId4" Type="http://schemas.openxmlformats.org/officeDocument/2006/relationships/hyperlink" Target="https://smolmetod2017.admin-smolensk.ru/files/550/polozhenie-ob-igre-konkur.pdf" TargetMode="External"/><Relationship Id="rId9" Type="http://schemas.openxmlformats.org/officeDocument/2006/relationships/hyperlink" Target="https://smolmetod2017.admin-smolensk.ru/files/550/polozhenie_moj-kompas-zem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molmetod2017.admin-smolensk.ru/files/550/prikaz-2-_-konkurs-elekti.pdf" TargetMode="External"/><Relationship Id="rId13" Type="http://schemas.openxmlformats.org/officeDocument/2006/relationships/hyperlink" Target="https://smolmetod2017.admin-smolensk.ru/files/550/17-mr.pdf" TargetMode="External"/><Relationship Id="rId18" Type="http://schemas.openxmlformats.org/officeDocument/2006/relationships/hyperlink" Target="https://smolmetod2017.admin-smolensk.ru/files/550/prikaz-itogovyj.pdf" TargetMode="External"/><Relationship Id="rId3" Type="http://schemas.openxmlformats.org/officeDocument/2006/relationships/hyperlink" Target="https://smolmetod2017.admin-smolensk.ru/files/550/28-mr.pdf" TargetMode="External"/><Relationship Id="rId21" Type="http://schemas.openxmlformats.org/officeDocument/2006/relationships/hyperlink" Target="https://smolmetod2017.admin-smolensk.ru/files/550/itogovyj-prikaz-luchshij-.pdf" TargetMode="External"/><Relationship Id="rId7" Type="http://schemas.openxmlformats.org/officeDocument/2006/relationships/hyperlink" Target="https://smolmetod2017.admin-smolensk.ru/files/550/polozhenie_-konkurs-progr.pdf" TargetMode="External"/><Relationship Id="rId12" Type="http://schemas.openxmlformats.org/officeDocument/2006/relationships/hyperlink" Target="https://smolmetod2017.admin-smolensk.ru/files/550/prikaz_vu_43-mr-ot-14-04-.pdf" TargetMode="External"/><Relationship Id="rId17" Type="http://schemas.openxmlformats.org/officeDocument/2006/relationships/hyperlink" Target="https://smolmetod2017.admin-smolensk.ru/files/550/polozhenie-luchshaya-inkl.pdf" TargetMode="External"/><Relationship Id="rId2" Type="http://schemas.openxmlformats.org/officeDocument/2006/relationships/hyperlink" Target="https://smolmetod2017.admin-smolensk.ru/konkursy1/" TargetMode="External"/><Relationship Id="rId16" Type="http://schemas.openxmlformats.org/officeDocument/2006/relationships/hyperlink" Target="https://smolmetod2017.admin-smolensk.ru/files/550/prikaz-10.pdf" TargetMode="External"/><Relationship Id="rId20" Type="http://schemas.openxmlformats.org/officeDocument/2006/relationships/hyperlink" Target="https://smolmetod2017.admin-smolensk.ru/files/550/luchshij-pedagog-2022-po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olmetod2017.admin-smolensk.ru/files/550/prikaz-5-mr0.pdf" TargetMode="External"/><Relationship Id="rId11" Type="http://schemas.openxmlformats.org/officeDocument/2006/relationships/hyperlink" Target="https://smolmetod2017.admin-smolensk.ru/files/550/rekomendacii-vu.zip" TargetMode="External"/><Relationship Id="rId5" Type="http://schemas.openxmlformats.org/officeDocument/2006/relationships/hyperlink" Target="https://smolmetod2017.admin-smolensk.ru/files/550/prikaz-2-_-metodiche0.pdf" TargetMode="External"/><Relationship Id="rId15" Type="http://schemas.openxmlformats.org/officeDocument/2006/relationships/hyperlink" Target="https://smolmetod2017.admin-smolensk.ru/files/550/prikaz-45-mr-s-prilozheni.pdf" TargetMode="External"/><Relationship Id="rId10" Type="http://schemas.openxmlformats.org/officeDocument/2006/relationships/hyperlink" Target="https://smolmetod2017.admin-smolensk.ru/files/550/2021-2022-polozhenie-_-vu.pdf" TargetMode="External"/><Relationship Id="rId19" Type="http://schemas.openxmlformats.org/officeDocument/2006/relationships/hyperlink" Target="https://smolmetod2017.admin-smolensk.ru/files/550/luchshij-pedagog-2022-pri.pdf" TargetMode="External"/><Relationship Id="rId4" Type="http://schemas.openxmlformats.org/officeDocument/2006/relationships/hyperlink" Target="https://smolmetod2017.admin-smolensk.ru/files/550/polozhenie-_-metodicheska.pdf" TargetMode="External"/><Relationship Id="rId9" Type="http://schemas.openxmlformats.org/officeDocument/2006/relationships/hyperlink" Target="https://smolmetod2017.admin-smolensk.ru/files/550/26-mr.pdf" TargetMode="External"/><Relationship Id="rId14" Type="http://schemas.openxmlformats.org/officeDocument/2006/relationships/hyperlink" Target="https://smolmetod2017.admin-smolensk.ru/files/550/polozhenie_formula-uspeha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molmetod2017.admin-smolensk.ru/files/584/plan-2022-202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2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5266" y="5827776"/>
            <a:ext cx="3210537" cy="9414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Город Смоленск                                               29.08.2022</a:t>
            </a:r>
            <a:endParaRPr lang="ru-RU" dirty="0"/>
          </a:p>
        </p:txBody>
      </p:sp>
      <p:pic>
        <p:nvPicPr>
          <p:cNvPr id="4" name="Рисунок 3" descr="https://gym1797.mskobr.ru/images/cms/data/preview/pedsov200811_151808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667" y="176029"/>
            <a:ext cx="1463041" cy="14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33728" y="182880"/>
            <a:ext cx="8107680" cy="69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ru-RU" sz="1200" b="1" kern="1400" dirty="0">
                <a:solidFill>
                  <a:srgbClr val="1736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И МОЛОДЕЖНОЙ ПОЛИТИКИ АДМИНИСТРАЦИИ ГОРОДА СМОЛЕНСКА</a:t>
            </a:r>
            <a:endParaRPr lang="ru-RU" sz="1200" kern="1400" dirty="0" smtClean="0">
              <a:solidFill>
                <a:srgbClr val="008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ru-RU" sz="1200" b="1" kern="1400" dirty="0">
                <a:solidFill>
                  <a:srgbClr val="1736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kern="1400" dirty="0" smtClean="0">
              <a:solidFill>
                <a:srgbClr val="008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2000"/>
              </a:lnSpc>
              <a:spcAft>
                <a:spcPts val="0"/>
              </a:spcAft>
            </a:pPr>
            <a:r>
              <a:rPr lang="ru-RU" sz="1200" b="1" kern="1400" dirty="0">
                <a:solidFill>
                  <a:srgbClr val="17365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МЕТОДИЧЕСКИЙ ОТДЕЛ МБУ ДО «ЦДО» ГОРОДА СМОЛЕНСКА</a:t>
            </a:r>
            <a:endParaRPr lang="ru-RU" sz="1200" kern="1400" dirty="0">
              <a:solidFill>
                <a:srgbClr val="008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01" y="536572"/>
            <a:ext cx="1232991" cy="7663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1959" y="2126062"/>
            <a:ext cx="9217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FF"/>
                </a:solidFill>
              </a:rPr>
              <a:t>Августовское совещание учителей – предметников</a:t>
            </a:r>
            <a:br>
              <a:rPr lang="ru-RU" dirty="0">
                <a:solidFill>
                  <a:srgbClr val="0066FF"/>
                </a:solidFill>
              </a:rPr>
            </a:br>
            <a:r>
              <a:rPr lang="ru-RU" dirty="0">
                <a:solidFill>
                  <a:srgbClr val="0066FF"/>
                </a:solidFill>
              </a:rPr>
              <a:t>«Стратегические ориентиры развития муниципальной системы образования: </a:t>
            </a:r>
            <a:br>
              <a:rPr lang="ru-RU" dirty="0">
                <a:solidFill>
                  <a:srgbClr val="0066FF"/>
                </a:solidFill>
              </a:rPr>
            </a:br>
            <a:r>
              <a:rPr lang="ru-RU" dirty="0">
                <a:solidFill>
                  <a:srgbClr val="0066FF"/>
                </a:solidFill>
              </a:rPr>
              <a:t>от «педагога процесса» к «педагогу результата»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18872" y="1670304"/>
            <a:ext cx="191463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ГМО учителей химии, биологии и географии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7066" y="3227685"/>
            <a:ext cx="7636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400" dirty="0">
                <a:solidFill>
                  <a:srgbClr val="002060"/>
                </a:solidFill>
                <a:ea typeface="Batang" panose="02030600000101010101" pitchFamily="18" charset="-127"/>
              </a:rPr>
              <a:t>Профессиональные вызовы учителя: время новых решений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31" y="233775"/>
            <a:ext cx="9250437" cy="85997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Организация работы городских проблемных групп, творческих объединений, городских методических объединений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87" t="21428" r="13522" b="11384"/>
          <a:stretch/>
        </p:blipFill>
        <p:spPr>
          <a:xfrm>
            <a:off x="1811855" y="1713306"/>
            <a:ext cx="7206304" cy="498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6521E"/>
                </a:solidFill>
              </a:rPr>
              <a:t>2023 год в России объявлен Годом педагога и наставника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570" y="5956578"/>
            <a:ext cx="11493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A6521E"/>
                </a:solidFill>
                <a:latin typeface="Noto Sans"/>
              </a:rPr>
              <a:t>2022—2031 </a:t>
            </a:r>
            <a:r>
              <a:rPr lang="ru-RU" sz="2800" b="1" dirty="0">
                <a:solidFill>
                  <a:srgbClr val="A6521E"/>
                </a:solidFill>
                <a:latin typeface="Noto Sans"/>
              </a:rPr>
              <a:t>годы Десятилетием науки и технологий в России</a:t>
            </a:r>
            <a:endParaRPr lang="ru-RU" sz="2800" b="1" dirty="0">
              <a:solidFill>
                <a:srgbClr val="A6521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1010" y="17373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A3C40"/>
                </a:solidFill>
                <a:latin typeface="Geometria"/>
              </a:rPr>
              <a:t>Соответствующий указ 27 июня </a:t>
            </a:r>
            <a:r>
              <a:rPr lang="ru-RU" dirty="0" smtClean="0">
                <a:solidFill>
                  <a:srgbClr val="3A3C40"/>
                </a:solidFill>
                <a:latin typeface="Geometria"/>
              </a:rPr>
              <a:t>2022 года подписал </a:t>
            </a:r>
            <a:r>
              <a:rPr lang="ru-RU" dirty="0">
                <a:solidFill>
                  <a:srgbClr val="3A3C40"/>
                </a:solidFill>
                <a:latin typeface="Geometria"/>
              </a:rPr>
              <a:t>Президент России Владимир Путин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2609040"/>
            <a:ext cx="4729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63636"/>
                </a:solidFill>
                <a:latin typeface="Roboto"/>
              </a:rPr>
              <a:t>«В целях признания особого статуса педагогических работников, в том числе осуществляющих наставническую деятельность, постановляю: провести в 2023 году в Российской Федерации Год педагога и наставника</a:t>
            </a:r>
            <a:r>
              <a:rPr lang="ru-RU" dirty="0" smtClean="0">
                <a:solidFill>
                  <a:srgbClr val="363636"/>
                </a:solidFill>
                <a:latin typeface="Roboto"/>
              </a:rPr>
              <a:t>»</a:t>
            </a:r>
            <a:endParaRPr lang="ru-RU" dirty="0"/>
          </a:p>
        </p:txBody>
      </p:sp>
      <p:pic>
        <p:nvPicPr>
          <p:cNvPr id="1030" name="Picture 6" descr="Администрация Сосновского района Нижегородской области - 2023 год объявлен  Годом педагога и наставн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42" y="2383728"/>
            <a:ext cx="4421928" cy="334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2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ru-RU" b="1" dirty="0">
                <a:solidFill>
                  <a:srgbClr val="A6521E"/>
                </a:solidFill>
              </a:rPr>
              <a:t>Методический актив</a:t>
            </a:r>
            <a:endParaRPr lang="ru-RU" dirty="0">
              <a:solidFill>
                <a:srgbClr val="A65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14" y="1451929"/>
            <a:ext cx="9438216" cy="4811711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Методический актив региональных </a:t>
            </a:r>
            <a:r>
              <a:rPr lang="ru-RU" sz="2000" b="1" dirty="0"/>
              <a:t>методистов сформирован в соответствии с </a:t>
            </a:r>
            <a:r>
              <a:rPr lang="ru-RU" sz="2000" u="sng" dirty="0">
                <a:hlinkClick r:id="rId2"/>
              </a:rPr>
              <a:t>Письмом</a:t>
            </a:r>
            <a:r>
              <a:rPr lang="ru-RU" sz="2000" b="1" dirty="0"/>
              <a:t> Министерства просвещения Российской Федерации   № АЗ-1061/08    от  10.12.2021   «О формировании методического актива» и утвержден </a:t>
            </a:r>
            <a:r>
              <a:rPr lang="ru-RU" sz="2000" u="sng" dirty="0">
                <a:hlinkClick r:id="rId3"/>
              </a:rPr>
              <a:t>Приказом</a:t>
            </a:r>
            <a:r>
              <a:rPr lang="ru-RU" sz="2000" b="1" dirty="0"/>
              <a:t> Департамента Смоленской области по образованию и науке  № 32-ОД   от 21.01.2022 «Об утверждении списка региональных методистов».</a:t>
            </a:r>
            <a:endParaRPr lang="ru-RU" sz="2000" dirty="0"/>
          </a:p>
          <a:p>
            <a:pPr algn="just"/>
            <a:r>
              <a:rPr lang="ru-RU" sz="2000" dirty="0"/>
              <a:t>Основу методического актива составили педагоги высшей квалификационной категории, имеющие высшее педагогическое образование и стаж работы по специальности не менее 5 лет, пользующиеся авторитетом и уважением среди коллег.</a:t>
            </a:r>
          </a:p>
          <a:p>
            <a:pPr algn="just"/>
            <a:r>
              <a:rPr lang="ru-RU" sz="2000" dirty="0"/>
              <a:t>Также в состав методического актива вошли  руководители методических объединений, эксперты предметных комиссий ЕГЭ и ОГЭ, </a:t>
            </a:r>
            <a:r>
              <a:rPr lang="ru-RU" sz="2000" dirty="0" err="1"/>
              <a:t>тьюторы</a:t>
            </a:r>
            <a:r>
              <a:rPr lang="ru-RU" sz="2000" dirty="0"/>
              <a:t> и наставники, лидеры профессиональных сообществ и ассоциаций, педагоги, имеющие стабильно высокие результаты у обучающихся.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715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570"/>
          </a:xfrm>
        </p:spPr>
        <p:txBody>
          <a:bodyPr/>
          <a:lstStyle/>
          <a:p>
            <a:r>
              <a:rPr lang="ru-RU" dirty="0" smtClean="0">
                <a:solidFill>
                  <a:srgbClr val="A6521E"/>
                </a:solidFill>
              </a:rPr>
              <a:t>Региональные методисты</a:t>
            </a:r>
            <a:endParaRPr lang="ru-RU" dirty="0">
              <a:solidFill>
                <a:srgbClr val="A65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4809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ХИМИЯ</a:t>
            </a:r>
          </a:p>
          <a:p>
            <a:pPr>
              <a:buAutoNum type="arabicPeriod"/>
            </a:pPr>
            <a:r>
              <a:rPr lang="ru-RU" sz="2800" dirty="0" smtClean="0"/>
              <a:t>Звонарева Г.Н.</a:t>
            </a:r>
          </a:p>
          <a:p>
            <a:pPr>
              <a:buAutoNum type="arabicPeriod"/>
            </a:pPr>
            <a:r>
              <a:rPr lang="ru-RU" sz="2800" dirty="0" smtClean="0"/>
              <a:t>Федорова А.М.</a:t>
            </a:r>
          </a:p>
          <a:p>
            <a:pPr marL="0" indent="0">
              <a:buNone/>
            </a:pPr>
            <a:r>
              <a:rPr lang="ru-RU" sz="2800" dirty="0" smtClean="0"/>
              <a:t>ГЕОГРАФИЯ</a:t>
            </a:r>
          </a:p>
          <a:p>
            <a:pPr>
              <a:buAutoNum type="arabicPeriod"/>
            </a:pPr>
            <a:r>
              <a:rPr lang="ru-RU" sz="2800" dirty="0" smtClean="0"/>
              <a:t>Струженкова Л.А.</a:t>
            </a:r>
          </a:p>
          <a:p>
            <a:pPr>
              <a:buAutoNum type="arabicPeriod"/>
            </a:pPr>
            <a:r>
              <a:rPr lang="ru-RU" sz="2800" dirty="0" smtClean="0"/>
              <a:t>Игнатова И.Ф.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БИОЛОГИЯ</a:t>
            </a:r>
          </a:p>
          <a:p>
            <a:pPr marL="0" indent="0">
              <a:buNone/>
            </a:pPr>
            <a:r>
              <a:rPr lang="ru-RU" sz="2800" dirty="0" smtClean="0"/>
              <a:t>1. </a:t>
            </a:r>
            <a:r>
              <a:rPr lang="ru-RU" sz="2800" dirty="0" err="1" smtClean="0"/>
              <a:t>Андрееску</a:t>
            </a:r>
            <a:r>
              <a:rPr lang="ru-RU" sz="2800" dirty="0" smtClean="0"/>
              <a:t> И.В.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999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9777"/>
            <a:ext cx="8596668" cy="6477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A6521E"/>
                </a:solidFill>
              </a:rPr>
              <a:t>Циклограмма деятельности управления образования и молодежной политики </a:t>
            </a:r>
            <a:r>
              <a:rPr lang="ru-RU" sz="3100" b="1" dirty="0" smtClean="0">
                <a:solidFill>
                  <a:srgbClr val="A6521E"/>
                </a:solidFill>
              </a:rPr>
              <a:t>Администрации</a:t>
            </a:r>
            <a:r>
              <a:rPr lang="ru-RU" dirty="0">
                <a:solidFill>
                  <a:srgbClr val="A6521E"/>
                </a:solidFill>
              </a:rPr>
              <a:t/>
            </a:r>
            <a:br>
              <a:rPr lang="ru-RU" dirty="0">
                <a:solidFill>
                  <a:srgbClr val="A6521E"/>
                </a:solidFill>
              </a:rPr>
            </a:br>
            <a:endParaRPr lang="ru-RU" dirty="0">
              <a:solidFill>
                <a:srgbClr val="A6521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774" y="1917628"/>
            <a:ext cx="103282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Совещание </a:t>
            </a:r>
            <a:r>
              <a:rPr lang="ru-RU" sz="2000" dirty="0"/>
              <a:t>руководителей МБОУ СШ </a:t>
            </a:r>
            <a:r>
              <a:rPr lang="ru-RU" sz="2000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четвертый </a:t>
            </a:r>
            <a:r>
              <a:rPr lang="ru-RU" sz="2000" b="1" dirty="0">
                <a:solidFill>
                  <a:srgbClr val="C00000"/>
                </a:solidFill>
              </a:rPr>
              <a:t>четверг, 10.00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Заседание методического совета </a:t>
            </a: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среда </a:t>
            </a:r>
            <a:r>
              <a:rPr lang="ru-RU" sz="2000" b="1" dirty="0">
                <a:solidFill>
                  <a:srgbClr val="C00000"/>
                </a:solidFill>
              </a:rPr>
              <a:t>(1 раз в квартал), </a:t>
            </a:r>
            <a:r>
              <a:rPr lang="ru-RU" sz="2000" b="1" dirty="0" smtClean="0">
                <a:solidFill>
                  <a:srgbClr val="C00000"/>
                </a:solidFill>
              </a:rPr>
              <a:t>15.00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Заседание Коллегии </a:t>
            </a:r>
            <a:r>
              <a:rPr lang="ru-RU" sz="2000" dirty="0" err="1"/>
              <a:t>УОиМП</a:t>
            </a:r>
            <a:r>
              <a:rPr lang="ru-RU" sz="2000" dirty="0"/>
              <a:t> </a:t>
            </a: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среда </a:t>
            </a:r>
            <a:r>
              <a:rPr lang="ru-RU" sz="2000" b="1" dirty="0">
                <a:solidFill>
                  <a:srgbClr val="C00000"/>
                </a:solidFill>
              </a:rPr>
              <a:t>(1 раз в квартал), </a:t>
            </a:r>
            <a:r>
              <a:rPr lang="ru-RU" sz="2000" b="1" dirty="0" smtClean="0">
                <a:solidFill>
                  <a:srgbClr val="C00000"/>
                </a:solidFill>
              </a:rPr>
              <a:t>15.00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Заседания Школы молодого педагога</a:t>
            </a:r>
            <a:r>
              <a:rPr lang="ru-RU" sz="2000" b="1" dirty="0"/>
              <a:t> </a:t>
            </a: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rgbClr val="C00000"/>
                </a:solidFill>
              </a:rPr>
              <a:t>ежемесячно </a:t>
            </a:r>
            <a:r>
              <a:rPr lang="ru-RU" sz="2000" b="1" dirty="0">
                <a:solidFill>
                  <a:srgbClr val="C00000"/>
                </a:solidFill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</a:rPr>
              <a:t>графику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Заседания методических объединений, проведение </a:t>
            </a:r>
            <a:r>
              <a:rPr lang="ru-RU" sz="2000" dirty="0" smtClean="0"/>
              <a:t>мастер-классов</a:t>
            </a:r>
            <a:r>
              <a:rPr lang="ru-RU" sz="2000" dirty="0"/>
              <a:t>, семинаров и др</a:t>
            </a:r>
            <a:r>
              <a:rPr lang="ru-RU" sz="2000" dirty="0" smtClean="0"/>
              <a:t>.:</a:t>
            </a:r>
          </a:p>
          <a:p>
            <a:endParaRPr lang="ru-RU" sz="2000" dirty="0"/>
          </a:p>
          <a:p>
            <a:r>
              <a:rPr lang="ru-RU" sz="2000" b="1" dirty="0"/>
              <a:t>- </a:t>
            </a:r>
            <a:r>
              <a:rPr lang="ru-RU" sz="2800" b="1" dirty="0"/>
              <a:t>воспитатели, учителя начальных классов, </a:t>
            </a:r>
            <a:r>
              <a:rPr lang="ru-RU" sz="2800" b="1" u="sng" dirty="0">
                <a:solidFill>
                  <a:srgbClr val="C00000"/>
                </a:solidFill>
              </a:rPr>
              <a:t>биологии, </a:t>
            </a:r>
            <a:r>
              <a:rPr lang="ru-RU" sz="2800" b="1" u="sng" dirty="0" smtClean="0">
                <a:solidFill>
                  <a:srgbClr val="C00000"/>
                </a:solidFill>
              </a:rPr>
              <a:t>химии, географии</a:t>
            </a:r>
            <a:r>
              <a:rPr lang="ru-RU" sz="2800" b="1" u="sng" dirty="0">
                <a:solidFill>
                  <a:srgbClr val="C00000"/>
                </a:solidFill>
              </a:rPr>
              <a:t>, </a:t>
            </a:r>
            <a:r>
              <a:rPr lang="ru-RU" sz="2800" b="1" dirty="0"/>
              <a:t>технологии, </a:t>
            </a:r>
            <a:r>
              <a:rPr lang="ru-RU" sz="2800" b="1" dirty="0" smtClean="0"/>
              <a:t>ИЗО - </a:t>
            </a:r>
            <a:r>
              <a:rPr lang="ru-RU" sz="2800" b="1" dirty="0" smtClean="0">
                <a:solidFill>
                  <a:srgbClr val="C00000"/>
                </a:solidFill>
              </a:rPr>
              <a:t>вторник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114" y="264826"/>
            <a:ext cx="8596668" cy="5896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Школа, в которой мы не учились</a:t>
            </a:r>
            <a:endParaRPr lang="ru-RU" dirty="0"/>
          </a:p>
        </p:txBody>
      </p:sp>
      <p:pic>
        <p:nvPicPr>
          <p:cNvPr id="4" name="Picture 2" descr="Мы все учились… Экскурс в историю советской школы — Бобруйский новостной  портал Bobr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8" y="854439"/>
            <a:ext cx="5740037" cy="36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555636">
            <a:off x="6115986" y="2220025"/>
            <a:ext cx="1124262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010" y="3220303"/>
            <a:ext cx="5898240" cy="35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0"/>
            <a:ext cx="9201184" cy="9022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Школа, в которой мы не учились.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тренды современного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Непрерывное обучение, или </a:t>
            </a:r>
            <a:r>
              <a:rPr lang="ru-RU" sz="2400" b="1" dirty="0" err="1"/>
              <a:t>Lifelong</a:t>
            </a:r>
            <a:r>
              <a:rPr lang="ru-RU" sz="2400" b="1" dirty="0"/>
              <a:t> </a:t>
            </a:r>
            <a:r>
              <a:rPr lang="ru-RU" sz="2400" b="1" dirty="0" err="1" smtClean="0"/>
              <a:t>Learning</a:t>
            </a:r>
            <a:endParaRPr lang="ru-RU" sz="2400" dirty="0"/>
          </a:p>
          <a:p>
            <a:r>
              <a:rPr lang="ru-RU" sz="2400" b="1" dirty="0"/>
              <a:t>Тотальная </a:t>
            </a:r>
            <a:r>
              <a:rPr lang="ru-RU" sz="2400" b="1" dirty="0" err="1" smtClean="0"/>
              <a:t>цифровизация</a:t>
            </a:r>
            <a:endParaRPr lang="ru-RU" sz="2400" b="1" dirty="0" smtClean="0"/>
          </a:p>
          <a:p>
            <a:r>
              <a:rPr lang="ru-RU" sz="2400" b="1" dirty="0"/>
              <a:t>Массовые открытые онлайн-курсы (МООК)</a:t>
            </a:r>
            <a:endParaRPr lang="ru-RU" sz="2400" dirty="0"/>
          </a:p>
          <a:p>
            <a:r>
              <a:rPr lang="ru-RU" sz="2400" b="1" dirty="0" err="1" smtClean="0"/>
              <a:t>Геймификация</a:t>
            </a:r>
            <a:endParaRPr lang="ru-RU" sz="2400" b="1" dirty="0" smtClean="0"/>
          </a:p>
          <a:p>
            <a:r>
              <a:rPr lang="ru-RU" sz="2400" dirty="0"/>
              <a:t>Технологии </a:t>
            </a:r>
            <a:r>
              <a:rPr lang="en-US" sz="2400" dirty="0"/>
              <a:t>VR </a:t>
            </a:r>
            <a:r>
              <a:rPr lang="ru-RU" sz="2400" dirty="0"/>
              <a:t>и </a:t>
            </a:r>
            <a:r>
              <a:rPr lang="en-US" sz="2400" dirty="0" smtClean="0"/>
              <a:t>AR</a:t>
            </a:r>
            <a:endParaRPr lang="ru-RU" sz="2400" dirty="0" smtClean="0"/>
          </a:p>
          <a:p>
            <a:r>
              <a:rPr lang="ru-RU" sz="2400" b="1" dirty="0"/>
              <a:t>Адаптивное </a:t>
            </a:r>
            <a:r>
              <a:rPr lang="ru-RU" sz="2400" b="1" dirty="0" smtClean="0"/>
              <a:t>обучение</a:t>
            </a:r>
          </a:p>
          <a:p>
            <a:r>
              <a:rPr lang="ru-RU" sz="2400" b="1" dirty="0"/>
              <a:t>Интегральный </a:t>
            </a:r>
            <a:r>
              <a:rPr lang="ru-RU" sz="2400" b="1" dirty="0" smtClean="0"/>
              <a:t>подход</a:t>
            </a:r>
          </a:p>
          <a:p>
            <a:r>
              <a:rPr lang="ru-RU" sz="2400" b="1" dirty="0"/>
              <a:t>Изменение роли преподавателя и </a:t>
            </a:r>
            <a:r>
              <a:rPr lang="ru-RU" sz="2400" b="1" dirty="0" smtClean="0"/>
              <a:t>чат-боты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gym1797.mskobr.ru/images/cms/data/preview/pedsov200811_151808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431" y="182880"/>
            <a:ext cx="1463041" cy="14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18872" y="1670304"/>
            <a:ext cx="191463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ГМО учителей химии, биологии и географии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3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gym1797.mskobr.ru/images/cms/data/preview/pedsov200811_151808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431" y="182880"/>
            <a:ext cx="1463041" cy="14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18872" y="1670304"/>
            <a:ext cx="191463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ГМО учителей химии, биологии и географии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7334" y="304800"/>
            <a:ext cx="8596668" cy="90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Школа, в которой мы не учились. Основные тренды современного образования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6443" y="1288780"/>
            <a:ext cx="5357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Непрерывное обучение, или </a:t>
            </a:r>
            <a:r>
              <a:rPr lang="ru-RU" b="1" dirty="0" err="1" smtClean="0"/>
              <a:t>Lifelong</a:t>
            </a:r>
            <a:r>
              <a:rPr lang="ru-RU" b="1" dirty="0" smtClean="0"/>
              <a:t> </a:t>
            </a:r>
            <a:r>
              <a:rPr lang="ru-RU" b="1" dirty="0" err="1" smtClean="0"/>
              <a:t>Learning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5284" y="4949274"/>
            <a:ext cx="749871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Непрерывное обучение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b="1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lifelong</a:t>
            </a:r>
            <a:r>
              <a:rPr lang="ru-RU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 — 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постоянный, добровольный и </a:t>
            </a:r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самомотивированный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поиск знаний по личным или профессиональным причинам, </a:t>
            </a:r>
            <a:r>
              <a:rPr lang="ru-RU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ключевой фактор конкурентоспособности личности,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профессионала и компании. Может принимать форму формального, неформального или самостоятельного </a:t>
            </a:r>
            <a:r>
              <a:rPr lang="ru-RU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обучения</a:t>
            </a:r>
            <a:endParaRPr lang="ru-RU" dirty="0"/>
          </a:p>
        </p:txBody>
      </p:sp>
      <p:pic>
        <p:nvPicPr>
          <p:cNvPr id="4098" name="Picture 2" descr="https://s0.rbk.ru/v6_top_pics/media/img/5/22/755892338720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15" y="1841156"/>
            <a:ext cx="4728201" cy="29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6992"/>
            <a:ext cx="8596668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21 век: переход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от утилитарного индустриального образования к интегральной образовательной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парадигме</a:t>
            </a:r>
            <a:endParaRPr lang="ru-RU" b="1" dirty="0"/>
          </a:p>
        </p:txBody>
      </p:sp>
      <p:pic>
        <p:nvPicPr>
          <p:cNvPr id="4" name="Рисунок 3" descr="https://gym1797.mskobr.ru/images/cms/data/preview/pedsov200811_151808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431" y="182880"/>
            <a:ext cx="1463041" cy="14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18872" y="1670304"/>
            <a:ext cx="191463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ГМО учителей химии, биологии и географии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3" y="2440006"/>
            <a:ext cx="8596668" cy="3880773"/>
          </a:xfrm>
        </p:spPr>
        <p:txBody>
          <a:bodyPr>
            <a:noAutofit/>
          </a:bodyPr>
          <a:lstStyle/>
          <a:p>
            <a:r>
              <a:rPr lang="ru-RU" sz="2000" b="1" dirty="0"/>
              <a:t>1. Критическое мышление</a:t>
            </a:r>
            <a:endParaRPr lang="ru-RU" sz="2000" dirty="0"/>
          </a:p>
          <a:p>
            <a:r>
              <a:rPr lang="ru-RU" sz="2000" b="1" dirty="0"/>
              <a:t>2. Социальный интеллект</a:t>
            </a:r>
            <a:endParaRPr lang="ru-RU" sz="2000" dirty="0"/>
          </a:p>
          <a:p>
            <a:r>
              <a:rPr lang="ru-RU" sz="2000" b="1" dirty="0"/>
              <a:t>3. Креативность</a:t>
            </a:r>
            <a:endParaRPr lang="ru-RU" sz="2000" dirty="0"/>
          </a:p>
          <a:p>
            <a:r>
              <a:rPr lang="ru-RU" sz="2000" b="1" dirty="0"/>
              <a:t>4. Информационная грамотность</a:t>
            </a:r>
            <a:endParaRPr lang="ru-RU" sz="2000" dirty="0"/>
          </a:p>
          <a:p>
            <a:r>
              <a:rPr lang="ru-RU" sz="2000" b="1" dirty="0"/>
              <a:t>5. Цифровая грамотность</a:t>
            </a:r>
            <a:endParaRPr lang="ru-RU" sz="2000" dirty="0"/>
          </a:p>
          <a:p>
            <a:r>
              <a:rPr lang="ru-RU" sz="2000" b="1" dirty="0"/>
              <a:t>6. </a:t>
            </a:r>
            <a:r>
              <a:rPr lang="ru-RU" sz="2000" b="1" dirty="0" err="1"/>
              <a:t>Медиаграмотность</a:t>
            </a:r>
            <a:endParaRPr lang="ru-RU" sz="2000" dirty="0"/>
          </a:p>
          <a:p>
            <a:r>
              <a:rPr lang="ru-RU" sz="2000" b="1" dirty="0"/>
              <a:t>7. </a:t>
            </a:r>
            <a:r>
              <a:rPr lang="ru-RU" sz="2000" b="1" dirty="0" smtClean="0"/>
              <a:t>Гибкость</a:t>
            </a:r>
          </a:p>
          <a:p>
            <a:r>
              <a:rPr lang="ru-RU" sz="2000" b="1" dirty="0" smtClean="0"/>
              <a:t>8. Готовность </a:t>
            </a:r>
            <a:r>
              <a:rPr lang="ru-RU" sz="2000" b="1" dirty="0"/>
              <a:t>меняться</a:t>
            </a:r>
            <a:endParaRPr lang="ru-RU" sz="2000" dirty="0"/>
          </a:p>
          <a:p>
            <a:r>
              <a:rPr lang="ru-RU" sz="2000" b="1" dirty="0" smtClean="0"/>
              <a:t>9. Продуктивность</a:t>
            </a:r>
          </a:p>
          <a:p>
            <a:r>
              <a:rPr lang="ru-RU" sz="2000" b="1" dirty="0"/>
              <a:t>10. Культурная компетентность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48273" y="1685693"/>
            <a:ext cx="4767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Навыки человека XXI века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33100"/>
            <a:ext cx="8176722" cy="6934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Схема «Длинный хвост» навыков из доклада «Навыки будущего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 («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Сколково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»)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gym1797.mskobr.ru/images/cms/data/preview/pedsov200811_151808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431" y="182880"/>
            <a:ext cx="1463041" cy="14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18872" y="1670304"/>
            <a:ext cx="191463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ГМО учителей химии, биологии и географии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Что необходимо знать и уметь современному челове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59" y="1160054"/>
            <a:ext cx="9210378" cy="56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7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A6521E"/>
                </a:solidFill>
              </a:rPr>
              <a:t>В ПРОГРАММЕ</a:t>
            </a:r>
            <a:endParaRPr lang="ru-RU" dirty="0">
              <a:solidFill>
                <a:srgbClr val="A6521E"/>
              </a:solidFill>
            </a:endParaRPr>
          </a:p>
        </p:txBody>
      </p:sp>
      <p:pic>
        <p:nvPicPr>
          <p:cNvPr id="4" name="Рисунок 3" descr="https://gym1797.mskobr.ru/images/cms/data/preview/pedsov200811_151808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4431" y="182880"/>
            <a:ext cx="1463041" cy="14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18872" y="1670304"/>
            <a:ext cx="191463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Секция ГМО учителей химии, биологии и географии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5301" y="1670304"/>
            <a:ext cx="9461723" cy="4767072"/>
          </a:xfrm>
        </p:spPr>
        <p:txBody>
          <a:bodyPr>
            <a:normAutofit fontScale="85000" lnSpcReduction="20000"/>
          </a:bodyPr>
          <a:lstStyle/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Школа, в которой мы не учились. Основные тренды современного </a:t>
            </a:r>
            <a:r>
              <a:rPr lang="ru-RU" sz="2000" b="1" dirty="0" smtClean="0">
                <a:solidFill>
                  <a:srgbClr val="0070C0"/>
                </a:solidFill>
              </a:rPr>
              <a:t>образования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b="1" i="1" dirty="0" smtClean="0"/>
              <a:t>Левина </a:t>
            </a:r>
            <a:r>
              <a:rPr lang="ru-RU" sz="2000" b="1" i="1" dirty="0"/>
              <a:t>Ольга Анатольевна</a:t>
            </a:r>
            <a:r>
              <a:rPr lang="ru-RU" sz="2000" b="1" dirty="0"/>
              <a:t>, методист методического отдела МБУ ДО «ЦДО»</a:t>
            </a:r>
            <a:endParaRPr lang="ru-RU" sz="2000" dirty="0"/>
          </a:p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Использование результатов ГИА по химии для повышения качества </a:t>
            </a:r>
            <a:r>
              <a:rPr lang="ru-RU" sz="2000" b="1" dirty="0" smtClean="0">
                <a:solidFill>
                  <a:srgbClr val="0070C0"/>
                </a:solidFill>
              </a:rPr>
              <a:t>образования</a:t>
            </a:r>
            <a:r>
              <a:rPr lang="ru-RU" sz="2000" dirty="0" smtClean="0"/>
              <a:t>. </a:t>
            </a:r>
            <a:r>
              <a:rPr lang="ru-RU" sz="2000" b="1" i="1" dirty="0" smtClean="0"/>
              <a:t>Звонарева </a:t>
            </a:r>
            <a:r>
              <a:rPr lang="ru-RU" sz="2000" b="1" i="1" dirty="0"/>
              <a:t>Галина Николаевна</a:t>
            </a:r>
            <a:r>
              <a:rPr lang="ru-RU" sz="2000" b="1" dirty="0"/>
              <a:t>, учитель химии МБОУ «СШ № 37»</a:t>
            </a:r>
            <a:endParaRPr lang="ru-RU" sz="2000" dirty="0"/>
          </a:p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Обновленные ФГОС: актуальные аспекты и стратегия деятельности </a:t>
            </a:r>
            <a:r>
              <a:rPr lang="ru-RU" sz="2000" b="1" dirty="0" smtClean="0">
                <a:solidFill>
                  <a:srgbClr val="0070C0"/>
                </a:solidFill>
              </a:rPr>
              <a:t>учителя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b="1" i="1" dirty="0" err="1" smtClean="0"/>
              <a:t>Андрееску</a:t>
            </a:r>
            <a:r>
              <a:rPr lang="ru-RU" sz="2000" b="1" i="1" dirty="0" smtClean="0"/>
              <a:t> </a:t>
            </a:r>
            <a:r>
              <a:rPr lang="ru-RU" sz="2000" b="1" i="1" dirty="0"/>
              <a:t>Ирина Вячеславовна</a:t>
            </a:r>
            <a:r>
              <a:rPr lang="ru-RU" sz="2000" b="1" dirty="0"/>
              <a:t>, учитель биологии МБОУ «Гимназия № 1 им. Н.М. Пржевальского»</a:t>
            </a:r>
            <a:endParaRPr lang="ru-RU" sz="2000" dirty="0"/>
          </a:p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Актуальные вопросы содержания образования: разработка рабочих программ, выбор УМК в соответствии с </a:t>
            </a:r>
            <a:r>
              <a:rPr lang="ru-RU" sz="2000" b="1" dirty="0" smtClean="0">
                <a:solidFill>
                  <a:srgbClr val="0070C0"/>
                </a:solidFill>
              </a:rPr>
              <a:t>ФПУ</a:t>
            </a:r>
            <a:r>
              <a:rPr lang="ru-RU" sz="2000" dirty="0" smtClean="0"/>
              <a:t>. </a:t>
            </a:r>
            <a:r>
              <a:rPr lang="ru-RU" sz="2000" b="1" i="1" dirty="0" smtClean="0"/>
              <a:t>Игнатова </a:t>
            </a:r>
            <a:r>
              <a:rPr lang="ru-RU" sz="2000" b="1" i="1" dirty="0"/>
              <a:t>Ирина Федоровна,</a:t>
            </a:r>
            <a:r>
              <a:rPr lang="ru-RU" sz="2000" b="1" dirty="0"/>
              <a:t> учитель географии МБОУ «СШ № 16»</a:t>
            </a:r>
            <a:endParaRPr lang="ru-RU" sz="2000" dirty="0"/>
          </a:p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Результаты ГИА по географии: анализируем, выявляем причины, находим эффективные </a:t>
            </a:r>
            <a:r>
              <a:rPr lang="ru-RU" sz="2000" b="1" dirty="0" smtClean="0">
                <a:solidFill>
                  <a:srgbClr val="0070C0"/>
                </a:solidFill>
              </a:rPr>
              <a:t>решения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b="1" i="1" dirty="0" smtClean="0"/>
              <a:t>Зайцева </a:t>
            </a:r>
            <a:r>
              <a:rPr lang="ru-RU" sz="2000" b="1" i="1" dirty="0"/>
              <a:t>Людмила Владимировна</a:t>
            </a:r>
            <a:r>
              <a:rPr lang="ru-RU" sz="2000" b="1" dirty="0"/>
              <a:t>, учитель географии МБОУ «СШ № 33»</a:t>
            </a:r>
            <a:endParaRPr lang="ru-RU" sz="2000" dirty="0"/>
          </a:p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Предмет «География»: как учиться и как учить с </a:t>
            </a:r>
            <a:r>
              <a:rPr lang="ru-RU" sz="2000" b="1" dirty="0" smtClean="0">
                <a:solidFill>
                  <a:srgbClr val="0070C0"/>
                </a:solidFill>
              </a:rPr>
              <a:t>удовольствием?</a:t>
            </a:r>
            <a:r>
              <a:rPr lang="ru-RU" sz="2000" dirty="0"/>
              <a:t> </a:t>
            </a:r>
            <a:r>
              <a:rPr lang="ru-RU" sz="2000" b="1" i="1" dirty="0" smtClean="0"/>
              <a:t>Хлимановская </a:t>
            </a:r>
            <a:r>
              <a:rPr lang="ru-RU" sz="2000" b="1" i="1" dirty="0"/>
              <a:t>Оксана Викторовна</a:t>
            </a:r>
            <a:r>
              <a:rPr lang="ru-RU" sz="2000" b="1" dirty="0"/>
              <a:t>, учитель географии МБОУ «СШ № 7», руководитель ГМО учителей географии</a:t>
            </a:r>
            <a:endParaRPr lang="ru-RU" sz="2000" dirty="0"/>
          </a:p>
          <a:p>
            <a:pPr algn="just" fontAlgn="ctr"/>
            <a:r>
              <a:rPr lang="ru-RU" sz="2000" b="1" dirty="0">
                <a:solidFill>
                  <a:srgbClr val="0070C0"/>
                </a:solidFill>
              </a:rPr>
              <a:t>Проектно-исследовательская деятельность учителя в условиях </a:t>
            </a:r>
            <a:r>
              <a:rPr lang="ru-RU" sz="2000" b="1" dirty="0" smtClean="0">
                <a:solidFill>
                  <a:srgbClr val="0070C0"/>
                </a:solidFill>
              </a:rPr>
              <a:t>ФГОС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  <a:r>
              <a:rPr lang="ru-RU" sz="2000" b="1" i="1" dirty="0" smtClean="0"/>
              <a:t>Нагорская </a:t>
            </a:r>
            <a:r>
              <a:rPr lang="ru-RU" sz="2000" b="1" i="1" dirty="0"/>
              <a:t>Анна Валерьевна</a:t>
            </a:r>
            <a:r>
              <a:rPr lang="ru-RU" sz="2000" b="1" dirty="0"/>
              <a:t>, учитель химии МБОУ «СШ № 37»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6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4183" y="472719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Современная школа и арм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8" y="242254"/>
            <a:ext cx="4888126" cy="32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ченые назвали четыре навыка, которые должна формировать школа 21 века |  После уро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16" y="2580522"/>
            <a:ext cx="5529534" cy="396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4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6521E"/>
                </a:solidFill>
              </a:rPr>
              <a:t>Анализ работы за 2021-2022 учебный год</a:t>
            </a:r>
            <a:endParaRPr lang="ru-RU" b="1" dirty="0">
              <a:solidFill>
                <a:srgbClr val="A65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2131"/>
            <a:ext cx="8596668" cy="431409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1. Анализ методической работы за 2021-2022 учебный год</a:t>
            </a:r>
          </a:p>
          <a:p>
            <a:r>
              <a:rPr lang="ru-RU" sz="2800" dirty="0" smtClean="0"/>
              <a:t>2. Анализ деятельности ГМО учителей химии, географии, биологии</a:t>
            </a:r>
          </a:p>
          <a:p>
            <a:r>
              <a:rPr lang="ru-RU" sz="2800" dirty="0" smtClean="0"/>
              <a:t>3. Анализ работы  ГПГ учителей химии, географии, биологии</a:t>
            </a:r>
          </a:p>
          <a:p>
            <a:r>
              <a:rPr lang="ru-RU" sz="2800" dirty="0" smtClean="0"/>
              <a:t>4. Анализ </a:t>
            </a:r>
            <a:r>
              <a:rPr lang="ru-RU" sz="2800" dirty="0" err="1" smtClean="0"/>
              <a:t>ВсОШ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4544"/>
          </a:xfrm>
        </p:spPr>
        <p:txBody>
          <a:bodyPr/>
          <a:lstStyle/>
          <a:p>
            <a:r>
              <a:rPr lang="ru-RU" b="1" dirty="0" smtClean="0">
                <a:solidFill>
                  <a:srgbClr val="A6521E"/>
                </a:solidFill>
              </a:rPr>
              <a:t>Методическая работа</a:t>
            </a:r>
            <a:endParaRPr lang="ru-RU" b="1" dirty="0">
              <a:solidFill>
                <a:srgbClr val="A65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451" y="1304144"/>
            <a:ext cx="9471007" cy="5306518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/>
              <a:t>1. Анализ деятельности за </a:t>
            </a:r>
            <a:r>
              <a:rPr lang="en-US" sz="2600" dirty="0" smtClean="0"/>
              <a:t>2021-2022</a:t>
            </a:r>
            <a:r>
              <a:rPr lang="ru-RU" sz="2600" dirty="0" smtClean="0"/>
              <a:t> учебный год</a:t>
            </a:r>
            <a:endParaRPr lang="en-US" sz="2600" dirty="0" smtClean="0"/>
          </a:p>
          <a:p>
            <a:r>
              <a:rPr lang="ru-RU" sz="2600" dirty="0" smtClean="0"/>
              <a:t>2. Всероссийская олимпиада школьников</a:t>
            </a:r>
          </a:p>
          <a:p>
            <a:r>
              <a:rPr lang="ru-RU" sz="2600" dirty="0" smtClean="0"/>
              <a:t>3. </a:t>
            </a:r>
            <a:r>
              <a:rPr lang="ru-RU" sz="2600" dirty="0"/>
              <a:t>Межшкольная игра «ЭКО-ЗОЖ» </a:t>
            </a:r>
            <a:r>
              <a:rPr lang="ru-RU" sz="2600" dirty="0" smtClean="0"/>
              <a:t>(от </a:t>
            </a:r>
            <a:r>
              <a:rPr lang="ru-RU" sz="2600" dirty="0"/>
              <a:t>экологии среды к экологии души и </a:t>
            </a:r>
            <a:r>
              <a:rPr lang="ru-RU" sz="2600" dirty="0" smtClean="0"/>
              <a:t>тела) </a:t>
            </a:r>
          </a:p>
          <a:p>
            <a:r>
              <a:rPr lang="ru-RU" sz="2600" dirty="0" smtClean="0"/>
              <a:t>4. Интеллектуальная игра «Знатоки природы» (38 ОО, 190 чел)</a:t>
            </a:r>
          </a:p>
          <a:p>
            <a:r>
              <a:rPr lang="ru-RU" sz="2600" dirty="0" smtClean="0"/>
              <a:t>5. Неделя науки</a:t>
            </a:r>
          </a:p>
          <a:p>
            <a:r>
              <a:rPr lang="ru-RU" sz="2600" dirty="0" smtClean="0"/>
              <a:t>6. Конкурсы для педагогов</a:t>
            </a:r>
          </a:p>
          <a:p>
            <a:r>
              <a:rPr lang="ru-RU" sz="2600" dirty="0" smtClean="0"/>
              <a:t>7. Экспертная деятельность педагогов</a:t>
            </a:r>
          </a:p>
          <a:p>
            <a:r>
              <a:rPr lang="ru-RU" sz="2600" dirty="0"/>
              <a:t>8</a:t>
            </a:r>
            <a:r>
              <a:rPr lang="ru-RU" sz="2600" dirty="0" smtClean="0"/>
              <a:t>. ВПР</a:t>
            </a:r>
          </a:p>
          <a:p>
            <a:r>
              <a:rPr lang="ru-RU" sz="2600" dirty="0" smtClean="0"/>
              <a:t>9. </a:t>
            </a:r>
            <a:r>
              <a:rPr lang="en-US" sz="2600" dirty="0" smtClean="0"/>
              <a:t>PISA for schools </a:t>
            </a:r>
            <a:r>
              <a:rPr lang="ru-RU" sz="2600" dirty="0" smtClean="0"/>
              <a:t>(естественнонаучная грамотность)</a:t>
            </a:r>
          </a:p>
          <a:p>
            <a:r>
              <a:rPr lang="ru-RU" sz="2600" dirty="0" smtClean="0"/>
              <a:t>10. ГИА</a:t>
            </a:r>
          </a:p>
          <a:p>
            <a:r>
              <a:rPr lang="ru-RU" sz="2600" dirty="0" smtClean="0"/>
              <a:t>11. Мероприятия. Обобщение и распространение эффективного опыта педагогов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8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65486" cy="6046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6521E"/>
                </a:solidFill>
              </a:rPr>
              <a:t>Сайт методического отдела. Конкурсы (дети)</a:t>
            </a:r>
            <a:endParaRPr lang="ru-RU" b="1" dirty="0">
              <a:solidFill>
                <a:srgbClr val="A65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71" y="1214203"/>
            <a:ext cx="8596668" cy="3880773"/>
          </a:xfrm>
        </p:spPr>
        <p:txBody>
          <a:bodyPr/>
          <a:lstStyle/>
          <a:p>
            <a:r>
              <a:rPr lang="ru-RU" dirty="0" smtClean="0"/>
              <a:t>Конкурсы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https://smolmetod2017.admin-smolensk.ru/konkursy1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45705"/>
              </p:ext>
            </p:extLst>
          </p:nvPr>
        </p:nvGraphicFramePr>
        <p:xfrm>
          <a:off x="302579" y="1573967"/>
          <a:ext cx="11314797" cy="485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7513">
                  <a:extLst>
                    <a:ext uri="{9D8B030D-6E8A-4147-A177-3AD203B41FA5}">
                      <a16:colId xmlns:a16="http://schemas.microsoft.com/office/drawing/2014/main" val="3636476144"/>
                    </a:ext>
                  </a:extLst>
                </a:gridCol>
                <a:gridCol w="4137284">
                  <a:extLst>
                    <a:ext uri="{9D8B030D-6E8A-4147-A177-3AD203B41FA5}">
                      <a16:colId xmlns:a16="http://schemas.microsoft.com/office/drawing/2014/main" val="382092850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 (</a:t>
                      </a:r>
                      <a:r>
                        <a:rPr lang="ru-RU" dirty="0" err="1" smtClean="0"/>
                        <a:t>хбг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9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Межшкольная игра-конкурс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"ЭКО-ЗОЖ"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(от экологии среды к экологии души и тела)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Приказ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СШ №№ 23,3,7,13,22,24</a:t>
                      </a:r>
                      <a:r>
                        <a:rPr lang="ru-RU" baseline="0" dirty="0" smtClean="0"/>
                        <a:t> (команды)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2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Городская интеллектуальная игра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"Знатоки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природы"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5-6 классы 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Приказ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ОО (190 чел.)</a:t>
                      </a:r>
                    </a:p>
                    <a:p>
                      <a:pPr algn="ctr"/>
                      <a:r>
                        <a:rPr lang="ru-RU" dirty="0" smtClean="0"/>
                        <a:t>Победитель – СШ №6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3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конкурс решений прикладных ситуационных задач по оценке функциональной грамотности обучающихся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«Мой компас земной»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Рекомендации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Звонарева Г.Н., СШ 37,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Чистякова Вера Васильевна, СШ 26,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Хлимановская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О.В., СШ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6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Научно-практическая</a:t>
                      </a:r>
                      <a:r>
                        <a:rPr lang="ru-RU" baseline="0" dirty="0" smtClean="0"/>
                        <a:t> конференция научного общества учащихся «Эврика» с международным участием (Гимназия № 4)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ОО г. Смоленска (из 39 ОО)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6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Неделя науки. «Первые шаги в науку»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ОО: Лицей №1 (1 место); СШ №2, СШ №34 (2 место); СШ № 8, СШ №40 (3</a:t>
                      </a:r>
                      <a:r>
                        <a:rPr lang="ru-RU" baseline="0" dirty="0" smtClean="0"/>
                        <a:t> место); Гимназия №1, СШ № 32.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8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 турнир им. М.В. Ломоносова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Гимназия 1, СШ № 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91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Всероссийский химический диктант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264 чел. из 37 ОО г. Смоленска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8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04934" cy="6046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6521E"/>
                </a:solidFill>
              </a:rPr>
              <a:t>Сайт методического отдела. Конкурсы (педагоги)</a:t>
            </a:r>
            <a:endParaRPr lang="ru-RU" b="1" dirty="0">
              <a:solidFill>
                <a:srgbClr val="A6521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72" y="1396091"/>
            <a:ext cx="8596668" cy="3880773"/>
          </a:xfrm>
        </p:spPr>
        <p:txBody>
          <a:bodyPr/>
          <a:lstStyle/>
          <a:p>
            <a:r>
              <a:rPr lang="ru-RU" dirty="0" smtClean="0"/>
              <a:t>Конкурсы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https://smolmetod2017.admin-smolensk.ru/konkursy1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93056"/>
              </p:ext>
            </p:extLst>
          </p:nvPr>
        </p:nvGraphicFramePr>
        <p:xfrm>
          <a:off x="467471" y="1798819"/>
          <a:ext cx="11314797" cy="485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326">
                  <a:extLst>
                    <a:ext uri="{9D8B030D-6E8A-4147-A177-3AD203B41FA5}">
                      <a16:colId xmlns:a16="http://schemas.microsoft.com/office/drawing/2014/main" val="3636476144"/>
                    </a:ext>
                  </a:extLst>
                </a:gridCol>
                <a:gridCol w="3852471">
                  <a:extLst>
                    <a:ext uri="{9D8B030D-6E8A-4147-A177-3AD203B41FA5}">
                      <a16:colId xmlns:a16="http://schemas.microsoft.com/office/drawing/2014/main" val="382092850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 (</a:t>
                      </a:r>
                      <a:r>
                        <a:rPr lang="ru-RU" dirty="0" err="1" smtClean="0"/>
                        <a:t>хбг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97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Городская методическая выставка "Инновационные технологии в моей деятельности" </a:t>
                      </a:r>
                      <a:r>
                        <a:rPr lang="ru-RU" dirty="0" smtClean="0">
                          <a:hlinkClick r:id="rId3"/>
                        </a:rPr>
                        <a:t>Приказ</a:t>
                      </a:r>
                      <a:r>
                        <a:rPr lang="ru-RU" dirty="0" smtClean="0"/>
                        <a:t> </a:t>
                      </a:r>
                      <a:r>
                        <a:rPr lang="ru-RU" dirty="0" smtClean="0">
                          <a:hlinkClick r:id="rId4"/>
                        </a:rPr>
                        <a:t>Положение</a:t>
                      </a:r>
                      <a:r>
                        <a:rPr lang="ru-RU" dirty="0" smtClean="0"/>
                        <a:t> </a:t>
                      </a:r>
                      <a:r>
                        <a:rPr lang="ru-RU" u="sng" dirty="0" smtClean="0">
                          <a:hlinkClick r:id="rId5"/>
                        </a:rPr>
                        <a:t>Приказ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2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конкурс программ элективных и факультативных курсов в рамках профильного обучения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Приказ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Данилова Елена Леонидовна, Г№4,Звонарева Галина Николаевна СШ 37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37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Городском конкурс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"Лучший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видеоурок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Рекомендации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Приказ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60942"/>
                  </a:ext>
                </a:extLst>
              </a:tr>
              <a:tr h="55763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конкурс по организации работы с одаренными детьми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«Формула успеха»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Приказ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Смирнова Татьяна Геннадьевна, СШ №29- 1 место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66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конкурс 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«Лучшая инклюзивная практика»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Приказ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08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заочный конкурс "Лучший педагог года"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Приказ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Положение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Приказ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91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Экспертная деятельность педагогов (жюри, эксперты)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соответствии с приказами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32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934" y="141157"/>
            <a:ext cx="8596668" cy="41347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Результаты ЕГЭ-2022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20115"/>
              </p:ext>
            </p:extLst>
          </p:nvPr>
        </p:nvGraphicFramePr>
        <p:xfrm>
          <a:off x="315232" y="674559"/>
          <a:ext cx="11512007" cy="5916888"/>
        </p:xfrm>
        <a:graphic>
          <a:graphicData uri="http://schemas.openxmlformats.org/drawingml/2006/table">
            <a:tbl>
              <a:tblPr/>
              <a:tblGrid>
                <a:gridCol w="1513568">
                  <a:extLst>
                    <a:ext uri="{9D8B030D-6E8A-4147-A177-3AD203B41FA5}">
                      <a16:colId xmlns:a16="http://schemas.microsoft.com/office/drawing/2014/main" val="759655698"/>
                    </a:ext>
                  </a:extLst>
                </a:gridCol>
                <a:gridCol w="824459">
                  <a:extLst>
                    <a:ext uri="{9D8B030D-6E8A-4147-A177-3AD203B41FA5}">
                      <a16:colId xmlns:a16="http://schemas.microsoft.com/office/drawing/2014/main" val="1625190137"/>
                    </a:ext>
                  </a:extLst>
                </a:gridCol>
                <a:gridCol w="1199213">
                  <a:extLst>
                    <a:ext uri="{9D8B030D-6E8A-4147-A177-3AD203B41FA5}">
                      <a16:colId xmlns:a16="http://schemas.microsoft.com/office/drawing/2014/main" val="2790609119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3232399676"/>
                    </a:ext>
                  </a:extLst>
                </a:gridCol>
                <a:gridCol w="3507699">
                  <a:extLst>
                    <a:ext uri="{9D8B030D-6E8A-4147-A177-3AD203B41FA5}">
                      <a16:colId xmlns:a16="http://schemas.microsoft.com/office/drawing/2014/main" val="2817521676"/>
                    </a:ext>
                  </a:extLst>
                </a:gridCol>
                <a:gridCol w="3342806">
                  <a:extLst>
                    <a:ext uri="{9D8B030D-6E8A-4147-A177-3AD203B41FA5}">
                      <a16:colId xmlns:a16="http://schemas.microsoft.com/office/drawing/2014/main" val="1578632701"/>
                    </a:ext>
                  </a:extLst>
                </a:gridCol>
              </a:tblGrid>
              <a:tr h="2911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ОУ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учащихся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Результаты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448227"/>
                  </a:ext>
                </a:extLst>
              </a:tr>
              <a:tr h="5823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результат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Получили ниже мин.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Получили более 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48207"/>
                  </a:ext>
                </a:extLst>
              </a:tr>
              <a:tr h="193373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27/14,1%</a:t>
                      </a: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5, 12,13,15,29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1/50%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11, 22,36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1/100%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14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3/50%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18, 19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1/33,3%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24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4/80%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27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2/40%</a:t>
                      </a:r>
                    </a:p>
                    <a:p>
                      <a:pPr algn="l" fontAlgn="ctr"/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37/19,3%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33 - 13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 №4- 7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26, 34,37 – 4</a:t>
                      </a:r>
                    </a:p>
                    <a:p>
                      <a:pPr marL="0" marR="0" lvl="0" indent="26987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 №1 – 3</a:t>
                      </a:r>
                    </a:p>
                    <a:p>
                      <a:pPr marL="0" marR="0" lvl="0" indent="26987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6,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 –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26755"/>
                  </a:ext>
                </a:extLst>
              </a:tr>
              <a:tr h="1659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36/17%</a:t>
                      </a: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1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– 3/60%</a:t>
                      </a: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№11,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О(с)Ш 1–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1/50%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17,О(с)Ш 2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2/66,7%</a:t>
                      </a:r>
                    </a:p>
                    <a:p>
                      <a:pPr algn="l" font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13, 24 – 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3/50%</a:t>
                      </a:r>
                      <a:endParaRPr lang="ru-RU" sz="18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№15 -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2/50%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15/7,1%</a:t>
                      </a:r>
                    </a:p>
                    <a:p>
                      <a:pPr marL="0" marR="0" lvl="0" indent="26987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№33- 6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 – 3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№ 34 - 2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indent="269875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 №4, СШ №6, 26, 37 –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43842"/>
                  </a:ext>
                </a:extLst>
              </a:tr>
              <a:tr h="979128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4/9,5%</a:t>
                      </a: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СШ 24, 36 – </a:t>
                      </a:r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1/50%</a:t>
                      </a:r>
                    </a:p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30, 34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2 -1</a:t>
                      </a:r>
                    </a:p>
                    <a:p>
                      <a:pPr marL="0" indent="269875" algn="l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СШ 33 -1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57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4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68035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Результаты ОГЭ (без пересдачи)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180849"/>
              </p:ext>
            </p:extLst>
          </p:nvPr>
        </p:nvGraphicFramePr>
        <p:xfrm>
          <a:off x="268509" y="1242180"/>
          <a:ext cx="11602359" cy="412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9662">
                  <a:extLst>
                    <a:ext uri="{9D8B030D-6E8A-4147-A177-3AD203B41FA5}">
                      <a16:colId xmlns:a16="http://schemas.microsoft.com/office/drawing/2014/main" val="4271989483"/>
                    </a:ext>
                  </a:extLst>
                </a:gridCol>
                <a:gridCol w="1148640">
                  <a:extLst>
                    <a:ext uri="{9D8B030D-6E8A-4147-A177-3AD203B41FA5}">
                      <a16:colId xmlns:a16="http://schemas.microsoft.com/office/drawing/2014/main" val="548291355"/>
                    </a:ext>
                  </a:extLst>
                </a:gridCol>
                <a:gridCol w="1300646">
                  <a:extLst>
                    <a:ext uri="{9D8B030D-6E8A-4147-A177-3AD203B41FA5}">
                      <a16:colId xmlns:a16="http://schemas.microsoft.com/office/drawing/2014/main" val="1736393333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854084781"/>
                    </a:ext>
                  </a:extLst>
                </a:gridCol>
                <a:gridCol w="1355272">
                  <a:extLst>
                    <a:ext uri="{9D8B030D-6E8A-4147-A177-3AD203B41FA5}">
                      <a16:colId xmlns:a16="http://schemas.microsoft.com/office/drawing/2014/main" val="2380115634"/>
                    </a:ext>
                  </a:extLst>
                </a:gridCol>
                <a:gridCol w="1178072">
                  <a:extLst>
                    <a:ext uri="{9D8B030D-6E8A-4147-A177-3AD203B41FA5}">
                      <a16:colId xmlns:a16="http://schemas.microsoft.com/office/drawing/2014/main" val="3123047893"/>
                    </a:ext>
                  </a:extLst>
                </a:gridCol>
                <a:gridCol w="1385514">
                  <a:extLst>
                    <a:ext uri="{9D8B030D-6E8A-4147-A177-3AD203B41FA5}">
                      <a16:colId xmlns:a16="http://schemas.microsoft.com/office/drawing/2014/main" val="1603431839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282305812"/>
                    </a:ext>
                  </a:extLst>
                </a:gridCol>
                <a:gridCol w="1453239">
                  <a:extLst>
                    <a:ext uri="{9D8B030D-6E8A-4147-A177-3AD203B41FA5}">
                      <a16:colId xmlns:a16="http://schemas.microsoft.com/office/drawing/2014/main" val="3478259249"/>
                    </a:ext>
                  </a:extLst>
                </a:gridCol>
              </a:tblGrid>
              <a:tr h="646204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ОГЭ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Всего сдавали, чел.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Всего сдавали/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Получили «2»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Получили «5»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Средний балл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ОО, где 100%</a:t>
                      </a:r>
                      <a:r>
                        <a:rPr lang="ru-RU" sz="2000" b="1" baseline="0" dirty="0" smtClean="0"/>
                        <a:t> обучающихся сдали ОГЭ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5612"/>
                  </a:ext>
                </a:extLst>
              </a:tr>
              <a:tr h="137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Чел./%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Чел./%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</a:t>
                      </a:r>
                      <a:endParaRPr lang="ru-RU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54037"/>
                  </a:ext>
                </a:extLst>
              </a:tr>
              <a:tr h="3743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химия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17/6%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11/30,5%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119/40%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26/72,2%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25/69,4%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55992"/>
                  </a:ext>
                </a:extLst>
              </a:tr>
              <a:tr h="6462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биология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529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25/5%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12/29,3%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60/11%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20/48,8%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3,7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29/70,7%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20592"/>
                  </a:ext>
                </a:extLst>
              </a:tr>
              <a:tr h="6462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география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1327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468/35%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36/83,7%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110/8%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33/76,7%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5/11,6%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30669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1885" y="5603214"/>
            <a:ext cx="11487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</a:rPr>
              <a:t>География: Без «2»: МБОУ «СШ №№ 8, 15, 16, 22, 33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Низкие результаты (30% и более получили «2»): </a:t>
            </a:r>
          </a:p>
          <a:p>
            <a:r>
              <a:rPr lang="ru-RU" sz="2000" dirty="0" smtClean="0"/>
              <a:t>МБОУ «СШ №№ 1,2,3,9,10,11,12,13,17,18,19,Л1, 25,27,29,30,32,34,35,36,39, О(с)Ш №1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80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5246"/>
            <a:ext cx="10172374" cy="8147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6521E"/>
                </a:solidFill>
              </a:rPr>
              <a:t>Организация работы на 2022-2023 учебный год</a:t>
            </a:r>
            <a:endParaRPr lang="ru-RU" b="1" dirty="0">
              <a:solidFill>
                <a:srgbClr val="A6521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929" t="17700" r="14704" b="12503"/>
          <a:stretch/>
        </p:blipFill>
        <p:spPr>
          <a:xfrm>
            <a:off x="4370104" y="1115280"/>
            <a:ext cx="7517097" cy="57427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4" y="1724482"/>
            <a:ext cx="3332285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u="sng">
                <a:hlinkClick r:id="rId3"/>
              </a:rPr>
              <a:t>Приказ управления образования и молодежной политики Администрации города Смоленска от 11.08.2022 № 311 «Об утверждении плана работы управления образования и молодежной политики Администрации города Смоленска на 2022-2023» (с анализом работы управления образования и молодёжной политики Администрации города Смоленска за 2021/2022 учебный 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746</TotalTime>
  <Words>1312</Words>
  <Application>Microsoft Office PowerPoint</Application>
  <PresentationFormat>Широкоэкранный</PresentationFormat>
  <Paragraphs>227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Batang</vt:lpstr>
      <vt:lpstr>Arial</vt:lpstr>
      <vt:lpstr>Arial</vt:lpstr>
      <vt:lpstr>Calibri</vt:lpstr>
      <vt:lpstr>Geometria</vt:lpstr>
      <vt:lpstr>Noto Sans</vt:lpstr>
      <vt:lpstr>Roboto</vt:lpstr>
      <vt:lpstr>Times New Roman</vt:lpstr>
      <vt:lpstr>Trebuchet MS</vt:lpstr>
      <vt:lpstr>Wingdings 3</vt:lpstr>
      <vt:lpstr>Аспект</vt:lpstr>
      <vt:lpstr> </vt:lpstr>
      <vt:lpstr>В ПРОГРАММЕ</vt:lpstr>
      <vt:lpstr>Анализ работы за 2021-2022 учебный год</vt:lpstr>
      <vt:lpstr>Методическая работа</vt:lpstr>
      <vt:lpstr>Сайт методического отдела. Конкурсы (дети)</vt:lpstr>
      <vt:lpstr>Сайт методического отдела. Конкурсы (педагоги)</vt:lpstr>
      <vt:lpstr>Результаты ЕГЭ-2022</vt:lpstr>
      <vt:lpstr>Результаты ОГЭ (без пересдачи)</vt:lpstr>
      <vt:lpstr>Организация работы на 2022-2023 учебный год</vt:lpstr>
      <vt:lpstr>Организация работы городских проблемных групп, творческих объединений, городских методических объединений</vt:lpstr>
      <vt:lpstr>2023 год в России объявлен Годом педагога и наставника </vt:lpstr>
      <vt:lpstr>Методический актив</vt:lpstr>
      <vt:lpstr>Региональные методисты</vt:lpstr>
      <vt:lpstr>Циклограмма деятельности управления образования и молодежной политики Администрации </vt:lpstr>
      <vt:lpstr>Школа, в которой мы не учились</vt:lpstr>
      <vt:lpstr>Школа, в которой мы не учились.  Основные тренды современного образования</vt:lpstr>
      <vt:lpstr>Презентация PowerPoint</vt:lpstr>
      <vt:lpstr>21 век: переход от утилитарного индустриального образования к интегральной образовательной парадигме</vt:lpstr>
      <vt:lpstr>Схема «Длинный хвост» навыков из доклада «Навыки будущего» («Сколково»)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71</cp:revision>
  <dcterms:created xsi:type="dcterms:W3CDTF">2022-08-26T07:28:03Z</dcterms:created>
  <dcterms:modified xsi:type="dcterms:W3CDTF">2022-08-29T09:29:26Z</dcterms:modified>
</cp:coreProperties>
</file>