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1050;&#1072;&#1090;&#1103;\Desktop\&#1057;&#1090;&#1072;&#1090;&#1080;&#1089;&#1090;&#1080;&#1082;&#1072;%20&#1054;&#1043;&#1069;%202022%2013.07.22%20&#1089;%20&#1073;&#1077;&#1079;%20&#1054;&#1055;&#1044;.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051;&#1102;&#1076;&#1084;&#1080;&#1083;&#1072;\Desktop\&#1054;&#1090;&#1095;&#1077;&#1090;%20&#1054;&#1043;&#1069;-2022\&#1050;&#1085;&#1080;&#1075;&#1072;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2000" b="1" dirty="0">
                <a:latin typeface="Times New Roman" panose="02020603050405020304" pitchFamily="18" charset="0"/>
                <a:cs typeface="Times New Roman" panose="02020603050405020304" pitchFamily="18" charset="0"/>
              </a:rPr>
              <a:t>Распределение</a:t>
            </a:r>
            <a:r>
              <a:rPr lang="ru-RU" sz="2000" b="1" baseline="0" dirty="0">
                <a:latin typeface="Times New Roman" panose="02020603050405020304" pitchFamily="18" charset="0"/>
                <a:cs typeface="Times New Roman" panose="02020603050405020304" pitchFamily="18" charset="0"/>
              </a:rPr>
              <a:t> первичных баллов </a:t>
            </a:r>
            <a:r>
              <a:rPr lang="ru-RU" sz="2000" b="1" dirty="0">
                <a:latin typeface="Times New Roman" panose="02020603050405020304" pitchFamily="18" charset="0"/>
                <a:cs typeface="Times New Roman" panose="02020603050405020304" pitchFamily="18" charset="0"/>
              </a:rPr>
              <a:t>география</a:t>
            </a:r>
          </a:p>
        </c:rich>
      </c:tx>
      <c:overlay val="0"/>
      <c:spPr>
        <a:noFill/>
        <a:ln>
          <a:noFill/>
        </a:ln>
        <a:effectLst/>
      </c:spPr>
    </c:title>
    <c:autoTitleDeleted val="0"/>
    <c:plotArea>
      <c:layout/>
      <c:lineChart>
        <c:grouping val="standard"/>
        <c:varyColors val="0"/>
        <c:ser>
          <c:idx val="0"/>
          <c:order val="0"/>
          <c:tx>
            <c:strRef>
              <c:f>'Page 1'!$AJ$93</c:f>
              <c:strCache>
                <c:ptCount val="1"/>
                <c:pt idx="0">
                  <c:v>география</c:v>
                </c:pt>
              </c:strCache>
            </c:strRef>
          </c:tx>
          <c:marker>
            <c:symbol val="none"/>
          </c:marker>
          <c:dLbls>
            <c:dLbl>
              <c:idx val="20"/>
              <c:tx>
                <c:rich>
                  <a:bodyPr/>
                  <a:lstStyle/>
                  <a:p>
                    <a:r>
                      <a:rPr lang="en-US" sz="800"/>
                      <a:t>250</a:t>
                    </a:r>
                    <a:endParaRPr lang="en-US"/>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85C-4CBC-8116-70A44F630954}"/>
                </c:ext>
              </c:extLst>
            </c:dLbl>
            <c:spPr>
              <a:noFill/>
              <a:ln>
                <a:noFill/>
              </a:ln>
              <a:effectLst/>
            </c:spPr>
            <c:txPr>
              <a:bodyPr/>
              <a:lstStyle/>
              <a:p>
                <a:pPr>
                  <a:defRPr sz="1200" b="1">
                    <a:latin typeface="Times New Roman" panose="02020603050405020304" pitchFamily="18" charset="0"/>
                    <a:cs typeface="Times New Roman" panose="02020603050405020304" pitchFamily="18" charset="0"/>
                  </a:defRPr>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'Page 1'!$AK$85:$BP$85</c:f>
              <c:numCache>
                <c:formatCode>General</c:formatCode>
                <c:ptCount val="3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formatCode="0.00">
                  <c:v>20</c:v>
                </c:pt>
                <c:pt idx="21">
                  <c:v>21</c:v>
                </c:pt>
                <c:pt idx="22">
                  <c:v>22</c:v>
                </c:pt>
                <c:pt idx="23">
                  <c:v>23</c:v>
                </c:pt>
                <c:pt idx="24">
                  <c:v>24</c:v>
                </c:pt>
                <c:pt idx="25">
                  <c:v>25</c:v>
                </c:pt>
                <c:pt idx="26">
                  <c:v>26</c:v>
                </c:pt>
                <c:pt idx="27">
                  <c:v>27</c:v>
                </c:pt>
                <c:pt idx="28">
                  <c:v>28</c:v>
                </c:pt>
                <c:pt idx="29">
                  <c:v>29</c:v>
                </c:pt>
                <c:pt idx="30">
                  <c:v>30</c:v>
                </c:pt>
                <c:pt idx="31">
                  <c:v>31</c:v>
                </c:pt>
              </c:numCache>
            </c:numRef>
          </c:cat>
          <c:val>
            <c:numRef>
              <c:f>'Page 1'!$AK$93:$BP$93</c:f>
              <c:numCache>
                <c:formatCode>General</c:formatCode>
                <c:ptCount val="32"/>
                <c:pt idx="0">
                  <c:v>1</c:v>
                </c:pt>
                <c:pt idx="1">
                  <c:v>6</c:v>
                </c:pt>
                <c:pt idx="2">
                  <c:v>11</c:v>
                </c:pt>
                <c:pt idx="3">
                  <c:v>16</c:v>
                </c:pt>
                <c:pt idx="4">
                  <c:v>19</c:v>
                </c:pt>
                <c:pt idx="5">
                  <c:v>24</c:v>
                </c:pt>
                <c:pt idx="6">
                  <c:v>33</c:v>
                </c:pt>
                <c:pt idx="7">
                  <c:v>22</c:v>
                </c:pt>
                <c:pt idx="8">
                  <c:v>16</c:v>
                </c:pt>
                <c:pt idx="9">
                  <c:v>18</c:v>
                </c:pt>
                <c:pt idx="10">
                  <c:v>12</c:v>
                </c:pt>
                <c:pt idx="11">
                  <c:v>21</c:v>
                </c:pt>
                <c:pt idx="12">
                  <c:v>180</c:v>
                </c:pt>
                <c:pt idx="13">
                  <c:v>208</c:v>
                </c:pt>
                <c:pt idx="14">
                  <c:v>215</c:v>
                </c:pt>
                <c:pt idx="15">
                  <c:v>258</c:v>
                </c:pt>
                <c:pt idx="16">
                  <c:v>231</c:v>
                </c:pt>
                <c:pt idx="17">
                  <c:v>279</c:v>
                </c:pt>
                <c:pt idx="18">
                  <c:v>240</c:v>
                </c:pt>
                <c:pt idx="19">
                  <c:v>268</c:v>
                </c:pt>
                <c:pt idx="20" formatCode="0.00">
                  <c:v>250</c:v>
                </c:pt>
                <c:pt idx="21">
                  <c:v>248</c:v>
                </c:pt>
                <c:pt idx="22">
                  <c:v>242</c:v>
                </c:pt>
                <c:pt idx="23">
                  <c:v>223</c:v>
                </c:pt>
                <c:pt idx="24">
                  <c:v>189</c:v>
                </c:pt>
                <c:pt idx="25">
                  <c:v>198</c:v>
                </c:pt>
                <c:pt idx="26">
                  <c:v>143</c:v>
                </c:pt>
                <c:pt idx="27">
                  <c:v>128</c:v>
                </c:pt>
                <c:pt idx="28">
                  <c:v>107</c:v>
                </c:pt>
                <c:pt idx="29">
                  <c:v>69</c:v>
                </c:pt>
                <c:pt idx="30">
                  <c:v>33</c:v>
                </c:pt>
                <c:pt idx="31">
                  <c:v>7</c:v>
                </c:pt>
              </c:numCache>
            </c:numRef>
          </c:val>
          <c:smooth val="0"/>
          <c:extLst>
            <c:ext xmlns:c16="http://schemas.microsoft.com/office/drawing/2014/chart" uri="{C3380CC4-5D6E-409C-BE32-E72D297353CC}">
              <c16:uniqueId val="{00000001-E85C-4CBC-8116-70A44F630954}"/>
            </c:ext>
          </c:extLst>
        </c:ser>
        <c:dLbls>
          <c:showLegendKey val="0"/>
          <c:showVal val="0"/>
          <c:showCatName val="0"/>
          <c:showSerName val="0"/>
          <c:showPercent val="0"/>
          <c:showBubbleSize val="0"/>
        </c:dLbls>
        <c:smooth val="0"/>
        <c:axId val="185133056"/>
        <c:axId val="195030400"/>
      </c:lineChart>
      <c:catAx>
        <c:axId val="18513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95030400"/>
        <c:crosses val="autoZero"/>
        <c:auto val="1"/>
        <c:lblAlgn val="ctr"/>
        <c:lblOffset val="100"/>
        <c:tickLblSkip val="1"/>
        <c:noMultiLvlLbl val="0"/>
      </c:catAx>
      <c:valAx>
        <c:axId val="195030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851330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145365621538183E-2"/>
          <c:y val="6.3773194352428342E-2"/>
          <c:w val="0.89383927592589008"/>
          <c:h val="0.64766703496659472"/>
        </c:manualLayout>
      </c:layout>
      <c:barChart>
        <c:barDir val="col"/>
        <c:grouping val="clustered"/>
        <c:varyColors val="0"/>
        <c:ser>
          <c:idx val="0"/>
          <c:order val="0"/>
          <c:tx>
            <c:strRef>
              <c:f>Лист1!$B$2</c:f>
              <c:strCache>
                <c:ptCount val="1"/>
                <c:pt idx="0">
                  <c:v>Средний балл</c:v>
                </c:pt>
              </c:strCache>
            </c:strRef>
          </c:tx>
          <c:spPr>
            <a:solidFill>
              <a:schemeClr val="accent1">
                <a:tint val="55000"/>
                <a:satMod val="130000"/>
              </a:schemeClr>
            </a:solidFill>
            <a:ln w="9525" cap="flat" cmpd="sng" algn="ctr">
              <a:solidFill>
                <a:schemeClr val="accent1">
                  <a:shade val="95000"/>
                </a:schemeClr>
              </a:solidFill>
              <a:round/>
            </a:ln>
            <a:effectLst>
              <a:outerShdw blurRad="40000" dist="20000" dir="5400000" rotWithShape="0">
                <a:srgbClr val="000000">
                  <a:alpha val="38000"/>
                </a:srgbClr>
              </a:outerShdw>
            </a:effectLst>
          </c:spPr>
          <c:invertIfNegative val="0"/>
          <c:dPt>
            <c:idx val="0"/>
            <c:invertIfNegative val="0"/>
            <c:bubble3D val="0"/>
            <c:spPr>
              <a:solidFill>
                <a:schemeClr val="accent2">
                  <a:lumMod val="60000"/>
                  <a:lumOff val="40000"/>
                </a:schemeClr>
              </a:soli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1-F15D-4395-AD99-E40608C5E4EA}"/>
              </c:ext>
            </c:extLst>
          </c:dPt>
          <c:dPt>
            <c:idx val="9"/>
            <c:invertIfNegative val="0"/>
            <c:bubble3D val="0"/>
            <c:spPr>
              <a:solidFill>
                <a:schemeClr val="accent2">
                  <a:lumMod val="60000"/>
                  <a:lumOff val="40000"/>
                </a:schemeClr>
              </a:soli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3-F15D-4395-AD99-E40608C5E4EA}"/>
              </c:ext>
            </c:extLst>
          </c:dPt>
          <c:dPt>
            <c:idx val="18"/>
            <c:invertIfNegative val="0"/>
            <c:bubble3D val="0"/>
            <c:spPr>
              <a:solidFill>
                <a:schemeClr val="accent2">
                  <a:lumMod val="60000"/>
                  <a:lumOff val="40000"/>
                </a:schemeClr>
              </a:soli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5-F15D-4395-AD99-E40608C5E4EA}"/>
              </c:ext>
            </c:extLst>
          </c:dPt>
          <c:dPt>
            <c:idx val="19"/>
            <c:invertIfNegative val="0"/>
            <c:bubble3D val="0"/>
            <c:spPr>
              <a:solidFill>
                <a:schemeClr val="accent2">
                  <a:lumMod val="60000"/>
                  <a:lumOff val="40000"/>
                </a:schemeClr>
              </a:soli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7-F15D-4395-AD99-E40608C5E4EA}"/>
              </c:ext>
            </c:extLst>
          </c:dPt>
          <c:dPt>
            <c:idx val="22"/>
            <c:invertIfNegative val="0"/>
            <c:bubble3D val="0"/>
            <c:spPr>
              <a:solidFill>
                <a:srgbClr val="0070C0"/>
              </a:soli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9-F15D-4395-AD99-E40608C5E4EA}"/>
              </c:ext>
            </c:extLst>
          </c:dPt>
          <c:dPt>
            <c:idx val="26"/>
            <c:invertIfNegative val="0"/>
            <c:bubble3D val="0"/>
            <c:spPr>
              <a:solidFill>
                <a:schemeClr val="accent2">
                  <a:lumMod val="60000"/>
                  <a:lumOff val="40000"/>
                </a:schemeClr>
              </a:solidFill>
              <a:ln w="9525" cap="flat" cmpd="sng" algn="ctr">
                <a:solidFill>
                  <a:schemeClr val="accent1">
                    <a:shade val="95000"/>
                  </a:schemeClr>
                </a:solidFill>
                <a:round/>
              </a:ln>
              <a:effectLst>
                <a:outerShdw blurRad="40000" dist="20000" dir="5400000" rotWithShape="0">
                  <a:srgbClr val="000000">
                    <a:alpha val="38000"/>
                  </a:srgbClr>
                </a:outerShdw>
              </a:effectLst>
            </c:spPr>
            <c:extLst>
              <c:ext xmlns:c16="http://schemas.microsoft.com/office/drawing/2014/chart" uri="{C3380CC4-5D6E-409C-BE32-E72D297353CC}">
                <c16:uniqueId val="{0000000B-F15D-4395-AD99-E40608C5E4EA}"/>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Лист1!$A$3:$A$29</c:f>
              <c:strCache>
                <c:ptCount val="27"/>
                <c:pt idx="0">
                  <c:v>Велижский район</c:v>
                </c:pt>
                <c:pt idx="1">
                  <c:v>Вяземский район</c:v>
                </c:pt>
                <c:pt idx="2">
                  <c:v>Гагаринский район</c:v>
                </c:pt>
                <c:pt idx="3">
                  <c:v>Глинковский район</c:v>
                </c:pt>
                <c:pt idx="4">
                  <c:v>г. Десногорск</c:v>
                </c:pt>
                <c:pt idx="5">
                  <c:v>Демидовский район</c:v>
                </c:pt>
                <c:pt idx="6">
                  <c:v>Дорогобужский район</c:v>
                </c:pt>
                <c:pt idx="7">
                  <c:v>Духовщинский район</c:v>
                </c:pt>
                <c:pt idx="8">
                  <c:v>Ельнинский район</c:v>
                </c:pt>
                <c:pt idx="9">
                  <c:v>Ершичский район</c:v>
                </c:pt>
                <c:pt idx="10">
                  <c:v>Кардымовский район</c:v>
                </c:pt>
                <c:pt idx="11">
                  <c:v>Краснинский район</c:v>
                </c:pt>
                <c:pt idx="12">
                  <c:v>Монастырщинский район</c:v>
                </c:pt>
                <c:pt idx="13">
                  <c:v>Новодугинский район</c:v>
                </c:pt>
                <c:pt idx="14">
                  <c:v>Починковский район</c:v>
                </c:pt>
                <c:pt idx="15">
                  <c:v>Рославльский район</c:v>
                </c:pt>
                <c:pt idx="16">
                  <c:v>Руднянский район</c:v>
                </c:pt>
                <c:pt idx="17">
                  <c:v>Сафоновский район</c:v>
                </c:pt>
                <c:pt idx="18">
                  <c:v>Смоленский район</c:v>
                </c:pt>
                <c:pt idx="19">
                  <c:v>Сычевский район</c:v>
                </c:pt>
                <c:pt idx="20">
                  <c:v>Темкинский район</c:v>
                </c:pt>
                <c:pt idx="21">
                  <c:v>Угранский район</c:v>
                </c:pt>
                <c:pt idx="22">
                  <c:v>Хиславичский район</c:v>
                </c:pt>
                <c:pt idx="23">
                  <c:v>Холм-Жирковский район</c:v>
                </c:pt>
                <c:pt idx="24">
                  <c:v>Шумячский район</c:v>
                </c:pt>
                <c:pt idx="25">
                  <c:v>Ярцевский район</c:v>
                </c:pt>
                <c:pt idx="26">
                  <c:v>г. Смоленск</c:v>
                </c:pt>
              </c:strCache>
            </c:strRef>
          </c:cat>
          <c:val>
            <c:numRef>
              <c:f>Лист1!$B$3:$B$29</c:f>
              <c:numCache>
                <c:formatCode>General</c:formatCode>
                <c:ptCount val="27"/>
                <c:pt idx="0">
                  <c:v>3.8</c:v>
                </c:pt>
                <c:pt idx="1">
                  <c:v>3.5</c:v>
                </c:pt>
                <c:pt idx="2">
                  <c:v>3.6</c:v>
                </c:pt>
                <c:pt idx="3">
                  <c:v>3.6</c:v>
                </c:pt>
                <c:pt idx="4">
                  <c:v>3.6</c:v>
                </c:pt>
                <c:pt idx="5">
                  <c:v>3.5</c:v>
                </c:pt>
                <c:pt idx="6">
                  <c:v>3.5</c:v>
                </c:pt>
                <c:pt idx="7">
                  <c:v>3.5</c:v>
                </c:pt>
                <c:pt idx="8">
                  <c:v>3.6</c:v>
                </c:pt>
                <c:pt idx="9">
                  <c:v>4.0999999999999996</c:v>
                </c:pt>
                <c:pt idx="10">
                  <c:v>3.5</c:v>
                </c:pt>
                <c:pt idx="11">
                  <c:v>3.5</c:v>
                </c:pt>
                <c:pt idx="12">
                  <c:v>3.4</c:v>
                </c:pt>
                <c:pt idx="13">
                  <c:v>3.6</c:v>
                </c:pt>
                <c:pt idx="14">
                  <c:v>3.5</c:v>
                </c:pt>
                <c:pt idx="15">
                  <c:v>3.6</c:v>
                </c:pt>
                <c:pt idx="16">
                  <c:v>3.6</c:v>
                </c:pt>
                <c:pt idx="17">
                  <c:v>3.4</c:v>
                </c:pt>
                <c:pt idx="18">
                  <c:v>3.7</c:v>
                </c:pt>
                <c:pt idx="19">
                  <c:v>3.9</c:v>
                </c:pt>
                <c:pt idx="20">
                  <c:v>3.4</c:v>
                </c:pt>
                <c:pt idx="21">
                  <c:v>3.6</c:v>
                </c:pt>
                <c:pt idx="22">
                  <c:v>2.9</c:v>
                </c:pt>
                <c:pt idx="23">
                  <c:v>3.4</c:v>
                </c:pt>
                <c:pt idx="24">
                  <c:v>3.4</c:v>
                </c:pt>
                <c:pt idx="25">
                  <c:v>3.6</c:v>
                </c:pt>
                <c:pt idx="26">
                  <c:v>3.7</c:v>
                </c:pt>
              </c:numCache>
            </c:numRef>
          </c:val>
          <c:extLst>
            <c:ext xmlns:c16="http://schemas.microsoft.com/office/drawing/2014/chart" uri="{C3380CC4-5D6E-409C-BE32-E72D297353CC}">
              <c16:uniqueId val="{0000000C-F15D-4395-AD99-E40608C5E4EA}"/>
            </c:ext>
          </c:extLst>
        </c:ser>
        <c:dLbls>
          <c:dLblPos val="inEnd"/>
          <c:showLegendKey val="0"/>
          <c:showVal val="1"/>
          <c:showCatName val="0"/>
          <c:showSerName val="0"/>
          <c:showPercent val="0"/>
          <c:showBubbleSize val="0"/>
        </c:dLbls>
        <c:gapWidth val="100"/>
        <c:overlap val="-24"/>
        <c:axId val="1113984240"/>
        <c:axId val="1113985072"/>
      </c:barChart>
      <c:catAx>
        <c:axId val="111398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1113985072"/>
        <c:crosses val="autoZero"/>
        <c:auto val="1"/>
        <c:lblAlgn val="ctr"/>
        <c:lblOffset val="100"/>
        <c:noMultiLvlLbl val="0"/>
      </c:catAx>
      <c:valAx>
        <c:axId val="111398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1113984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61880588854293E-2"/>
          <c:y val="1.7272074481255881E-2"/>
          <c:w val="0.91192260726767438"/>
          <c:h val="0.48999298264800234"/>
        </c:manualLayout>
      </c:layout>
      <c:barChart>
        <c:barDir val="col"/>
        <c:grouping val="stacked"/>
        <c:varyColors val="0"/>
        <c:ser>
          <c:idx val="0"/>
          <c:order val="0"/>
          <c:tx>
            <c:strRef>
              <c:f>Лист2!$B$1</c:f>
              <c:strCache>
                <c:ptCount val="1"/>
                <c:pt idx="0">
                  <c:v>% "2"</c:v>
                </c:pt>
              </c:strCache>
            </c:strRef>
          </c:tx>
          <c:spPr>
            <a:solidFill>
              <a:schemeClr val="accent1"/>
            </a:solidFill>
            <a:ln>
              <a:noFill/>
            </a:ln>
            <a:effectLst/>
          </c:spPr>
          <c:invertIfNegative val="0"/>
          <c:cat>
            <c:strRef>
              <c:f>Лист2!$A$2:$A$28</c:f>
              <c:strCache>
                <c:ptCount val="27"/>
                <c:pt idx="0">
                  <c:v>Велижский район</c:v>
                </c:pt>
                <c:pt idx="1">
                  <c:v>Вяземский район</c:v>
                </c:pt>
                <c:pt idx="2">
                  <c:v>Гагаринский район</c:v>
                </c:pt>
                <c:pt idx="3">
                  <c:v>Глинковский район</c:v>
                </c:pt>
                <c:pt idx="4">
                  <c:v>г. Десногорск</c:v>
                </c:pt>
                <c:pt idx="5">
                  <c:v>Демидовский район</c:v>
                </c:pt>
                <c:pt idx="6">
                  <c:v>Дорогобужский район</c:v>
                </c:pt>
                <c:pt idx="7">
                  <c:v>Духовщинский район</c:v>
                </c:pt>
                <c:pt idx="8">
                  <c:v>Ельнинский район</c:v>
                </c:pt>
                <c:pt idx="9">
                  <c:v>Ершичский район</c:v>
                </c:pt>
                <c:pt idx="10">
                  <c:v>Кардымовский район</c:v>
                </c:pt>
                <c:pt idx="11">
                  <c:v>Краснинский район</c:v>
                </c:pt>
                <c:pt idx="12">
                  <c:v>Монастырщинский район</c:v>
                </c:pt>
                <c:pt idx="13">
                  <c:v>Новодугинский район</c:v>
                </c:pt>
                <c:pt idx="14">
                  <c:v>Починковский район</c:v>
                </c:pt>
                <c:pt idx="15">
                  <c:v>Рославльский район</c:v>
                </c:pt>
                <c:pt idx="16">
                  <c:v>Руднянский район</c:v>
                </c:pt>
                <c:pt idx="17">
                  <c:v>Сафоновский район</c:v>
                </c:pt>
                <c:pt idx="18">
                  <c:v>Смоленский район</c:v>
                </c:pt>
                <c:pt idx="19">
                  <c:v>Сычевский район</c:v>
                </c:pt>
                <c:pt idx="20">
                  <c:v>Темкинский район</c:v>
                </c:pt>
                <c:pt idx="21">
                  <c:v>Угранский район</c:v>
                </c:pt>
                <c:pt idx="22">
                  <c:v>Хиславичский район</c:v>
                </c:pt>
                <c:pt idx="23">
                  <c:v>Холм-Жирковский район</c:v>
                </c:pt>
                <c:pt idx="24">
                  <c:v>Шумячский район</c:v>
                </c:pt>
                <c:pt idx="25">
                  <c:v>Ярцевский район</c:v>
                </c:pt>
                <c:pt idx="26">
                  <c:v>г. Смоленск</c:v>
                </c:pt>
              </c:strCache>
            </c:strRef>
          </c:cat>
          <c:val>
            <c:numRef>
              <c:f>Лист2!$B$2:$B$28</c:f>
              <c:numCache>
                <c:formatCode>General</c:formatCode>
                <c:ptCount val="27"/>
                <c:pt idx="0">
                  <c:v>0</c:v>
                </c:pt>
                <c:pt idx="1">
                  <c:v>0.6</c:v>
                </c:pt>
                <c:pt idx="2">
                  <c:v>3.2</c:v>
                </c:pt>
                <c:pt idx="3">
                  <c:v>0</c:v>
                </c:pt>
                <c:pt idx="4">
                  <c:v>0</c:v>
                </c:pt>
                <c:pt idx="5">
                  <c:v>10.199999999999999</c:v>
                </c:pt>
                <c:pt idx="6">
                  <c:v>3.6</c:v>
                </c:pt>
                <c:pt idx="7">
                  <c:v>5.8</c:v>
                </c:pt>
                <c:pt idx="8">
                  <c:v>7.4</c:v>
                </c:pt>
                <c:pt idx="9">
                  <c:v>0</c:v>
                </c:pt>
                <c:pt idx="10">
                  <c:v>1.6</c:v>
                </c:pt>
                <c:pt idx="11">
                  <c:v>2.6</c:v>
                </c:pt>
                <c:pt idx="12">
                  <c:v>35.700000000000003</c:v>
                </c:pt>
                <c:pt idx="13">
                  <c:v>2.7</c:v>
                </c:pt>
                <c:pt idx="14">
                  <c:v>6.9</c:v>
                </c:pt>
                <c:pt idx="15">
                  <c:v>3.6</c:v>
                </c:pt>
                <c:pt idx="16">
                  <c:v>7.3</c:v>
                </c:pt>
                <c:pt idx="17">
                  <c:v>10.1</c:v>
                </c:pt>
                <c:pt idx="18">
                  <c:v>3.3</c:v>
                </c:pt>
                <c:pt idx="19">
                  <c:v>0</c:v>
                </c:pt>
                <c:pt idx="20">
                  <c:v>0</c:v>
                </c:pt>
                <c:pt idx="21">
                  <c:v>24.1</c:v>
                </c:pt>
                <c:pt idx="22">
                  <c:v>29.8</c:v>
                </c:pt>
                <c:pt idx="23">
                  <c:v>10.3</c:v>
                </c:pt>
                <c:pt idx="24">
                  <c:v>0</c:v>
                </c:pt>
                <c:pt idx="25">
                  <c:v>1.8</c:v>
                </c:pt>
                <c:pt idx="26">
                  <c:v>5.5</c:v>
                </c:pt>
              </c:numCache>
            </c:numRef>
          </c:val>
          <c:extLst>
            <c:ext xmlns:c16="http://schemas.microsoft.com/office/drawing/2014/chart" uri="{C3380CC4-5D6E-409C-BE32-E72D297353CC}">
              <c16:uniqueId val="{00000000-F6FE-4CB0-863A-8BEDA89BBE7A}"/>
            </c:ext>
          </c:extLst>
        </c:ser>
        <c:ser>
          <c:idx val="1"/>
          <c:order val="1"/>
          <c:tx>
            <c:strRef>
              <c:f>Лист2!$C$1</c:f>
              <c:strCache>
                <c:ptCount val="1"/>
                <c:pt idx="0">
                  <c:v>% "3"</c:v>
                </c:pt>
              </c:strCache>
            </c:strRef>
          </c:tx>
          <c:spPr>
            <a:solidFill>
              <a:schemeClr val="accent2"/>
            </a:solidFill>
            <a:ln>
              <a:noFill/>
            </a:ln>
            <a:effectLst/>
          </c:spPr>
          <c:invertIfNegative val="0"/>
          <c:cat>
            <c:strRef>
              <c:f>Лист2!$A$2:$A$28</c:f>
              <c:strCache>
                <c:ptCount val="27"/>
                <c:pt idx="0">
                  <c:v>Велижский район</c:v>
                </c:pt>
                <c:pt idx="1">
                  <c:v>Вяземский район</c:v>
                </c:pt>
                <c:pt idx="2">
                  <c:v>Гагаринский район</c:v>
                </c:pt>
                <c:pt idx="3">
                  <c:v>Глинковский район</c:v>
                </c:pt>
                <c:pt idx="4">
                  <c:v>г. Десногорск</c:v>
                </c:pt>
                <c:pt idx="5">
                  <c:v>Демидовский район</c:v>
                </c:pt>
                <c:pt idx="6">
                  <c:v>Дорогобужский район</c:v>
                </c:pt>
                <c:pt idx="7">
                  <c:v>Духовщинский район</c:v>
                </c:pt>
                <c:pt idx="8">
                  <c:v>Ельнинский район</c:v>
                </c:pt>
                <c:pt idx="9">
                  <c:v>Ершичский район</c:v>
                </c:pt>
                <c:pt idx="10">
                  <c:v>Кардымовский район</c:v>
                </c:pt>
                <c:pt idx="11">
                  <c:v>Краснинский район</c:v>
                </c:pt>
                <c:pt idx="12">
                  <c:v>Монастырщинский район</c:v>
                </c:pt>
                <c:pt idx="13">
                  <c:v>Новодугинский район</c:v>
                </c:pt>
                <c:pt idx="14">
                  <c:v>Починковский район</c:v>
                </c:pt>
                <c:pt idx="15">
                  <c:v>Рославльский район</c:v>
                </c:pt>
                <c:pt idx="16">
                  <c:v>Руднянский район</c:v>
                </c:pt>
                <c:pt idx="17">
                  <c:v>Сафоновский район</c:v>
                </c:pt>
                <c:pt idx="18">
                  <c:v>Смоленский район</c:v>
                </c:pt>
                <c:pt idx="19">
                  <c:v>Сычевский район</c:v>
                </c:pt>
                <c:pt idx="20">
                  <c:v>Темкинский район</c:v>
                </c:pt>
                <c:pt idx="21">
                  <c:v>Угранский район</c:v>
                </c:pt>
                <c:pt idx="22">
                  <c:v>Хиславичский район</c:v>
                </c:pt>
                <c:pt idx="23">
                  <c:v>Холм-Жирковский район</c:v>
                </c:pt>
                <c:pt idx="24">
                  <c:v>Шумячский район</c:v>
                </c:pt>
                <c:pt idx="25">
                  <c:v>Ярцевский район</c:v>
                </c:pt>
                <c:pt idx="26">
                  <c:v>г. Смоленск</c:v>
                </c:pt>
              </c:strCache>
            </c:strRef>
          </c:cat>
          <c:val>
            <c:numRef>
              <c:f>Лист2!$C$2:$C$28</c:f>
              <c:numCache>
                <c:formatCode>General</c:formatCode>
                <c:ptCount val="27"/>
                <c:pt idx="0">
                  <c:v>25</c:v>
                </c:pt>
                <c:pt idx="1">
                  <c:v>53.8</c:v>
                </c:pt>
                <c:pt idx="2">
                  <c:v>48.1</c:v>
                </c:pt>
                <c:pt idx="3">
                  <c:v>45.5</c:v>
                </c:pt>
                <c:pt idx="4">
                  <c:v>51.9</c:v>
                </c:pt>
                <c:pt idx="5">
                  <c:v>35.6</c:v>
                </c:pt>
                <c:pt idx="6">
                  <c:v>54.5</c:v>
                </c:pt>
                <c:pt idx="7">
                  <c:v>48.8</c:v>
                </c:pt>
                <c:pt idx="8">
                  <c:v>39.700000000000003</c:v>
                </c:pt>
                <c:pt idx="9">
                  <c:v>22.2</c:v>
                </c:pt>
                <c:pt idx="10">
                  <c:v>55.7</c:v>
                </c:pt>
                <c:pt idx="11">
                  <c:v>48.7</c:v>
                </c:pt>
                <c:pt idx="12">
                  <c:v>28.6</c:v>
                </c:pt>
                <c:pt idx="13">
                  <c:v>67.599999999999994</c:v>
                </c:pt>
                <c:pt idx="14">
                  <c:v>41.5</c:v>
                </c:pt>
                <c:pt idx="15">
                  <c:v>42.5</c:v>
                </c:pt>
                <c:pt idx="16">
                  <c:v>35</c:v>
                </c:pt>
                <c:pt idx="17">
                  <c:v>47.2</c:v>
                </c:pt>
                <c:pt idx="18">
                  <c:v>38.6</c:v>
                </c:pt>
                <c:pt idx="19">
                  <c:v>33.299999999999997</c:v>
                </c:pt>
                <c:pt idx="20">
                  <c:v>56</c:v>
                </c:pt>
                <c:pt idx="21">
                  <c:v>17.2</c:v>
                </c:pt>
                <c:pt idx="22">
                  <c:v>53.2</c:v>
                </c:pt>
                <c:pt idx="23">
                  <c:v>38.5</c:v>
                </c:pt>
                <c:pt idx="24">
                  <c:v>63</c:v>
                </c:pt>
                <c:pt idx="25">
                  <c:v>44.4</c:v>
                </c:pt>
                <c:pt idx="26">
                  <c:v>32.799999999999997</c:v>
                </c:pt>
              </c:numCache>
            </c:numRef>
          </c:val>
          <c:extLst>
            <c:ext xmlns:c16="http://schemas.microsoft.com/office/drawing/2014/chart" uri="{C3380CC4-5D6E-409C-BE32-E72D297353CC}">
              <c16:uniqueId val="{00000001-F6FE-4CB0-863A-8BEDA89BBE7A}"/>
            </c:ext>
          </c:extLst>
        </c:ser>
        <c:ser>
          <c:idx val="2"/>
          <c:order val="2"/>
          <c:tx>
            <c:strRef>
              <c:f>Лист2!$D$1</c:f>
              <c:strCache>
                <c:ptCount val="1"/>
                <c:pt idx="0">
                  <c:v>% "4"</c:v>
                </c:pt>
              </c:strCache>
            </c:strRef>
          </c:tx>
          <c:spPr>
            <a:solidFill>
              <a:schemeClr val="accent3"/>
            </a:solidFill>
            <a:ln>
              <a:noFill/>
            </a:ln>
            <a:effectLst/>
          </c:spPr>
          <c:invertIfNegative val="0"/>
          <c:cat>
            <c:strRef>
              <c:f>Лист2!$A$2:$A$28</c:f>
              <c:strCache>
                <c:ptCount val="27"/>
                <c:pt idx="0">
                  <c:v>Велижский район</c:v>
                </c:pt>
                <c:pt idx="1">
                  <c:v>Вяземский район</c:v>
                </c:pt>
                <c:pt idx="2">
                  <c:v>Гагаринский район</c:v>
                </c:pt>
                <c:pt idx="3">
                  <c:v>Глинковский район</c:v>
                </c:pt>
                <c:pt idx="4">
                  <c:v>г. Десногорск</c:v>
                </c:pt>
                <c:pt idx="5">
                  <c:v>Демидовский район</c:v>
                </c:pt>
                <c:pt idx="6">
                  <c:v>Дорогобужский район</c:v>
                </c:pt>
                <c:pt idx="7">
                  <c:v>Духовщинский район</c:v>
                </c:pt>
                <c:pt idx="8">
                  <c:v>Ельнинский район</c:v>
                </c:pt>
                <c:pt idx="9">
                  <c:v>Ершичский район</c:v>
                </c:pt>
                <c:pt idx="10">
                  <c:v>Кардымовский район</c:v>
                </c:pt>
                <c:pt idx="11">
                  <c:v>Краснинский район</c:v>
                </c:pt>
                <c:pt idx="12">
                  <c:v>Монастырщинский район</c:v>
                </c:pt>
                <c:pt idx="13">
                  <c:v>Новодугинский район</c:v>
                </c:pt>
                <c:pt idx="14">
                  <c:v>Починковский район</c:v>
                </c:pt>
                <c:pt idx="15">
                  <c:v>Рославльский район</c:v>
                </c:pt>
                <c:pt idx="16">
                  <c:v>Руднянский район</c:v>
                </c:pt>
                <c:pt idx="17">
                  <c:v>Сафоновский район</c:v>
                </c:pt>
                <c:pt idx="18">
                  <c:v>Смоленский район</c:v>
                </c:pt>
                <c:pt idx="19">
                  <c:v>Сычевский район</c:v>
                </c:pt>
                <c:pt idx="20">
                  <c:v>Темкинский район</c:v>
                </c:pt>
                <c:pt idx="21">
                  <c:v>Угранский район</c:v>
                </c:pt>
                <c:pt idx="22">
                  <c:v>Хиславичский район</c:v>
                </c:pt>
                <c:pt idx="23">
                  <c:v>Холм-Жирковский район</c:v>
                </c:pt>
                <c:pt idx="24">
                  <c:v>Шумячский район</c:v>
                </c:pt>
                <c:pt idx="25">
                  <c:v>Ярцевский район</c:v>
                </c:pt>
                <c:pt idx="26">
                  <c:v>г. Смоленск</c:v>
                </c:pt>
              </c:strCache>
            </c:strRef>
          </c:cat>
          <c:val>
            <c:numRef>
              <c:f>Лист2!$D$2:$D$28</c:f>
              <c:numCache>
                <c:formatCode>General</c:formatCode>
                <c:ptCount val="27"/>
                <c:pt idx="0">
                  <c:v>70</c:v>
                </c:pt>
                <c:pt idx="1">
                  <c:v>38.200000000000003</c:v>
                </c:pt>
                <c:pt idx="2">
                  <c:v>36.4</c:v>
                </c:pt>
                <c:pt idx="3">
                  <c:v>45.5</c:v>
                </c:pt>
                <c:pt idx="4">
                  <c:v>40.299999999999997</c:v>
                </c:pt>
                <c:pt idx="5">
                  <c:v>45.8</c:v>
                </c:pt>
                <c:pt idx="6">
                  <c:v>34.799999999999997</c:v>
                </c:pt>
                <c:pt idx="7">
                  <c:v>37.200000000000003</c:v>
                </c:pt>
                <c:pt idx="8">
                  <c:v>39.700000000000003</c:v>
                </c:pt>
                <c:pt idx="9">
                  <c:v>41.7</c:v>
                </c:pt>
                <c:pt idx="10">
                  <c:v>34.4</c:v>
                </c:pt>
                <c:pt idx="11">
                  <c:v>46.2</c:v>
                </c:pt>
                <c:pt idx="12">
                  <c:v>28.6</c:v>
                </c:pt>
                <c:pt idx="13">
                  <c:v>21.6</c:v>
                </c:pt>
                <c:pt idx="14">
                  <c:v>42.1</c:v>
                </c:pt>
                <c:pt idx="15">
                  <c:v>40.1</c:v>
                </c:pt>
                <c:pt idx="16">
                  <c:v>44.7</c:v>
                </c:pt>
                <c:pt idx="17">
                  <c:v>34.700000000000003</c:v>
                </c:pt>
                <c:pt idx="18">
                  <c:v>43.1</c:v>
                </c:pt>
                <c:pt idx="19">
                  <c:v>45.6</c:v>
                </c:pt>
                <c:pt idx="20">
                  <c:v>44</c:v>
                </c:pt>
                <c:pt idx="21">
                  <c:v>37.9</c:v>
                </c:pt>
                <c:pt idx="22">
                  <c:v>14.9</c:v>
                </c:pt>
                <c:pt idx="23">
                  <c:v>48.7</c:v>
                </c:pt>
                <c:pt idx="24">
                  <c:v>30.4</c:v>
                </c:pt>
                <c:pt idx="25">
                  <c:v>46.7</c:v>
                </c:pt>
                <c:pt idx="26">
                  <c:v>44.8</c:v>
                </c:pt>
              </c:numCache>
            </c:numRef>
          </c:val>
          <c:extLst>
            <c:ext xmlns:c16="http://schemas.microsoft.com/office/drawing/2014/chart" uri="{C3380CC4-5D6E-409C-BE32-E72D297353CC}">
              <c16:uniqueId val="{00000002-F6FE-4CB0-863A-8BEDA89BBE7A}"/>
            </c:ext>
          </c:extLst>
        </c:ser>
        <c:ser>
          <c:idx val="3"/>
          <c:order val="3"/>
          <c:tx>
            <c:strRef>
              <c:f>Лист2!$E$1</c:f>
              <c:strCache>
                <c:ptCount val="1"/>
                <c:pt idx="0">
                  <c:v>% "5"</c:v>
                </c:pt>
              </c:strCache>
            </c:strRef>
          </c:tx>
          <c:spPr>
            <a:solidFill>
              <a:schemeClr val="accent4"/>
            </a:solidFill>
            <a:ln>
              <a:noFill/>
            </a:ln>
            <a:effectLst/>
          </c:spPr>
          <c:invertIfNegative val="0"/>
          <c:cat>
            <c:strRef>
              <c:f>Лист2!$A$2:$A$28</c:f>
              <c:strCache>
                <c:ptCount val="27"/>
                <c:pt idx="0">
                  <c:v>Велижский район</c:v>
                </c:pt>
                <c:pt idx="1">
                  <c:v>Вяземский район</c:v>
                </c:pt>
                <c:pt idx="2">
                  <c:v>Гагаринский район</c:v>
                </c:pt>
                <c:pt idx="3">
                  <c:v>Глинковский район</c:v>
                </c:pt>
                <c:pt idx="4">
                  <c:v>г. Десногорск</c:v>
                </c:pt>
                <c:pt idx="5">
                  <c:v>Демидовский район</c:v>
                </c:pt>
                <c:pt idx="6">
                  <c:v>Дорогобужский район</c:v>
                </c:pt>
                <c:pt idx="7">
                  <c:v>Духовщинский район</c:v>
                </c:pt>
                <c:pt idx="8">
                  <c:v>Ельнинский район</c:v>
                </c:pt>
                <c:pt idx="9">
                  <c:v>Ершичский район</c:v>
                </c:pt>
                <c:pt idx="10">
                  <c:v>Кардымовский район</c:v>
                </c:pt>
                <c:pt idx="11">
                  <c:v>Краснинский район</c:v>
                </c:pt>
                <c:pt idx="12">
                  <c:v>Монастырщинский район</c:v>
                </c:pt>
                <c:pt idx="13">
                  <c:v>Новодугинский район</c:v>
                </c:pt>
                <c:pt idx="14">
                  <c:v>Починковский район</c:v>
                </c:pt>
                <c:pt idx="15">
                  <c:v>Рославльский район</c:v>
                </c:pt>
                <c:pt idx="16">
                  <c:v>Руднянский район</c:v>
                </c:pt>
                <c:pt idx="17">
                  <c:v>Сафоновский район</c:v>
                </c:pt>
                <c:pt idx="18">
                  <c:v>Смоленский район</c:v>
                </c:pt>
                <c:pt idx="19">
                  <c:v>Сычевский район</c:v>
                </c:pt>
                <c:pt idx="20">
                  <c:v>Темкинский район</c:v>
                </c:pt>
                <c:pt idx="21">
                  <c:v>Угранский район</c:v>
                </c:pt>
                <c:pt idx="22">
                  <c:v>Хиславичский район</c:v>
                </c:pt>
                <c:pt idx="23">
                  <c:v>Холм-Жирковский район</c:v>
                </c:pt>
                <c:pt idx="24">
                  <c:v>Шумячский район</c:v>
                </c:pt>
                <c:pt idx="25">
                  <c:v>Ярцевский район</c:v>
                </c:pt>
                <c:pt idx="26">
                  <c:v>г. Смоленск</c:v>
                </c:pt>
              </c:strCache>
            </c:strRef>
          </c:cat>
          <c:val>
            <c:numRef>
              <c:f>Лист2!$E$2:$E$28</c:f>
              <c:numCache>
                <c:formatCode>General</c:formatCode>
                <c:ptCount val="27"/>
                <c:pt idx="0">
                  <c:v>5</c:v>
                </c:pt>
                <c:pt idx="1">
                  <c:v>7.4</c:v>
                </c:pt>
                <c:pt idx="2">
                  <c:v>12.3</c:v>
                </c:pt>
                <c:pt idx="3">
                  <c:v>9.1</c:v>
                </c:pt>
                <c:pt idx="4">
                  <c:v>7.8</c:v>
                </c:pt>
                <c:pt idx="5">
                  <c:v>8.5</c:v>
                </c:pt>
                <c:pt idx="6">
                  <c:v>7.1</c:v>
                </c:pt>
                <c:pt idx="7">
                  <c:v>8.1</c:v>
                </c:pt>
                <c:pt idx="8">
                  <c:v>13.2</c:v>
                </c:pt>
                <c:pt idx="9">
                  <c:v>36.1</c:v>
                </c:pt>
                <c:pt idx="10">
                  <c:v>8.1999999999999993</c:v>
                </c:pt>
                <c:pt idx="11">
                  <c:v>2.6</c:v>
                </c:pt>
                <c:pt idx="12">
                  <c:v>7.1</c:v>
                </c:pt>
                <c:pt idx="13">
                  <c:v>8.1</c:v>
                </c:pt>
                <c:pt idx="14">
                  <c:v>9.4</c:v>
                </c:pt>
                <c:pt idx="15">
                  <c:v>13.9</c:v>
                </c:pt>
                <c:pt idx="16">
                  <c:v>13</c:v>
                </c:pt>
                <c:pt idx="17">
                  <c:v>8.1</c:v>
                </c:pt>
                <c:pt idx="18">
                  <c:v>15</c:v>
                </c:pt>
                <c:pt idx="19">
                  <c:v>21.1</c:v>
                </c:pt>
                <c:pt idx="20">
                  <c:v>0</c:v>
                </c:pt>
                <c:pt idx="21">
                  <c:v>20.7</c:v>
                </c:pt>
                <c:pt idx="22">
                  <c:v>2.1</c:v>
                </c:pt>
                <c:pt idx="23">
                  <c:v>2.6</c:v>
                </c:pt>
                <c:pt idx="24">
                  <c:v>6.5</c:v>
                </c:pt>
                <c:pt idx="25">
                  <c:v>7.1</c:v>
                </c:pt>
                <c:pt idx="26">
                  <c:v>16.899999999999999</c:v>
                </c:pt>
              </c:numCache>
            </c:numRef>
          </c:val>
          <c:extLst>
            <c:ext xmlns:c16="http://schemas.microsoft.com/office/drawing/2014/chart" uri="{C3380CC4-5D6E-409C-BE32-E72D297353CC}">
              <c16:uniqueId val="{00000003-F6FE-4CB0-863A-8BEDA89BBE7A}"/>
            </c:ext>
          </c:extLst>
        </c:ser>
        <c:dLbls>
          <c:showLegendKey val="0"/>
          <c:showVal val="0"/>
          <c:showCatName val="0"/>
          <c:showSerName val="0"/>
          <c:showPercent val="0"/>
          <c:showBubbleSize val="0"/>
        </c:dLbls>
        <c:gapWidth val="150"/>
        <c:overlap val="100"/>
        <c:axId val="1272801040"/>
        <c:axId val="1273877184"/>
      </c:barChart>
      <c:catAx>
        <c:axId val="127280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ru-RU"/>
          </a:p>
        </c:txPr>
        <c:crossAx val="1273877184"/>
        <c:crosses val="autoZero"/>
        <c:auto val="1"/>
        <c:lblAlgn val="ctr"/>
        <c:lblOffset val="100"/>
        <c:noMultiLvlLbl val="0"/>
      </c:catAx>
      <c:valAx>
        <c:axId val="1273877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1272801040"/>
        <c:crosses val="autoZero"/>
        <c:crossBetween val="between"/>
      </c:valAx>
      <c:spPr>
        <a:noFill/>
        <a:ln>
          <a:noFill/>
        </a:ln>
        <a:effectLst/>
      </c:spPr>
    </c:plotArea>
    <c:legend>
      <c:legendPos val="b"/>
      <c:layout>
        <c:manualLayout>
          <c:xMode val="edge"/>
          <c:yMode val="edge"/>
          <c:x val="0.30096284755849367"/>
          <c:y val="0.84744060993457759"/>
          <c:w val="0.42258410880458125"/>
          <c:h val="0.11763274916251676"/>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1EC8A31-AFDC-48ED-8876-755BA841BD99}" type="datetimeFigureOut">
              <a:rPr lang="ru-RU" smtClean="0"/>
              <a:t>21.08.2022</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9F05DE2-7DE5-4DC7-9A94-A10BC249526F}"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57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EC8A31-AFDC-48ED-8876-755BA841BD99}" type="datetimeFigureOut">
              <a:rPr lang="ru-RU" smtClean="0"/>
              <a:t>21.08.2022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99668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EC8A31-AFDC-48ED-8876-755BA841BD99}" type="datetimeFigureOut">
              <a:rPr lang="ru-RU" smtClean="0"/>
              <a:t>21.08.2022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389694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1EC8A31-AFDC-48ED-8876-755BA841BD99}" type="datetimeFigureOut">
              <a:rPr lang="ru-RU" smtClean="0"/>
              <a:t>21.08.2022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57736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1EC8A31-AFDC-48ED-8876-755BA841BD99}" type="datetimeFigureOut">
              <a:rPr lang="ru-RU" smtClean="0"/>
              <a:t>21.08.2022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F05DE2-7DE5-4DC7-9A94-A10BC249526F}"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900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1EC8A31-AFDC-48ED-8876-755BA841BD99}" type="datetimeFigureOut">
              <a:rPr lang="ru-RU" smtClean="0"/>
              <a:t>21.08.2022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226818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1EC8A31-AFDC-48ED-8876-755BA841BD99}" type="datetimeFigureOut">
              <a:rPr lang="ru-RU" smtClean="0"/>
              <a:t>21.08.2022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280063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1EC8A31-AFDC-48ED-8876-755BA841BD99}" type="datetimeFigureOut">
              <a:rPr lang="ru-RU" smtClean="0"/>
              <a:t>21.08.2022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354373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C8A31-AFDC-48ED-8876-755BA841BD99}" type="datetimeFigureOut">
              <a:rPr lang="ru-RU" smtClean="0"/>
              <a:t>21.08.2022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100336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1EC8A31-AFDC-48ED-8876-755BA841BD99}" type="datetimeFigureOut">
              <a:rPr lang="ru-RU" smtClean="0"/>
              <a:t>21.08.2022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111709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1EC8A31-AFDC-48ED-8876-755BA841BD99}" type="datetimeFigureOut">
              <a:rPr lang="ru-RU" smtClean="0"/>
              <a:t>21.08.2022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F05DE2-7DE5-4DC7-9A94-A10BC249526F}" type="slidenum">
              <a:rPr lang="ru-RU" smtClean="0"/>
              <a:t>‹#›</a:t>
            </a:fld>
            <a:endParaRPr lang="ru-RU"/>
          </a:p>
        </p:txBody>
      </p:sp>
    </p:spTree>
    <p:extLst>
      <p:ext uri="{BB962C8B-B14F-4D97-AF65-F5344CB8AC3E}">
        <p14:creationId xmlns:p14="http://schemas.microsoft.com/office/powerpoint/2010/main" val="26105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A1EC8A31-AFDC-48ED-8876-755BA841BD99}" type="datetimeFigureOut">
              <a:rPr lang="ru-RU" smtClean="0"/>
              <a:t>21.08.2022</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9F05DE2-7DE5-4DC7-9A94-A10BC249526F}" type="slidenum">
              <a:rPr lang="ru-RU" smtClean="0"/>
              <a:t>‹#›</a:t>
            </a:fld>
            <a:endParaRPr lang="ru-RU"/>
          </a:p>
        </p:txBody>
      </p:sp>
    </p:spTree>
    <p:extLst>
      <p:ext uri="{BB962C8B-B14F-4D97-AF65-F5344CB8AC3E}">
        <p14:creationId xmlns:p14="http://schemas.microsoft.com/office/powerpoint/2010/main" val="1152071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9E0AC1-6FB1-F0B1-0ED1-30F9333FEB12}"/>
              </a:ext>
            </a:extLst>
          </p:cNvPr>
          <p:cNvSpPr>
            <a:spLocks noGrp="1"/>
          </p:cNvSpPr>
          <p:nvPr>
            <p:ph type="ctrTitle"/>
          </p:nvPr>
        </p:nvSpPr>
        <p:spPr>
          <a:xfrm>
            <a:off x="1251383" y="1967658"/>
            <a:ext cx="9966960" cy="2926080"/>
          </a:xfrm>
        </p:spPr>
        <p:txBody>
          <a:bodyPr>
            <a:noAutofit/>
          </a:bodyPr>
          <a:lstStyle/>
          <a:p>
            <a:r>
              <a:rPr lang="ru-RU" sz="4800" b="1" dirty="0">
                <a:solidFill>
                  <a:srgbClr val="006600"/>
                </a:solidFill>
                <a:latin typeface="Times New Roman" panose="02020603050405020304" pitchFamily="18" charset="0"/>
                <a:cs typeface="Times New Roman" panose="02020603050405020304" pitchFamily="18" charset="0"/>
              </a:rPr>
              <a:t>Результаты ОГЭ по географии: анализируем, выявляем причины, находим эффективные решения</a:t>
            </a:r>
          </a:p>
        </p:txBody>
      </p:sp>
      <p:sp>
        <p:nvSpPr>
          <p:cNvPr id="3" name="Подзаголовок 2">
            <a:extLst>
              <a:ext uri="{FF2B5EF4-FFF2-40B4-BE49-F238E27FC236}">
                <a16:creationId xmlns:a16="http://schemas.microsoft.com/office/drawing/2014/main" id="{8BD9BA0A-E7F9-417B-BBBE-DCDCF6CDBC1E}"/>
              </a:ext>
            </a:extLst>
          </p:cNvPr>
          <p:cNvSpPr>
            <a:spLocks noGrp="1"/>
          </p:cNvSpPr>
          <p:nvPr>
            <p:ph type="subTitle" idx="1"/>
          </p:nvPr>
        </p:nvSpPr>
        <p:spPr>
          <a:xfrm>
            <a:off x="1706252" y="5001641"/>
            <a:ext cx="9598057" cy="2122962"/>
          </a:xfrm>
        </p:spPr>
        <p:txBody>
          <a:bodyPr/>
          <a:lstStyle/>
          <a:p>
            <a:r>
              <a:rPr lang="ru-RU" sz="2400" b="1" dirty="0">
                <a:solidFill>
                  <a:srgbClr val="006600"/>
                </a:solidFill>
                <a:effectLst/>
                <a:latin typeface="Times New Roman" panose="02020603050405020304" pitchFamily="18" charset="0"/>
                <a:ea typeface="Calibri" panose="020F0502020204030204" pitchFamily="34" charset="0"/>
              </a:rPr>
              <a:t>Л.В. Зайцева, учитель географии МБОУ «СШ № 33» г. Смоленска, председатель предметной территориальной комиссии по географии</a:t>
            </a:r>
          </a:p>
          <a:p>
            <a:endParaRPr lang="ru-RU" dirty="0"/>
          </a:p>
        </p:txBody>
      </p:sp>
      <p:sp>
        <p:nvSpPr>
          <p:cNvPr id="4" name="TextBox 3">
            <a:extLst>
              <a:ext uri="{FF2B5EF4-FFF2-40B4-BE49-F238E27FC236}">
                <a16:creationId xmlns:a16="http://schemas.microsoft.com/office/drawing/2014/main" id="{A4CC4B85-E5A2-89B5-6E4A-497C274D3F6F}"/>
              </a:ext>
            </a:extLst>
          </p:cNvPr>
          <p:cNvSpPr txBox="1"/>
          <p:nvPr/>
        </p:nvSpPr>
        <p:spPr>
          <a:xfrm>
            <a:off x="4081806" y="5975624"/>
            <a:ext cx="4440025" cy="369332"/>
          </a:xfrm>
          <a:prstGeom prst="rect">
            <a:avLst/>
          </a:prstGeom>
          <a:noFill/>
        </p:spPr>
        <p:txBody>
          <a:bodyPr wrap="square" rtlCol="0">
            <a:spAutoFit/>
          </a:bodyPr>
          <a:lstStyle/>
          <a:p>
            <a:pPr algn="ctr"/>
            <a:r>
              <a:rPr lang="ru-RU" b="1" dirty="0">
                <a:latin typeface="Times New Roman" panose="02020603050405020304" pitchFamily="18" charset="0"/>
                <a:cs typeface="Times New Roman" panose="02020603050405020304" pitchFamily="18" charset="0"/>
              </a:rPr>
              <a:t>Смоленск, 2022</a:t>
            </a:r>
          </a:p>
        </p:txBody>
      </p:sp>
      <p:pic>
        <p:nvPicPr>
          <p:cNvPr id="5" name="Рисунок 4" descr="oge-po-geografii-640x330.jpg">
            <a:extLst>
              <a:ext uri="{FF2B5EF4-FFF2-40B4-BE49-F238E27FC236}">
                <a16:creationId xmlns:a16="http://schemas.microsoft.com/office/drawing/2014/main" id="{4EB06739-9FA5-AAAC-B7EC-E8A4FC09A655}"/>
              </a:ext>
            </a:extLst>
          </p:cNvPr>
          <p:cNvPicPr>
            <a:picLocks noChangeAspect="1"/>
          </p:cNvPicPr>
          <p:nvPr/>
        </p:nvPicPr>
        <p:blipFill rotWithShape="1">
          <a:blip r:embed="rId2" cstate="print">
            <a:duotone>
              <a:schemeClr val="accent1">
                <a:shade val="45000"/>
                <a:satMod val="135000"/>
              </a:schemeClr>
              <a:prstClr val="white"/>
            </a:duotone>
          </a:blip>
          <a:srcRect l="7523" b="7929"/>
          <a:stretch/>
        </p:blipFill>
        <p:spPr>
          <a:xfrm>
            <a:off x="273377" y="272449"/>
            <a:ext cx="2811337" cy="1443229"/>
          </a:xfrm>
          <a:prstGeom prst="rect">
            <a:avLst/>
          </a:prstGeom>
        </p:spPr>
      </p:pic>
    </p:spTree>
    <p:extLst>
      <p:ext uri="{BB962C8B-B14F-4D97-AF65-F5344CB8AC3E}">
        <p14:creationId xmlns:p14="http://schemas.microsoft.com/office/powerpoint/2010/main" val="986844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1C8611B5-5F43-EEC0-5830-C0EDADA83742}"/>
              </a:ext>
            </a:extLst>
          </p:cNvPr>
          <p:cNvSpPr>
            <a:spLocks noGrp="1"/>
          </p:cNvSpPr>
          <p:nvPr>
            <p:ph type="title"/>
          </p:nvPr>
        </p:nvSpPr>
        <p:spPr>
          <a:xfrm>
            <a:off x="1821730" y="307640"/>
            <a:ext cx="9875520" cy="1356360"/>
          </a:xfrm>
        </p:spPr>
        <p:txBody>
          <a:bodyPr>
            <a:normAutofit fontScale="90000"/>
          </a:bodyPr>
          <a:lstStyle/>
          <a:p>
            <a:r>
              <a:rPr lang="ru-RU" sz="3200" b="1" dirty="0">
                <a:effectLst/>
                <a:ea typeface="Times New Roman" panose="02020603050405020304" pitchFamily="18" charset="0"/>
              </a:rPr>
              <a:t>К вероятным причинам затруднений и типичных ошибок обучающихся Смоленской области можно отнести:</a:t>
            </a:r>
            <a:br>
              <a:rPr lang="ru-RU" sz="1800" dirty="0">
                <a:effectLst/>
                <a:latin typeface="Times New Roman" panose="02020603050405020304" pitchFamily="18" charset="0"/>
                <a:ea typeface="Calibri" panose="020F0502020204030204" pitchFamily="34" charset="0"/>
              </a:rPr>
            </a:br>
            <a:endParaRPr lang="ru-RU" dirty="0"/>
          </a:p>
        </p:txBody>
      </p:sp>
      <p:sp>
        <p:nvSpPr>
          <p:cNvPr id="6" name="Объект 5">
            <a:extLst>
              <a:ext uri="{FF2B5EF4-FFF2-40B4-BE49-F238E27FC236}">
                <a16:creationId xmlns:a16="http://schemas.microsoft.com/office/drawing/2014/main" id="{3A0C3241-90C6-6CF9-3190-235AC7249A43}"/>
              </a:ext>
            </a:extLst>
          </p:cNvPr>
          <p:cNvSpPr>
            <a:spLocks noGrp="1"/>
          </p:cNvSpPr>
          <p:nvPr>
            <p:ph idx="1"/>
          </p:nvPr>
        </p:nvSpPr>
        <p:spPr>
          <a:xfrm>
            <a:off x="650449" y="1649691"/>
            <a:ext cx="11180189" cy="4446309"/>
          </a:xfrm>
        </p:spPr>
        <p:txBody>
          <a:bodyPr/>
          <a:lstStyle/>
          <a:p>
            <a:pPr indent="0" algn="just">
              <a:buNone/>
            </a:pPr>
            <a:r>
              <a:rPr lang="ru-RU" sz="2000" b="1" dirty="0">
                <a:solidFill>
                  <a:srgbClr val="006600"/>
                </a:solidFill>
                <a:effectLst/>
                <a:latin typeface="Times New Roman" panose="02020603050405020304" pitchFamily="18" charset="0"/>
                <a:ea typeface="Calibri" panose="020F0502020204030204" pitchFamily="34" charset="0"/>
              </a:rPr>
              <a:t>- недооценка со стороны аттестуемых уровня сложности экзамена по географии;</a:t>
            </a:r>
          </a:p>
          <a:p>
            <a:pPr indent="0" algn="just">
              <a:buNone/>
            </a:pPr>
            <a:r>
              <a:rPr lang="ru-RU" sz="2000" b="1" dirty="0">
                <a:solidFill>
                  <a:srgbClr val="006600"/>
                </a:solidFill>
                <a:effectLst/>
                <a:latin typeface="Times New Roman" panose="02020603050405020304" pitchFamily="18" charset="0"/>
                <a:ea typeface="Calibri" panose="020F0502020204030204" pitchFamily="34" charset="0"/>
              </a:rPr>
              <a:t>- низкий уровень мотивации обучающихся;</a:t>
            </a:r>
          </a:p>
          <a:p>
            <a:pPr indent="0" algn="just">
              <a:buNone/>
            </a:pPr>
            <a:r>
              <a:rPr lang="ru-RU" sz="2000" b="1" dirty="0">
                <a:solidFill>
                  <a:srgbClr val="006600"/>
                </a:solidFill>
                <a:effectLst/>
                <a:latin typeface="Times New Roman" panose="02020603050405020304" pitchFamily="18" charset="0"/>
                <a:ea typeface="Calibri" panose="020F0502020204030204" pitchFamily="34" charset="0"/>
              </a:rPr>
              <a:t>- низкий уровень подготовки обучающихся; </a:t>
            </a:r>
          </a:p>
          <a:p>
            <a:pPr indent="0" algn="just">
              <a:buNone/>
            </a:pPr>
            <a:r>
              <a:rPr lang="ru-RU" sz="2000" b="1" dirty="0">
                <a:solidFill>
                  <a:srgbClr val="006600"/>
                </a:solidFill>
                <a:effectLst/>
                <a:latin typeface="Times New Roman" panose="02020603050405020304" pitchFamily="18" charset="0"/>
                <a:ea typeface="Calibri" panose="020F0502020204030204" pitchFamily="34" charset="0"/>
                <a:cs typeface="Times New Roman" panose="02020603050405020304" pitchFamily="18" charset="0"/>
              </a:rPr>
              <a:t>- низкий уровень обучаемости выпускников, недооценка своих возможностей; </a:t>
            </a:r>
          </a:p>
          <a:p>
            <a:pPr indent="0" algn="just">
              <a:buNone/>
            </a:pPr>
            <a:r>
              <a:rPr lang="ru-RU" sz="2000" b="1" dirty="0">
                <a:solidFill>
                  <a:srgbClr val="006600"/>
                </a:solidFill>
                <a:effectLst/>
                <a:latin typeface="Times New Roman" panose="02020603050405020304" pitchFamily="18" charset="0"/>
                <a:ea typeface="Calibri" panose="020F0502020204030204" pitchFamily="34" charset="0"/>
                <a:cs typeface="Times New Roman" panose="02020603050405020304" pitchFamily="18" charset="0"/>
              </a:rPr>
              <a:t>- недостаточная квалификация педагогов, в том числе предметная;</a:t>
            </a:r>
            <a:endParaRPr lang="ru-RU" sz="2000" b="1" dirty="0">
              <a:solidFill>
                <a:srgbClr val="006600"/>
              </a:solidFill>
              <a:effectLst/>
              <a:latin typeface="Calibri" panose="020F0502020204030204" pitchFamily="34" charset="0"/>
              <a:ea typeface="Calibri" panose="020F0502020204030204" pitchFamily="34" charset="0"/>
              <a:cs typeface="Times New Roman" panose="02020603050405020304" pitchFamily="18" charset="0"/>
            </a:endParaRPr>
          </a:p>
          <a:p>
            <a:pPr marL="274320" indent="0" algn="just">
              <a:lnSpc>
                <a:spcPct val="115000"/>
              </a:lnSpc>
              <a:buNone/>
            </a:pPr>
            <a:r>
              <a:rPr lang="ru-RU" sz="2000" b="1" dirty="0">
                <a:solidFill>
                  <a:srgbClr val="006600"/>
                </a:solidFill>
                <a:effectLst/>
                <a:latin typeface="Times New Roman" panose="02020603050405020304" pitchFamily="18" charset="0"/>
                <a:ea typeface="Calibri" panose="020F0502020204030204" pitchFamily="34" charset="0"/>
                <a:cs typeface="Times New Roman" panose="02020603050405020304" pitchFamily="18" charset="0"/>
              </a:rPr>
              <a:t>- отсутствие системы выявления и ликвидации пробелов в осваиваемых географических компетенциях, начиная с 5 класса;</a:t>
            </a:r>
            <a:endParaRPr lang="ru-RU" sz="2000" b="1" dirty="0">
              <a:solidFill>
                <a:srgbClr val="006600"/>
              </a:solidFill>
              <a:effectLst/>
              <a:latin typeface="Calibri" panose="020F0502020204030204" pitchFamily="34" charset="0"/>
              <a:ea typeface="Calibri" panose="020F0502020204030204" pitchFamily="34" charset="0"/>
              <a:cs typeface="Times New Roman" panose="02020603050405020304" pitchFamily="18" charset="0"/>
            </a:endParaRPr>
          </a:p>
          <a:p>
            <a:pPr marL="274320" indent="0" algn="just">
              <a:lnSpc>
                <a:spcPct val="115000"/>
              </a:lnSpc>
              <a:spcAft>
                <a:spcPts val="1000"/>
              </a:spcAft>
              <a:buNone/>
            </a:pPr>
            <a:r>
              <a:rPr lang="ru-RU" sz="2000" b="1" dirty="0">
                <a:solidFill>
                  <a:srgbClr val="006600"/>
                </a:solidFill>
                <a:effectLst/>
                <a:latin typeface="Times New Roman" panose="02020603050405020304" pitchFamily="18" charset="0"/>
                <a:ea typeface="Calibri" panose="020F0502020204030204" pitchFamily="34" charset="0"/>
                <a:cs typeface="Times New Roman" panose="02020603050405020304" pitchFamily="18" charset="0"/>
              </a:rPr>
              <a:t>- недостаточная организация системного повторения вопросов курса в ходе изучения географии в 9 классе.</a:t>
            </a:r>
            <a:endParaRPr lang="ru-RU" sz="2000" b="1" dirty="0">
              <a:solidFill>
                <a:srgbClr val="0066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pic>
        <p:nvPicPr>
          <p:cNvPr id="7" name="Рисунок 6" descr="images-1900x1292_c.jpg">
            <a:extLst>
              <a:ext uri="{FF2B5EF4-FFF2-40B4-BE49-F238E27FC236}">
                <a16:creationId xmlns:a16="http://schemas.microsoft.com/office/drawing/2014/main" id="{BBB76C33-17AD-D466-AD36-B3ED92B2C2DC}"/>
              </a:ext>
            </a:extLst>
          </p:cNvPr>
          <p:cNvPicPr>
            <a:picLocks noChangeAspect="1"/>
          </p:cNvPicPr>
          <p:nvPr/>
        </p:nvPicPr>
        <p:blipFill>
          <a:blip r:embed="rId2" cstate="print"/>
          <a:stretch>
            <a:fillRect/>
          </a:stretch>
        </p:blipFill>
        <p:spPr>
          <a:xfrm>
            <a:off x="358219" y="307640"/>
            <a:ext cx="1336352" cy="908720"/>
          </a:xfrm>
          <a:prstGeom prst="rect">
            <a:avLst/>
          </a:prstGeom>
        </p:spPr>
      </p:pic>
    </p:spTree>
    <p:extLst>
      <p:ext uri="{BB962C8B-B14F-4D97-AF65-F5344CB8AC3E}">
        <p14:creationId xmlns:p14="http://schemas.microsoft.com/office/powerpoint/2010/main" val="185237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DB91FA-E060-47DC-7062-8EA2D47E7701}"/>
              </a:ext>
            </a:extLst>
          </p:cNvPr>
          <p:cNvSpPr>
            <a:spLocks noGrp="1"/>
          </p:cNvSpPr>
          <p:nvPr>
            <p:ph type="title"/>
          </p:nvPr>
        </p:nvSpPr>
        <p:spPr>
          <a:xfrm>
            <a:off x="1454085" y="355077"/>
            <a:ext cx="9875520" cy="1356360"/>
          </a:xfrm>
        </p:spPr>
        <p:txBody>
          <a:bodyPr>
            <a:normAutofit fontScale="90000"/>
          </a:bodyPr>
          <a:lstStyle/>
          <a:p>
            <a:pPr marL="742950" lvl="1" indent="-285750">
              <a:lnSpc>
                <a:spcPct val="115000"/>
              </a:lnSpc>
              <a:spcAft>
                <a:spcPts val="1000"/>
              </a:spcAft>
            </a:pPr>
            <a:r>
              <a:rPr lang="ru-RU" sz="3200" b="1" dirty="0">
                <a:solidFill>
                  <a:schemeClr val="accent5">
                    <a:lumMod val="75000"/>
                  </a:schemeClr>
                </a:solidFill>
                <a:effectLst/>
                <a:latin typeface="+mj-lt"/>
                <a:ea typeface="Calibri" panose="020F0502020204030204" pitchFamily="34" charset="0"/>
                <a:cs typeface="Times New Roman" panose="02020603050405020304" pitchFamily="18" charset="0"/>
              </a:rPr>
              <a:t>Рекомендации по совершенствованию методики преподавания учебного предмета</a:t>
            </a:r>
            <a:br>
              <a:rPr lang="ru-RU" sz="11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242EE025-A88B-A354-F760-5CF3CBA93D29}"/>
              </a:ext>
            </a:extLst>
          </p:cNvPr>
          <p:cNvSpPr>
            <a:spLocks noGrp="1"/>
          </p:cNvSpPr>
          <p:nvPr>
            <p:ph idx="1"/>
          </p:nvPr>
        </p:nvSpPr>
        <p:spPr/>
        <p:txBody>
          <a:bodyPr/>
          <a:lstStyle/>
          <a:p>
            <a:pPr marL="45720" indent="0">
              <a:buNone/>
            </a:pPr>
            <a:r>
              <a:rPr lang="ru-RU" sz="2400" b="1" dirty="0">
                <a:solidFill>
                  <a:srgbClr val="006600"/>
                </a:solidFill>
                <a:effectLst/>
                <a:latin typeface="Times New Roman" panose="02020603050405020304" pitchFamily="18" charset="0"/>
                <a:ea typeface="Calibri" panose="020F0502020204030204" pitchFamily="34" charset="0"/>
              </a:rPr>
              <a:t>Для обсуждения на методических объединениях учителей географии должны быть вынесены</a:t>
            </a:r>
          </a:p>
          <a:p>
            <a:r>
              <a:rPr lang="ru-RU" sz="2400" b="1" dirty="0">
                <a:solidFill>
                  <a:srgbClr val="006600"/>
                </a:solidFill>
                <a:effectLst/>
                <a:latin typeface="Times New Roman" panose="02020603050405020304" pitchFamily="18" charset="0"/>
                <a:ea typeface="Calibri" panose="020F0502020204030204" pitchFamily="34" charset="0"/>
              </a:rPr>
              <a:t> во-первых, вопросы об изменениях в демонстрационных версиях нового учебного года; </a:t>
            </a:r>
          </a:p>
          <a:p>
            <a:r>
              <a:rPr lang="ru-RU" sz="2400" b="1" dirty="0">
                <a:solidFill>
                  <a:srgbClr val="006600"/>
                </a:solidFill>
                <a:effectLst/>
                <a:latin typeface="Times New Roman" panose="02020603050405020304" pitchFamily="18" charset="0"/>
                <a:ea typeface="Calibri" panose="020F0502020204030204" pitchFamily="34" charset="0"/>
              </a:rPr>
              <a:t>во-вторых, вопросы по анализу и разбору типичных ошибок, допущенных обучающимися предыдущего учебного года; </a:t>
            </a:r>
          </a:p>
          <a:p>
            <a:r>
              <a:rPr lang="ru-RU" sz="2400" b="1" dirty="0">
                <a:solidFill>
                  <a:srgbClr val="006600"/>
                </a:solidFill>
                <a:effectLst/>
                <a:latin typeface="Times New Roman" panose="02020603050405020304" pitchFamily="18" charset="0"/>
                <a:ea typeface="Calibri" panose="020F0502020204030204" pitchFamily="34" charset="0"/>
              </a:rPr>
              <a:t>в-третьих, вопросы, касающиеся тем школьного курса географии таких, как «Биосфера», «Климат», «Гидросфера», «Годовое и суточное движение Земли», «Население России и мира», «Связь жизни населения с окружающей средой».</a:t>
            </a:r>
          </a:p>
          <a:p>
            <a:endParaRPr lang="ru-RU" dirty="0"/>
          </a:p>
        </p:txBody>
      </p:sp>
      <p:pic>
        <p:nvPicPr>
          <p:cNvPr id="4" name="Рисунок 3" descr="images-1900x1292_c.jpg">
            <a:extLst>
              <a:ext uri="{FF2B5EF4-FFF2-40B4-BE49-F238E27FC236}">
                <a16:creationId xmlns:a16="http://schemas.microsoft.com/office/drawing/2014/main" id="{7D54E925-CE26-74FC-0E24-DD86722BC9DF}"/>
              </a:ext>
            </a:extLst>
          </p:cNvPr>
          <p:cNvPicPr>
            <a:picLocks noChangeAspect="1"/>
          </p:cNvPicPr>
          <p:nvPr/>
        </p:nvPicPr>
        <p:blipFill>
          <a:blip r:embed="rId2" cstate="print"/>
          <a:stretch>
            <a:fillRect/>
          </a:stretch>
        </p:blipFill>
        <p:spPr>
          <a:xfrm>
            <a:off x="358219" y="307640"/>
            <a:ext cx="1336352" cy="908720"/>
          </a:xfrm>
          <a:prstGeom prst="rect">
            <a:avLst/>
          </a:prstGeom>
        </p:spPr>
      </p:pic>
    </p:spTree>
    <p:extLst>
      <p:ext uri="{BB962C8B-B14F-4D97-AF65-F5344CB8AC3E}">
        <p14:creationId xmlns:p14="http://schemas.microsoft.com/office/powerpoint/2010/main" val="4070293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DB91FA-E060-47DC-7062-8EA2D47E7701}"/>
              </a:ext>
            </a:extLst>
          </p:cNvPr>
          <p:cNvSpPr>
            <a:spLocks noGrp="1"/>
          </p:cNvSpPr>
          <p:nvPr>
            <p:ph type="title"/>
          </p:nvPr>
        </p:nvSpPr>
        <p:spPr>
          <a:xfrm>
            <a:off x="1454085" y="355077"/>
            <a:ext cx="9875520" cy="1356360"/>
          </a:xfrm>
        </p:spPr>
        <p:txBody>
          <a:bodyPr>
            <a:normAutofit fontScale="90000"/>
          </a:bodyPr>
          <a:lstStyle/>
          <a:p>
            <a:pPr marL="742950" lvl="1" indent="-285750">
              <a:lnSpc>
                <a:spcPct val="115000"/>
              </a:lnSpc>
              <a:spcAft>
                <a:spcPts val="1000"/>
              </a:spcAft>
            </a:pPr>
            <a:r>
              <a:rPr lang="ru-RU" sz="3200" b="1" dirty="0">
                <a:solidFill>
                  <a:schemeClr val="accent5">
                    <a:lumMod val="75000"/>
                  </a:schemeClr>
                </a:solidFill>
                <a:effectLst/>
                <a:latin typeface="+mj-lt"/>
                <a:ea typeface="Calibri" panose="020F0502020204030204" pitchFamily="34" charset="0"/>
                <a:cs typeface="Times New Roman" panose="02020603050405020304" pitchFamily="18" charset="0"/>
              </a:rPr>
              <a:t>Рекомендации по совершенствованию методики преподавания учебного предмета</a:t>
            </a:r>
            <a:br>
              <a:rPr lang="ru-RU" sz="11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242EE025-A88B-A354-F760-5CF3CBA93D29}"/>
              </a:ext>
            </a:extLst>
          </p:cNvPr>
          <p:cNvSpPr>
            <a:spLocks noGrp="1"/>
          </p:cNvSpPr>
          <p:nvPr>
            <p:ph idx="1"/>
          </p:nvPr>
        </p:nvSpPr>
        <p:spPr>
          <a:xfrm>
            <a:off x="537328" y="1442301"/>
            <a:ext cx="11151909" cy="4949072"/>
          </a:xfrm>
        </p:spPr>
        <p:txBody>
          <a:bodyPr>
            <a:noAutofit/>
          </a:bodyPr>
          <a:lstStyle/>
          <a:p>
            <a:pPr indent="450215" algn="just"/>
            <a:r>
              <a:rPr lang="ru-RU" sz="2000" b="1" dirty="0">
                <a:solidFill>
                  <a:srgbClr val="006600"/>
                </a:solidFill>
                <a:effectLst/>
                <a:latin typeface="Times New Roman" panose="02020603050405020304" pitchFamily="18" charset="0"/>
                <a:ea typeface="Calibri" panose="020F0502020204030204" pitchFamily="34" charset="0"/>
              </a:rPr>
              <a:t> Подготовку к аттестации следует начинать с внимательного изучения нормативных документов (спецификации, кодификатора, демонстрационного варианта КИМ), определяющих структуру и содержание экзамена в новой форме, обращая внимание на изменения в структуре и содержании экзаменационной работы по сравнению с </a:t>
            </a:r>
            <a:r>
              <a:rPr lang="ru-RU" sz="2000" b="1">
                <a:solidFill>
                  <a:srgbClr val="006600"/>
                </a:solidFill>
                <a:effectLst/>
                <a:latin typeface="Times New Roman" panose="02020603050405020304" pitchFamily="18" charset="0"/>
                <a:ea typeface="Calibri" panose="020F0502020204030204" pitchFamily="34" charset="0"/>
              </a:rPr>
              <a:t>предыдущим годом. </a:t>
            </a:r>
            <a:endParaRPr lang="ru-RU" sz="2000" b="1" dirty="0">
              <a:solidFill>
                <a:srgbClr val="006600"/>
              </a:solidFill>
              <a:effectLst/>
              <a:latin typeface="Times New Roman" panose="02020603050405020304" pitchFamily="18" charset="0"/>
              <a:ea typeface="Calibri" panose="020F0502020204030204" pitchFamily="34" charset="0"/>
            </a:endParaRPr>
          </a:p>
          <a:p>
            <a:pPr indent="450215" algn="just"/>
            <a:r>
              <a:rPr lang="ru-RU" sz="2000" b="1" dirty="0">
                <a:solidFill>
                  <a:srgbClr val="006600"/>
                </a:solidFill>
                <a:effectLst/>
                <a:latin typeface="Times New Roman" panose="02020603050405020304" pitchFamily="18" charset="0"/>
                <a:ea typeface="Calibri" panose="020F0502020204030204" pitchFamily="34" charset="0"/>
              </a:rPr>
              <a:t>На успешность освоения курса и подготовки к экзамену существенное влияние оказывает правильно подобранная учебная литература в первую очередь учебник. Учебник должен входить в Федеральный перечень учебников, рекомендуемых к использованию. </a:t>
            </a:r>
          </a:p>
          <a:p>
            <a:pPr indent="450215" algn="just"/>
            <a:r>
              <a:rPr lang="ru-RU" sz="2000" b="1" dirty="0">
                <a:solidFill>
                  <a:srgbClr val="006600"/>
                </a:solidFill>
                <a:effectLst/>
                <a:latin typeface="Times New Roman" panose="02020603050405020304" pitchFamily="18" charset="0"/>
                <a:ea typeface="Calibri" panose="020F0502020204030204" pitchFamily="34" charset="0"/>
              </a:rPr>
              <a:t>Столь же тщательно следует подходить к отбору тренировочных пособий и методических разработок для непосредственной подготовки к итоговой аттестации, поскольку не все предлагаемые материалы дают адекватное представление о контрольных измерительных материалах экзамена в новой форме. </a:t>
            </a:r>
          </a:p>
          <a:p>
            <a:pPr indent="450215" algn="just"/>
            <a:r>
              <a:rPr lang="ru-RU" sz="2000" b="1" u="sng" dirty="0">
                <a:solidFill>
                  <a:srgbClr val="006600"/>
                </a:solidFill>
                <a:effectLst/>
                <a:latin typeface="Times New Roman" panose="02020603050405020304" pitchFamily="18" charset="0"/>
                <a:ea typeface="Times New Roman" panose="02020603050405020304" pitchFamily="18" charset="0"/>
              </a:rPr>
              <a:t>Среди обучающихся необходимо проводить воспитательную работу по формированию осознанного отношения к выбору экзамена для прохождения итоговой аттестации за основную школу. </a:t>
            </a:r>
          </a:p>
          <a:p>
            <a:endParaRPr lang="ru-RU" sz="2000" dirty="0">
              <a:effectLst/>
              <a:latin typeface="Times New Roman" panose="02020603050405020304" pitchFamily="18" charset="0"/>
              <a:ea typeface="Calibri" panose="020F0502020204030204" pitchFamily="34" charset="0"/>
            </a:endParaRPr>
          </a:p>
        </p:txBody>
      </p:sp>
      <p:pic>
        <p:nvPicPr>
          <p:cNvPr id="4" name="Рисунок 3" descr="images-1900x1292_c.jpg">
            <a:extLst>
              <a:ext uri="{FF2B5EF4-FFF2-40B4-BE49-F238E27FC236}">
                <a16:creationId xmlns:a16="http://schemas.microsoft.com/office/drawing/2014/main" id="{7D54E925-CE26-74FC-0E24-DD86722BC9DF}"/>
              </a:ext>
            </a:extLst>
          </p:cNvPr>
          <p:cNvPicPr>
            <a:picLocks noChangeAspect="1"/>
          </p:cNvPicPr>
          <p:nvPr/>
        </p:nvPicPr>
        <p:blipFill>
          <a:blip r:embed="rId2" cstate="print"/>
          <a:stretch>
            <a:fillRect/>
          </a:stretch>
        </p:blipFill>
        <p:spPr>
          <a:xfrm>
            <a:off x="358219" y="307640"/>
            <a:ext cx="1336352" cy="908720"/>
          </a:xfrm>
          <a:prstGeom prst="rect">
            <a:avLst/>
          </a:prstGeom>
        </p:spPr>
      </p:pic>
    </p:spTree>
    <p:extLst>
      <p:ext uri="{BB962C8B-B14F-4D97-AF65-F5344CB8AC3E}">
        <p14:creationId xmlns:p14="http://schemas.microsoft.com/office/powerpoint/2010/main" val="83817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a:t>Количество участников ОГЭ по географии (за последние 3 года)</a:t>
            </a:r>
            <a:br>
              <a:rPr lang="ru-RU" sz="3600" dirty="0"/>
            </a:br>
            <a:br>
              <a:rPr lang="ru-RU" dirty="0"/>
            </a:br>
            <a:endParaRPr lang="ru-RU" dirty="0"/>
          </a:p>
        </p:txBody>
      </p:sp>
      <p:graphicFrame>
        <p:nvGraphicFramePr>
          <p:cNvPr id="15" name="Объект 14">
            <a:extLst>
              <a:ext uri="{FF2B5EF4-FFF2-40B4-BE49-F238E27FC236}">
                <a16:creationId xmlns:a16="http://schemas.microsoft.com/office/drawing/2014/main" id="{5D19E943-0256-7D80-F603-7973DD739119}"/>
              </a:ext>
            </a:extLst>
          </p:cNvPr>
          <p:cNvGraphicFramePr>
            <a:graphicFrameLocks noGrp="1"/>
          </p:cNvGraphicFramePr>
          <p:nvPr>
            <p:ph idx="1"/>
            <p:extLst>
              <p:ext uri="{D42A27DB-BD31-4B8C-83A1-F6EECF244321}">
                <p14:modId xmlns:p14="http://schemas.microsoft.com/office/powerpoint/2010/main" val="2741847807"/>
              </p:ext>
            </p:extLst>
          </p:nvPr>
        </p:nvGraphicFramePr>
        <p:xfrm>
          <a:off x="823196" y="1518320"/>
          <a:ext cx="10545607" cy="3479822"/>
        </p:xfrm>
        <a:graphic>
          <a:graphicData uri="http://schemas.openxmlformats.org/drawingml/2006/table">
            <a:tbl>
              <a:tblPr firstRow="1" firstCol="1" bandRow="1"/>
              <a:tblGrid>
                <a:gridCol w="3666949">
                  <a:extLst>
                    <a:ext uri="{9D8B030D-6E8A-4147-A177-3AD203B41FA5}">
                      <a16:colId xmlns:a16="http://schemas.microsoft.com/office/drawing/2014/main" val="557966711"/>
                    </a:ext>
                  </a:extLst>
                </a:gridCol>
                <a:gridCol w="822080">
                  <a:extLst>
                    <a:ext uri="{9D8B030D-6E8A-4147-A177-3AD203B41FA5}">
                      <a16:colId xmlns:a16="http://schemas.microsoft.com/office/drawing/2014/main" val="2971322055"/>
                    </a:ext>
                  </a:extLst>
                </a:gridCol>
                <a:gridCol w="910476">
                  <a:extLst>
                    <a:ext uri="{9D8B030D-6E8A-4147-A177-3AD203B41FA5}">
                      <a16:colId xmlns:a16="http://schemas.microsoft.com/office/drawing/2014/main" val="3486745054"/>
                    </a:ext>
                  </a:extLst>
                </a:gridCol>
                <a:gridCol w="945834">
                  <a:extLst>
                    <a:ext uri="{9D8B030D-6E8A-4147-A177-3AD203B41FA5}">
                      <a16:colId xmlns:a16="http://schemas.microsoft.com/office/drawing/2014/main" val="1306752946"/>
                    </a:ext>
                  </a:extLst>
                </a:gridCol>
                <a:gridCol w="901636">
                  <a:extLst>
                    <a:ext uri="{9D8B030D-6E8A-4147-A177-3AD203B41FA5}">
                      <a16:colId xmlns:a16="http://schemas.microsoft.com/office/drawing/2014/main" val="3636065431"/>
                    </a:ext>
                  </a:extLst>
                </a:gridCol>
                <a:gridCol w="866277">
                  <a:extLst>
                    <a:ext uri="{9D8B030D-6E8A-4147-A177-3AD203B41FA5}">
                      <a16:colId xmlns:a16="http://schemas.microsoft.com/office/drawing/2014/main" val="3252444029"/>
                    </a:ext>
                  </a:extLst>
                </a:gridCol>
                <a:gridCol w="883958">
                  <a:extLst>
                    <a:ext uri="{9D8B030D-6E8A-4147-A177-3AD203B41FA5}">
                      <a16:colId xmlns:a16="http://schemas.microsoft.com/office/drawing/2014/main" val="3638614588"/>
                    </a:ext>
                  </a:extLst>
                </a:gridCol>
                <a:gridCol w="795561">
                  <a:extLst>
                    <a:ext uri="{9D8B030D-6E8A-4147-A177-3AD203B41FA5}">
                      <a16:colId xmlns:a16="http://schemas.microsoft.com/office/drawing/2014/main" val="1663118573"/>
                    </a:ext>
                  </a:extLst>
                </a:gridCol>
                <a:gridCol w="752836">
                  <a:extLst>
                    <a:ext uri="{9D8B030D-6E8A-4147-A177-3AD203B41FA5}">
                      <a16:colId xmlns:a16="http://schemas.microsoft.com/office/drawing/2014/main" val="478173859"/>
                    </a:ext>
                  </a:extLst>
                </a:gridCol>
              </a:tblGrid>
              <a:tr h="245956">
                <a:tc rowSpan="2">
                  <a:txBody>
                    <a:bodyPr/>
                    <a:lstStyle/>
                    <a:p>
                      <a:pPr algn="ct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Участники ОГЭ</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tabLst>
                          <a:tab pos="6553200" algn="l"/>
                        </a:tabLs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2018</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tabLst>
                          <a:tab pos="6553200" algn="l"/>
                        </a:tabLs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2019</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tabLst>
                          <a:tab pos="6553200" algn="l"/>
                        </a:tabLs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2021</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tabLst>
                          <a:tab pos="6553200" algn="l"/>
                        </a:tabLs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2022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4110343745"/>
                  </a:ext>
                </a:extLst>
              </a:tr>
              <a:tr h="245956">
                <a:tc vMerge="1">
                  <a:txBody>
                    <a:bodyPr/>
                    <a:lstStyle/>
                    <a:p>
                      <a:endParaRPr lang="ru-RU"/>
                    </a:p>
                  </a:txBody>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чел.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чел.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чел.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чел.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1206884"/>
                  </a:ext>
                </a:extLst>
              </a:tr>
              <a:tr h="915994">
                <a:tc>
                  <a:txBody>
                    <a:bodyPr/>
                    <a:lstStyle/>
                    <a:p>
                      <a:pPr>
                        <a:tabLst>
                          <a:tab pos="6553200"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Выпускники текущего года, обучающихся по программам ООО</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2860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99,7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3380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96,9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3915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99,6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98670604"/>
                  </a:ext>
                </a:extLst>
              </a:tr>
              <a:tr h="549597">
                <a:tc>
                  <a:txBody>
                    <a:bodyPr/>
                    <a:lstStyle/>
                    <a:p>
                      <a:pP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Выпускники лицеев и гимназий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477678"/>
                  </a:ext>
                </a:extLst>
              </a:tr>
              <a:tr h="366398">
                <a:tc>
                  <a:txBody>
                    <a:bodyPr/>
                    <a:lstStyle/>
                    <a:p>
                      <a:pP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Выпускники СОШ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2679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93,39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3187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91,37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3651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92,92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9381165"/>
                  </a:ext>
                </a:extLst>
              </a:tr>
              <a:tr h="366398">
                <a:tc>
                  <a:txBody>
                    <a:bodyPr/>
                    <a:lstStyle/>
                    <a:p>
                      <a:pP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Обучающиеся на дому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Times New Roman" panose="02020603050405020304" pitchFamily="18" charset="0"/>
                          <a:ea typeface="Calibri" panose="020F0502020204030204" pitchFamily="34" charset="0"/>
                          <a:cs typeface="Times New Roman" panose="02020603050405020304" pitchFamily="18" charset="0"/>
                        </a:rPr>
                        <a:t>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260464"/>
                  </a:ext>
                </a:extLst>
              </a:tr>
              <a:tr h="732795">
                <a:tc>
                  <a:txBody>
                    <a:bodyPr/>
                    <a:lstStyle/>
                    <a:p>
                      <a:pP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Участники с ограниченными возможностями здоровья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6553200" algn="l"/>
                        </a:tabLst>
                      </a:pPr>
                      <a:r>
                        <a:rPr lang="ru-RU" sz="1800">
                          <a:effectLst/>
                          <a:latin typeface="Times New Roman" panose="02020603050405020304" pitchFamily="18" charset="0"/>
                          <a:ea typeface="Calibri" panose="020F0502020204030204" pitchFamily="34" charset="0"/>
                          <a:cs typeface="Times New Roman" panose="02020603050405020304" pitchFamily="18" charset="0"/>
                        </a:rPr>
                        <a:t>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332329"/>
                  </a:ext>
                </a:extLst>
              </a:tr>
            </a:tbl>
          </a:graphicData>
        </a:graphic>
      </p:graphicFrame>
      <p:pic>
        <p:nvPicPr>
          <p:cNvPr id="4" name="Рисунок 3" descr="images-1900x1292_c.jpg"/>
          <p:cNvPicPr>
            <a:picLocks noChangeAspect="1"/>
          </p:cNvPicPr>
          <p:nvPr/>
        </p:nvPicPr>
        <p:blipFill>
          <a:blip r:embed="rId2" cstate="print"/>
          <a:stretch>
            <a:fillRect/>
          </a:stretch>
        </p:blipFill>
        <p:spPr>
          <a:xfrm>
            <a:off x="372380" y="382353"/>
            <a:ext cx="1336352" cy="908720"/>
          </a:xfrm>
          <a:prstGeom prst="rect">
            <a:avLst/>
          </a:prstGeom>
        </p:spPr>
      </p:pic>
      <p:sp>
        <p:nvSpPr>
          <p:cNvPr id="20481" name="Rectangle 1"/>
          <p:cNvSpPr>
            <a:spLocks noChangeArrowheads="1"/>
          </p:cNvSpPr>
          <p:nvPr/>
        </p:nvSpPr>
        <p:spPr bwMode="auto">
          <a:xfrm>
            <a:off x="1524001"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br>
              <a:rPr lang="ru-RU">
                <a:latin typeface="Arial" pitchFamily="34" charset="0"/>
                <a:cs typeface="Arial" pitchFamily="34" charset="0"/>
              </a:rPr>
            </a:br>
            <a:endParaRPr lang="ru-RU">
              <a:latin typeface="Arial" pitchFamily="34" charset="0"/>
              <a:cs typeface="Arial" pitchFamily="34" charset="0"/>
            </a:endParaRPr>
          </a:p>
        </p:txBody>
      </p:sp>
      <p:sp>
        <p:nvSpPr>
          <p:cNvPr id="16" name="Rectangle 7">
            <a:extLst>
              <a:ext uri="{FF2B5EF4-FFF2-40B4-BE49-F238E27FC236}">
                <a16:creationId xmlns:a16="http://schemas.microsoft.com/office/drawing/2014/main" id="{AD47E67F-C733-537E-84E7-338CFA25B06E}"/>
              </a:ext>
            </a:extLst>
          </p:cNvPr>
          <p:cNvSpPr>
            <a:spLocks noChangeArrowheads="1"/>
          </p:cNvSpPr>
          <p:nvPr/>
        </p:nvSpPr>
        <p:spPr bwMode="auto">
          <a:xfrm>
            <a:off x="2770188" y="20875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9" name="TextBox 18">
            <a:extLst>
              <a:ext uri="{FF2B5EF4-FFF2-40B4-BE49-F238E27FC236}">
                <a16:creationId xmlns:a16="http://schemas.microsoft.com/office/drawing/2014/main" id="{09D1C41F-714D-9B7E-C4E6-C8F00C8D8C4E}"/>
              </a:ext>
            </a:extLst>
          </p:cNvPr>
          <p:cNvSpPr txBox="1"/>
          <p:nvPr/>
        </p:nvSpPr>
        <p:spPr>
          <a:xfrm>
            <a:off x="823196" y="5168198"/>
            <a:ext cx="10762423" cy="1477328"/>
          </a:xfrm>
          <a:prstGeom prst="rect">
            <a:avLst/>
          </a:prstGeom>
          <a:noFill/>
        </p:spPr>
        <p:txBody>
          <a:bodyPr wrap="square" rtlCol="0">
            <a:spAutoFit/>
          </a:bodyPr>
          <a:lstStyle/>
          <a:p>
            <a:pPr algn="ctr"/>
            <a:r>
              <a:rPr lang="ru-RU" sz="2400" b="1" dirty="0">
                <a:solidFill>
                  <a:srgbClr val="006600"/>
                </a:solidFill>
                <a:effectLst/>
                <a:latin typeface="Times New Roman" panose="02020603050405020304" pitchFamily="18" charset="0"/>
                <a:ea typeface="Calibri" panose="020F0502020204030204" pitchFamily="34" charset="0"/>
              </a:rPr>
              <a:t>В 2022 году в ОГЭ по географии приняли участие 3915 выпускников, обучающихся по программам ООО, что на 13,7% больше, чем в 2019 году и на 26,9% больше, чем в 2018 году.</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E722E5A-C16D-E38A-7BFC-CB94E8F911D9}"/>
              </a:ext>
            </a:extLst>
          </p:cNvPr>
          <p:cNvSpPr>
            <a:spLocks noGrp="1"/>
          </p:cNvSpPr>
          <p:nvPr>
            <p:ph type="title"/>
          </p:nvPr>
        </p:nvSpPr>
        <p:spPr>
          <a:xfrm>
            <a:off x="1406951" y="317876"/>
            <a:ext cx="9875520" cy="1356360"/>
          </a:xfrm>
        </p:spPr>
        <p:txBody>
          <a:bodyPr>
            <a:normAutofit/>
          </a:bodyPr>
          <a:lstStyle/>
          <a:p>
            <a:pPr algn="ctr"/>
            <a:r>
              <a:rPr lang="ru-RU" sz="3200" b="1" dirty="0">
                <a:effectLst/>
                <a:ea typeface="Calibri" panose="020F0502020204030204" pitchFamily="34" charset="0"/>
              </a:rPr>
              <a:t>Количество участников ОГЭ по географии по АТЕ Смоленской области</a:t>
            </a:r>
            <a:endParaRPr lang="ru-RU" sz="3200" dirty="0"/>
          </a:p>
        </p:txBody>
      </p:sp>
      <p:graphicFrame>
        <p:nvGraphicFramePr>
          <p:cNvPr id="14" name="Объект 13">
            <a:extLst>
              <a:ext uri="{FF2B5EF4-FFF2-40B4-BE49-F238E27FC236}">
                <a16:creationId xmlns:a16="http://schemas.microsoft.com/office/drawing/2014/main" id="{AAEE1FE1-1B06-67D3-64F5-F600E00298D9}"/>
              </a:ext>
            </a:extLst>
          </p:cNvPr>
          <p:cNvGraphicFramePr>
            <a:graphicFrameLocks noGrp="1"/>
          </p:cNvGraphicFramePr>
          <p:nvPr>
            <p:ph sz="half" idx="1"/>
            <p:extLst>
              <p:ext uri="{D42A27DB-BD31-4B8C-83A1-F6EECF244321}">
                <p14:modId xmlns:p14="http://schemas.microsoft.com/office/powerpoint/2010/main" val="1869727219"/>
              </p:ext>
            </p:extLst>
          </p:nvPr>
        </p:nvGraphicFramePr>
        <p:xfrm>
          <a:off x="692894" y="1480009"/>
          <a:ext cx="4812359" cy="3587122"/>
        </p:xfrm>
        <a:graphic>
          <a:graphicData uri="http://schemas.openxmlformats.org/drawingml/2006/table">
            <a:tbl>
              <a:tblPr firstRow="1" firstCol="1" bandRow="1"/>
              <a:tblGrid>
                <a:gridCol w="854967">
                  <a:extLst>
                    <a:ext uri="{9D8B030D-6E8A-4147-A177-3AD203B41FA5}">
                      <a16:colId xmlns:a16="http://schemas.microsoft.com/office/drawing/2014/main" val="283690029"/>
                    </a:ext>
                  </a:extLst>
                </a:gridCol>
                <a:gridCol w="2589213">
                  <a:extLst>
                    <a:ext uri="{9D8B030D-6E8A-4147-A177-3AD203B41FA5}">
                      <a16:colId xmlns:a16="http://schemas.microsoft.com/office/drawing/2014/main" val="2410712988"/>
                    </a:ext>
                  </a:extLst>
                </a:gridCol>
                <a:gridCol w="1368179">
                  <a:extLst>
                    <a:ext uri="{9D8B030D-6E8A-4147-A177-3AD203B41FA5}">
                      <a16:colId xmlns:a16="http://schemas.microsoft.com/office/drawing/2014/main" val="1641335297"/>
                    </a:ext>
                  </a:extLst>
                </a:gridCol>
              </a:tblGrid>
              <a:tr h="407145">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п/п</a:t>
                      </a:r>
                    </a:p>
                  </a:txBody>
                  <a:tcPr marL="55238" marR="552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АТЕ</a:t>
                      </a:r>
                    </a:p>
                  </a:txBody>
                  <a:tcPr marL="55238" marR="552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Всего участников</a:t>
                      </a:r>
                    </a:p>
                  </a:txBody>
                  <a:tcPr marL="55238" marR="552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419313"/>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1.</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Велижский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20</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3633833"/>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2.</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Вяземский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338</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232899800"/>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3.</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Гагаринский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187</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46375"/>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4.</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Глинковский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11</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8451056"/>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5.</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г. Десногорск</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77</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880138"/>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6.</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Демидовский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59</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2083216"/>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7.</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Дорогобужский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112</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8438537"/>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8.</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Духовщинский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86</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96070"/>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9.</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Ельнинский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68</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618332"/>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10.</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Ершичский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36</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7750602"/>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11.</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Кардымовский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61</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56503"/>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12.</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Краснинский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39</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986199"/>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13.</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Монастырщинский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14</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464694"/>
                  </a:ext>
                </a:extLst>
              </a:tr>
              <a:tr h="215342">
                <a:tc>
                  <a:txBody>
                    <a:bodyPr/>
                    <a:lstStyle/>
                    <a:p>
                      <a:pPr marL="0" lvl="0" indent="0" algn="ctr">
                        <a:lnSpc>
                          <a:spcPct val="115000"/>
                        </a:lnSpc>
                        <a:spcAft>
                          <a:spcPts val="1000"/>
                        </a:spcAft>
                        <a:buFont typeface="+mj-lt"/>
                        <a:buNone/>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14.</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Новодугинский район</a:t>
                      </a:r>
                    </a:p>
                  </a:txBody>
                  <a:tcPr marL="55238" marR="552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37</a:t>
                      </a:r>
                    </a:p>
                  </a:txBody>
                  <a:tcPr marL="55238" marR="552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630230"/>
                  </a:ext>
                </a:extLst>
              </a:tr>
            </a:tbl>
          </a:graphicData>
        </a:graphic>
      </p:graphicFrame>
      <p:graphicFrame>
        <p:nvGraphicFramePr>
          <p:cNvPr id="15" name="Объект 14">
            <a:extLst>
              <a:ext uri="{FF2B5EF4-FFF2-40B4-BE49-F238E27FC236}">
                <a16:creationId xmlns:a16="http://schemas.microsoft.com/office/drawing/2014/main" id="{43CBA1CA-3656-96F4-CAE4-0EE18D5D9D4A}"/>
              </a:ext>
            </a:extLst>
          </p:cNvPr>
          <p:cNvGraphicFramePr>
            <a:graphicFrameLocks noGrp="1"/>
          </p:cNvGraphicFramePr>
          <p:nvPr>
            <p:ph sz="half" idx="2"/>
            <p:extLst>
              <p:ext uri="{D42A27DB-BD31-4B8C-83A1-F6EECF244321}">
                <p14:modId xmlns:p14="http://schemas.microsoft.com/office/powerpoint/2010/main" val="3069090707"/>
              </p:ext>
            </p:extLst>
          </p:nvPr>
        </p:nvGraphicFramePr>
        <p:xfrm>
          <a:off x="6825008" y="1496870"/>
          <a:ext cx="4581426" cy="3543927"/>
        </p:xfrm>
        <a:graphic>
          <a:graphicData uri="http://schemas.openxmlformats.org/drawingml/2006/table">
            <a:tbl>
              <a:tblPr firstRow="1" firstCol="1" bandRow="1"/>
              <a:tblGrid>
                <a:gridCol w="766584">
                  <a:extLst>
                    <a:ext uri="{9D8B030D-6E8A-4147-A177-3AD203B41FA5}">
                      <a16:colId xmlns:a16="http://schemas.microsoft.com/office/drawing/2014/main" val="3326324424"/>
                    </a:ext>
                  </a:extLst>
                </a:gridCol>
                <a:gridCol w="2431251">
                  <a:extLst>
                    <a:ext uri="{9D8B030D-6E8A-4147-A177-3AD203B41FA5}">
                      <a16:colId xmlns:a16="http://schemas.microsoft.com/office/drawing/2014/main" val="2897257510"/>
                    </a:ext>
                  </a:extLst>
                </a:gridCol>
                <a:gridCol w="1383591">
                  <a:extLst>
                    <a:ext uri="{9D8B030D-6E8A-4147-A177-3AD203B41FA5}">
                      <a16:colId xmlns:a16="http://schemas.microsoft.com/office/drawing/2014/main" val="1803845210"/>
                    </a:ext>
                  </a:extLst>
                </a:gridCol>
              </a:tblGrid>
              <a:tr h="442258">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п/п</a:t>
                      </a:r>
                    </a:p>
                  </a:txBody>
                  <a:tcPr marL="53876" marR="538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АТЕ</a:t>
                      </a:r>
                    </a:p>
                  </a:txBody>
                  <a:tcPr marL="53876" marR="538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Всего участников</a:t>
                      </a:r>
                    </a:p>
                  </a:txBody>
                  <a:tcPr marL="53876" marR="538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282117"/>
                  </a:ext>
                </a:extLst>
              </a:tr>
              <a:tr h="210183">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15.</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Починковский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159</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9140812"/>
                  </a:ext>
                </a:extLst>
              </a:tr>
              <a:tr h="222833">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16.</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Рославльский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252</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256033"/>
                  </a:ext>
                </a:extLst>
              </a:tr>
              <a:tr h="222833">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17.</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Руднянский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123</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5455194"/>
                  </a:ext>
                </a:extLst>
              </a:tr>
              <a:tr h="222833">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18.</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Сафоновский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248</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966255224"/>
                  </a:ext>
                </a:extLst>
              </a:tr>
              <a:tr h="222833">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19.</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Смоленский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153</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6146882"/>
                  </a:ext>
                </a:extLst>
              </a:tr>
              <a:tr h="221129">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20.</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Сычевский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57</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6499905"/>
                  </a:ext>
                </a:extLst>
              </a:tr>
              <a:tr h="222833">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21.</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Темкинский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25</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9119848"/>
                  </a:ext>
                </a:extLst>
              </a:tr>
              <a:tr h="221129">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22.</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Угранский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29</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562115"/>
                  </a:ext>
                </a:extLst>
              </a:tr>
              <a:tr h="222833">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23.</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Хиславичский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47</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2624349"/>
                  </a:ext>
                </a:extLst>
              </a:tr>
              <a:tr h="221129">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24.</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Холм-Жирковский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39</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738530"/>
                  </a:ext>
                </a:extLst>
              </a:tr>
              <a:tr h="222833">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25.</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Шумячский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46</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1715065"/>
                  </a:ext>
                </a:extLst>
              </a:tr>
              <a:tr h="221129">
                <a:tc>
                  <a:txBody>
                    <a:bodyPr/>
                    <a:lstStyle/>
                    <a:p>
                      <a:pPr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26.</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Ярцевский район</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225</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990016"/>
                  </a:ext>
                </a:extLst>
              </a:tr>
              <a:tr h="221129">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27.</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г. Смоленск</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1367</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32937786"/>
                  </a:ext>
                </a:extLst>
              </a:tr>
              <a:tr h="222833">
                <a:tc>
                  <a:txBody>
                    <a:bodyPr/>
                    <a:lstStyle/>
                    <a:p>
                      <a:pPr marL="228600" algn="ctr"/>
                      <a:r>
                        <a:rPr lang="ru-RU" sz="1400" b="1">
                          <a:effectLst/>
                          <a:latin typeface="Times New Roman" panose="02020603050405020304" pitchFamily="18" charset="0"/>
                          <a:ea typeface="Calibri" panose="020F0502020204030204" pitchFamily="34" charset="0"/>
                          <a:cs typeface="Times New Roman" panose="02020603050405020304" pitchFamily="18" charset="0"/>
                        </a:rPr>
                        <a:t> </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400" b="1">
                          <a:effectLst/>
                          <a:latin typeface="Times New Roman" panose="02020603050405020304" pitchFamily="18" charset="0"/>
                          <a:ea typeface="Calibri" panose="020F0502020204030204" pitchFamily="34" charset="0"/>
                          <a:cs typeface="Times New Roman" panose="02020603050405020304" pitchFamily="18" charset="0"/>
                        </a:rPr>
                        <a:t>Смоленская область</a:t>
                      </a:r>
                    </a:p>
                  </a:txBody>
                  <a:tcPr marL="53876" marR="538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3915</a:t>
                      </a:r>
                    </a:p>
                  </a:txBody>
                  <a:tcPr marL="53876" marR="53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266425"/>
                  </a:ext>
                </a:extLst>
              </a:tr>
            </a:tbl>
          </a:graphicData>
        </a:graphic>
      </p:graphicFrame>
      <p:pic>
        <p:nvPicPr>
          <p:cNvPr id="6" name="Рисунок 5" descr="images-1900x1292_c.jpg">
            <a:extLst>
              <a:ext uri="{FF2B5EF4-FFF2-40B4-BE49-F238E27FC236}">
                <a16:creationId xmlns:a16="http://schemas.microsoft.com/office/drawing/2014/main" id="{26F04A2B-D0B8-8936-D885-268AC2622F98}"/>
              </a:ext>
            </a:extLst>
          </p:cNvPr>
          <p:cNvPicPr>
            <a:picLocks noChangeAspect="1"/>
          </p:cNvPicPr>
          <p:nvPr/>
        </p:nvPicPr>
        <p:blipFill>
          <a:blip r:embed="rId2" cstate="print"/>
          <a:stretch>
            <a:fillRect/>
          </a:stretch>
        </p:blipFill>
        <p:spPr>
          <a:xfrm>
            <a:off x="372380" y="382353"/>
            <a:ext cx="1336352" cy="908720"/>
          </a:xfrm>
          <a:prstGeom prst="rect">
            <a:avLst/>
          </a:prstGeom>
        </p:spPr>
      </p:pic>
      <p:sp>
        <p:nvSpPr>
          <p:cNvPr id="16" name="TextBox 15">
            <a:extLst>
              <a:ext uri="{FF2B5EF4-FFF2-40B4-BE49-F238E27FC236}">
                <a16:creationId xmlns:a16="http://schemas.microsoft.com/office/drawing/2014/main" id="{440BCF8E-02FB-2F6F-CDCA-3ED0126821AB}"/>
              </a:ext>
            </a:extLst>
          </p:cNvPr>
          <p:cNvSpPr txBox="1"/>
          <p:nvPr/>
        </p:nvSpPr>
        <p:spPr>
          <a:xfrm>
            <a:off x="692894" y="5181743"/>
            <a:ext cx="10713540" cy="1477328"/>
          </a:xfrm>
          <a:prstGeom prst="rect">
            <a:avLst/>
          </a:prstGeom>
          <a:noFill/>
        </p:spPr>
        <p:txBody>
          <a:bodyPr wrap="square" rtlCol="0">
            <a:spAutoFit/>
          </a:bodyPr>
          <a:lstStyle/>
          <a:p>
            <a:pPr algn="ctr"/>
            <a:r>
              <a:rPr lang="ru-RU" sz="1800" b="1" dirty="0">
                <a:solidFill>
                  <a:srgbClr val="006600"/>
                </a:solidFill>
                <a:effectLst/>
                <a:latin typeface="Times New Roman" panose="02020603050405020304" pitchFamily="18" charset="0"/>
                <a:ea typeface="Calibri" panose="020F0502020204030204" pitchFamily="34" charset="0"/>
              </a:rPr>
              <a:t>Наибольшее количество обучающихся, сдававших экзамен по географии – это обучающиеся </a:t>
            </a:r>
          </a:p>
          <a:p>
            <a:pPr algn="ctr"/>
            <a:r>
              <a:rPr lang="ru-RU" sz="1800" b="1" dirty="0">
                <a:solidFill>
                  <a:srgbClr val="006600"/>
                </a:solidFill>
                <a:effectLst/>
                <a:latin typeface="Times New Roman" panose="02020603050405020304" pitchFamily="18" charset="0"/>
                <a:ea typeface="Calibri" panose="020F0502020204030204" pitchFamily="34" charset="0"/>
              </a:rPr>
              <a:t>города Смоленска (1367 чел./34,9% от общего количества участников экзамена), Вяземского района (338 чел./8,6%), Рославльского района (252 чел./6,4%) и Сафоновского района (248 чел./6,3%), наименьшее – 11 человек (0,3%) Глинковского района. </a:t>
            </a:r>
          </a:p>
          <a:p>
            <a:endParaRPr lang="ru-RU" dirty="0"/>
          </a:p>
        </p:txBody>
      </p:sp>
    </p:spTree>
    <p:extLst>
      <p:ext uri="{BB962C8B-B14F-4D97-AF65-F5344CB8AC3E}">
        <p14:creationId xmlns:p14="http://schemas.microsoft.com/office/powerpoint/2010/main" val="978818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454111" y="279232"/>
            <a:ext cx="8229600" cy="1016000"/>
          </a:xfrm>
        </p:spPr>
        <p:txBody>
          <a:bodyPr>
            <a:normAutofit fontScale="90000"/>
          </a:bodyPr>
          <a:lstStyle/>
          <a:p>
            <a:pPr algn="ctr"/>
            <a:r>
              <a:rPr lang="ru-RU" sz="3600" b="1" dirty="0"/>
              <a:t>Основные результаты ОГЭ по предмету</a:t>
            </a:r>
            <a:br>
              <a:rPr lang="ru-RU" b="1" dirty="0"/>
            </a:br>
            <a:endParaRPr lang="ru-RU" b="1" dirty="0"/>
          </a:p>
        </p:txBody>
      </p:sp>
      <p:pic>
        <p:nvPicPr>
          <p:cNvPr id="5" name="Рисунок 4" descr="images-1900x1292_c.jpg"/>
          <p:cNvPicPr>
            <a:picLocks noChangeAspect="1"/>
          </p:cNvPicPr>
          <p:nvPr/>
        </p:nvPicPr>
        <p:blipFill>
          <a:blip r:embed="rId2" cstate="print"/>
          <a:stretch>
            <a:fillRect/>
          </a:stretch>
        </p:blipFill>
        <p:spPr>
          <a:xfrm>
            <a:off x="430491" y="329939"/>
            <a:ext cx="1336352" cy="908720"/>
          </a:xfrm>
          <a:prstGeom prst="rect">
            <a:avLst/>
          </a:prstGeom>
        </p:spPr>
      </p:pic>
      <p:sp>
        <p:nvSpPr>
          <p:cNvPr id="19457" name="Rectangle 1"/>
          <p:cNvSpPr>
            <a:spLocks noChangeArrowheads="1"/>
          </p:cNvSpPr>
          <p:nvPr/>
        </p:nvSpPr>
        <p:spPr bwMode="auto">
          <a:xfrm>
            <a:off x="3078754" y="905711"/>
            <a:ext cx="734481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ru-RU" sz="2400" b="1" i="1" dirty="0">
                <a:latin typeface="Times New Roman" pitchFamily="18" charset="0"/>
                <a:ea typeface="Calibri" pitchFamily="34" charset="0"/>
                <a:cs typeface="Times New Roman" pitchFamily="18" charset="0"/>
              </a:rPr>
              <a:t>Динамика результатов ОГЭ по предмету за 3 года</a:t>
            </a:r>
            <a:endParaRPr lang="ru-RU" sz="2400" dirty="0">
              <a:latin typeface="Arial" pitchFamily="34" charset="0"/>
              <a:cs typeface="Arial" pitchFamily="34" charset="0"/>
            </a:endParaRPr>
          </a:p>
          <a:p>
            <a:pPr defTabSz="914400" eaLnBrk="0" fontAlgn="base" hangingPunct="0">
              <a:spcBef>
                <a:spcPct val="0"/>
              </a:spcBef>
              <a:spcAft>
                <a:spcPct val="0"/>
              </a:spcAft>
            </a:pPr>
            <a:br>
              <a:rPr lang="ru-RU" dirty="0">
                <a:latin typeface="Arial" pitchFamily="34" charset="0"/>
                <a:cs typeface="Arial" pitchFamily="34" charset="0"/>
              </a:rPr>
            </a:br>
            <a:endParaRPr lang="ru-RU" dirty="0">
              <a:latin typeface="Arial" pitchFamily="34" charset="0"/>
              <a:cs typeface="Arial" pitchFamily="34" charset="0"/>
            </a:endParaRPr>
          </a:p>
        </p:txBody>
      </p:sp>
      <p:graphicFrame>
        <p:nvGraphicFramePr>
          <p:cNvPr id="3" name="Таблица 2">
            <a:extLst>
              <a:ext uri="{FF2B5EF4-FFF2-40B4-BE49-F238E27FC236}">
                <a16:creationId xmlns:a16="http://schemas.microsoft.com/office/drawing/2014/main" id="{E250A347-DE59-0414-5CDB-FEC2A8048E44}"/>
              </a:ext>
            </a:extLst>
          </p:cNvPr>
          <p:cNvGraphicFramePr>
            <a:graphicFrameLocks noGrp="1"/>
          </p:cNvGraphicFramePr>
          <p:nvPr>
            <p:extLst>
              <p:ext uri="{D42A27DB-BD31-4B8C-83A1-F6EECF244321}">
                <p14:modId xmlns:p14="http://schemas.microsoft.com/office/powerpoint/2010/main" val="3885443488"/>
              </p:ext>
            </p:extLst>
          </p:nvPr>
        </p:nvGraphicFramePr>
        <p:xfrm>
          <a:off x="1766844" y="1571249"/>
          <a:ext cx="8656723" cy="2401346"/>
        </p:xfrm>
        <a:graphic>
          <a:graphicData uri="http://schemas.openxmlformats.org/drawingml/2006/table">
            <a:tbl>
              <a:tblPr firstRow="1" firstCol="1" bandRow="1" bandCol="1"/>
              <a:tblGrid>
                <a:gridCol w="1683179">
                  <a:extLst>
                    <a:ext uri="{9D8B030D-6E8A-4147-A177-3AD203B41FA5}">
                      <a16:colId xmlns:a16="http://schemas.microsoft.com/office/drawing/2014/main" val="2850531417"/>
                    </a:ext>
                  </a:extLst>
                </a:gridCol>
                <a:gridCol w="871693">
                  <a:extLst>
                    <a:ext uri="{9D8B030D-6E8A-4147-A177-3AD203B41FA5}">
                      <a16:colId xmlns:a16="http://schemas.microsoft.com/office/drawing/2014/main" val="4010239262"/>
                    </a:ext>
                  </a:extLst>
                </a:gridCol>
                <a:gridCol w="871693">
                  <a:extLst>
                    <a:ext uri="{9D8B030D-6E8A-4147-A177-3AD203B41FA5}">
                      <a16:colId xmlns:a16="http://schemas.microsoft.com/office/drawing/2014/main" val="110813390"/>
                    </a:ext>
                  </a:extLst>
                </a:gridCol>
                <a:gridCol w="871693">
                  <a:extLst>
                    <a:ext uri="{9D8B030D-6E8A-4147-A177-3AD203B41FA5}">
                      <a16:colId xmlns:a16="http://schemas.microsoft.com/office/drawing/2014/main" val="4261525493"/>
                    </a:ext>
                  </a:extLst>
                </a:gridCol>
                <a:gridCol w="871693">
                  <a:extLst>
                    <a:ext uri="{9D8B030D-6E8A-4147-A177-3AD203B41FA5}">
                      <a16:colId xmlns:a16="http://schemas.microsoft.com/office/drawing/2014/main" val="4248720527"/>
                    </a:ext>
                  </a:extLst>
                </a:gridCol>
                <a:gridCol w="871693">
                  <a:extLst>
                    <a:ext uri="{9D8B030D-6E8A-4147-A177-3AD203B41FA5}">
                      <a16:colId xmlns:a16="http://schemas.microsoft.com/office/drawing/2014/main" val="2101721207"/>
                    </a:ext>
                  </a:extLst>
                </a:gridCol>
                <a:gridCol w="871693">
                  <a:extLst>
                    <a:ext uri="{9D8B030D-6E8A-4147-A177-3AD203B41FA5}">
                      <a16:colId xmlns:a16="http://schemas.microsoft.com/office/drawing/2014/main" val="3591552513"/>
                    </a:ext>
                  </a:extLst>
                </a:gridCol>
                <a:gridCol w="871693">
                  <a:extLst>
                    <a:ext uri="{9D8B030D-6E8A-4147-A177-3AD203B41FA5}">
                      <a16:colId xmlns:a16="http://schemas.microsoft.com/office/drawing/2014/main" val="4058700055"/>
                    </a:ext>
                  </a:extLst>
                </a:gridCol>
                <a:gridCol w="871693">
                  <a:extLst>
                    <a:ext uri="{9D8B030D-6E8A-4147-A177-3AD203B41FA5}">
                      <a16:colId xmlns:a16="http://schemas.microsoft.com/office/drawing/2014/main" val="2405580357"/>
                    </a:ext>
                  </a:extLst>
                </a:gridCol>
              </a:tblGrid>
              <a:tr h="250586">
                <a:tc rowSpan="2">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2018 г.</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gridSpan="2">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2019 г.</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gridSpan="2">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2021 г.</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tc gridSpan="2">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2022 г.</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ru-RU"/>
                    </a:p>
                  </a:txBody>
                  <a:tcPr/>
                </a:tc>
                <a:extLst>
                  <a:ext uri="{0D108BD9-81ED-4DB2-BD59-A6C34878D82A}">
                    <a16:rowId xmlns:a16="http://schemas.microsoft.com/office/drawing/2014/main" val="2062937813"/>
                  </a:ext>
                </a:extLst>
              </a:tr>
              <a:tr h="225824">
                <a:tc vMerge="1">
                  <a:txBody>
                    <a:bodyPr/>
                    <a:lstStyle/>
                    <a:p>
                      <a:endParaRPr lang="ru-RU"/>
                    </a:p>
                  </a:txBody>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чел.</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чел.</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чел.</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чел.</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762488200"/>
                  </a:ext>
                </a:extLst>
              </a:tr>
              <a:tr h="471368">
                <a:tc>
                  <a:txBody>
                    <a:bodyPr/>
                    <a:lstStyle/>
                    <a:p>
                      <a:pPr algn="ctr">
                        <a:lnSpc>
                          <a:spcPct val="115000"/>
                        </a:lnSpc>
                      </a:pPr>
                      <a:r>
                        <a:rPr lang="ru-RU" sz="1600" b="1">
                          <a:effectLst/>
                          <a:latin typeface="Times New Roman" panose="02020603050405020304" pitchFamily="18" charset="0"/>
                          <a:ea typeface="Calibri" panose="020F0502020204030204" pitchFamily="34" charset="0"/>
                          <a:cs typeface="Mangal" panose="02040503050203030202" pitchFamily="18" charset="0"/>
                        </a:rPr>
                        <a:t>Получили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7</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0,2</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113</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3,2</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199</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5,1</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90726120"/>
                  </a:ext>
                </a:extLst>
              </a:tr>
              <a:tr h="471368">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Получили «3»</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1281</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44,6</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1383</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39,6</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1611</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41,1</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08619322"/>
                  </a:ext>
                </a:extLst>
              </a:tr>
              <a:tr h="471368">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Получили «4»</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1230</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42,9</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1440</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41,3</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1618</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41,3</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509265628"/>
                  </a:ext>
                </a:extLst>
              </a:tr>
              <a:tr h="471368">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Получили «5»</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345</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12,0</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444</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12,7</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a:effectLst/>
                          <a:latin typeface="Times New Roman" panose="02020603050405020304" pitchFamily="18" charset="0"/>
                          <a:ea typeface="MS Mincho" panose="02020609040205080304" pitchFamily="49" charset="-128"/>
                          <a:cs typeface="Mangal" panose="02040503050203030202" pitchFamily="18" charset="0"/>
                        </a:rPr>
                        <a:t> </a:t>
                      </a:r>
                      <a:endParaRPr lang="ru-RU" sz="1600" b="1">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487</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15000"/>
                        </a:lnSpc>
                      </a:pPr>
                      <a:r>
                        <a:rPr lang="ru-RU" sz="1600" b="1" dirty="0">
                          <a:effectLst/>
                          <a:latin typeface="Times New Roman" panose="02020603050405020304" pitchFamily="18" charset="0"/>
                          <a:ea typeface="MS Mincho" panose="02020609040205080304" pitchFamily="49" charset="-128"/>
                          <a:cs typeface="Mangal" panose="02040503050203030202" pitchFamily="18" charset="0"/>
                        </a:rPr>
                        <a:t>12,4</a:t>
                      </a:r>
                      <a:endParaRPr lang="ru-RU" sz="1600" b="1" dirty="0">
                        <a:effectLst/>
                        <a:latin typeface="Times New Roman" panose="02020603050405020304" pitchFamily="18" charset="0"/>
                        <a:ea typeface="Calibri" panose="020F0502020204030204" pitchFamily="34" charset="0"/>
                        <a:cs typeface="Mangal" panose="02040503050203030202"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30879343"/>
                  </a:ext>
                </a:extLst>
              </a:tr>
            </a:tbl>
          </a:graphicData>
        </a:graphic>
      </p:graphicFrame>
      <p:sp>
        <p:nvSpPr>
          <p:cNvPr id="10" name="TextBox 9">
            <a:extLst>
              <a:ext uri="{FF2B5EF4-FFF2-40B4-BE49-F238E27FC236}">
                <a16:creationId xmlns:a16="http://schemas.microsoft.com/office/drawing/2014/main" id="{E1E9F969-0546-F3A7-FA6D-9BC4C80C8C5D}"/>
              </a:ext>
            </a:extLst>
          </p:cNvPr>
          <p:cNvSpPr txBox="1"/>
          <p:nvPr/>
        </p:nvSpPr>
        <p:spPr>
          <a:xfrm>
            <a:off x="699155" y="4209553"/>
            <a:ext cx="10793690" cy="2523768"/>
          </a:xfrm>
          <a:prstGeom prst="rect">
            <a:avLst/>
          </a:prstGeom>
          <a:noFill/>
        </p:spPr>
        <p:txBody>
          <a:bodyPr wrap="square" rtlCol="0">
            <a:spAutoFit/>
          </a:bodyPr>
          <a:lstStyle/>
          <a:p>
            <a:pPr indent="450215" algn="just"/>
            <a:r>
              <a:rPr lang="ru-RU" sz="2000" b="1" dirty="0">
                <a:solidFill>
                  <a:srgbClr val="006600"/>
                </a:solidFill>
                <a:effectLst/>
                <a:latin typeface="Times New Roman" panose="02020603050405020304" pitchFamily="18" charset="0"/>
                <a:ea typeface="Calibri" panose="020F0502020204030204" pitchFamily="34" charset="0"/>
              </a:rPr>
              <a:t>Итоги экзамена показывают, что программа по географии обучающимися усвоена в соответствии с требованиями Федерального государственного стандарта основного общего образования в 2022 году на </a:t>
            </a:r>
            <a:r>
              <a:rPr lang="ru-RU" sz="2000" b="1" dirty="0">
                <a:solidFill>
                  <a:srgbClr val="C00000"/>
                </a:solidFill>
                <a:effectLst/>
                <a:latin typeface="Times New Roman" panose="02020603050405020304" pitchFamily="18" charset="0"/>
                <a:ea typeface="Calibri" panose="020F0502020204030204" pitchFamily="34" charset="0"/>
              </a:rPr>
              <a:t>94,9%</a:t>
            </a:r>
            <a:r>
              <a:rPr lang="ru-RU" sz="2000" b="1" dirty="0">
                <a:solidFill>
                  <a:srgbClr val="006600"/>
                </a:solidFill>
                <a:effectLst/>
                <a:latin typeface="Times New Roman" panose="02020603050405020304" pitchFamily="18" charset="0"/>
                <a:ea typeface="Calibri" panose="020F0502020204030204" pitchFamily="34" charset="0"/>
              </a:rPr>
              <a:t>, что меньше показателя 2018 года (99,8%) на </a:t>
            </a:r>
            <a:r>
              <a:rPr lang="ru-RU" sz="2000" b="1" dirty="0">
                <a:solidFill>
                  <a:srgbClr val="C00000"/>
                </a:solidFill>
                <a:effectLst/>
                <a:latin typeface="Times New Roman" panose="02020603050405020304" pitchFamily="18" charset="0"/>
                <a:ea typeface="Calibri" panose="020F0502020204030204" pitchFamily="34" charset="0"/>
              </a:rPr>
              <a:t>4,9%</a:t>
            </a:r>
            <a:r>
              <a:rPr lang="ru-RU" sz="2000" b="1" dirty="0">
                <a:solidFill>
                  <a:srgbClr val="006600"/>
                </a:solidFill>
                <a:effectLst/>
                <a:latin typeface="Times New Roman" panose="02020603050405020304" pitchFamily="18" charset="0"/>
                <a:ea typeface="Calibri" panose="020F0502020204030204" pitchFamily="34" charset="0"/>
              </a:rPr>
              <a:t> и 2019 года (96,9%) на </a:t>
            </a:r>
            <a:r>
              <a:rPr lang="ru-RU" sz="2000" b="1" dirty="0">
                <a:solidFill>
                  <a:srgbClr val="C00000"/>
                </a:solidFill>
                <a:effectLst/>
                <a:latin typeface="Times New Roman" panose="02020603050405020304" pitchFamily="18" charset="0"/>
                <a:ea typeface="Calibri" panose="020F0502020204030204" pitchFamily="34" charset="0"/>
              </a:rPr>
              <a:t>2%</a:t>
            </a:r>
            <a:r>
              <a:rPr lang="ru-RU" sz="2000" b="1" dirty="0">
                <a:solidFill>
                  <a:srgbClr val="006600"/>
                </a:solidFill>
                <a:effectLst/>
                <a:latin typeface="Times New Roman" panose="02020603050405020304" pitchFamily="18" charset="0"/>
                <a:ea typeface="Calibri" panose="020F0502020204030204" pitchFamily="34" charset="0"/>
              </a:rPr>
              <a:t>.  Качество ее освоения составило 53,7%, что ниже, чем в 2018 году 54,9% и в 2019 году 54%.</a:t>
            </a:r>
          </a:p>
          <a:p>
            <a:pPr algn="just"/>
            <a:r>
              <a:rPr lang="ru-RU" sz="2000" b="1" dirty="0">
                <a:solidFill>
                  <a:srgbClr val="006600"/>
                </a:solidFill>
                <a:effectLst/>
                <a:latin typeface="Times New Roman" panose="02020603050405020304" pitchFamily="18" charset="0"/>
                <a:ea typeface="Calibri" panose="020F0502020204030204" pitchFamily="34" charset="0"/>
              </a:rPr>
              <a:t>В 2022 году процент двоек на ОГЭ составил </a:t>
            </a:r>
            <a:r>
              <a:rPr lang="ru-RU" sz="2000" b="1" dirty="0">
                <a:solidFill>
                  <a:srgbClr val="C00000"/>
                </a:solidFill>
                <a:effectLst/>
                <a:latin typeface="Times New Roman" panose="02020603050405020304" pitchFamily="18" charset="0"/>
                <a:ea typeface="Calibri" panose="020F0502020204030204" pitchFamily="34" charset="0"/>
              </a:rPr>
              <a:t>5,1%</a:t>
            </a:r>
            <a:r>
              <a:rPr lang="ru-RU" sz="2000" b="1" dirty="0">
                <a:solidFill>
                  <a:srgbClr val="006600"/>
                </a:solidFill>
                <a:effectLst/>
                <a:latin typeface="Times New Roman" panose="02020603050405020304" pitchFamily="18" charset="0"/>
                <a:ea typeface="Calibri" panose="020F0502020204030204" pitchFamily="34" charset="0"/>
              </a:rPr>
              <a:t>, что на </a:t>
            </a:r>
            <a:r>
              <a:rPr lang="ru-RU" sz="2000" b="1" dirty="0">
                <a:solidFill>
                  <a:srgbClr val="C00000"/>
                </a:solidFill>
                <a:effectLst/>
                <a:latin typeface="Times New Roman" panose="02020603050405020304" pitchFamily="18" charset="0"/>
                <a:ea typeface="Calibri" panose="020F0502020204030204" pitchFamily="34" charset="0"/>
              </a:rPr>
              <a:t>2,1 %</a:t>
            </a:r>
            <a:r>
              <a:rPr lang="ru-RU" sz="2000" b="1" dirty="0">
                <a:solidFill>
                  <a:srgbClr val="006600"/>
                </a:solidFill>
                <a:effectLst/>
                <a:latin typeface="Times New Roman" panose="02020603050405020304" pitchFamily="18" charset="0"/>
                <a:ea typeface="Calibri" panose="020F0502020204030204" pitchFamily="34" charset="0"/>
              </a:rPr>
              <a:t> больше 2019 года, а разрыв с показателем 2018 года составлял </a:t>
            </a:r>
            <a:r>
              <a:rPr lang="ru-RU" sz="2000" b="1" dirty="0">
                <a:solidFill>
                  <a:srgbClr val="C00000"/>
                </a:solidFill>
                <a:effectLst/>
                <a:latin typeface="Times New Roman" panose="02020603050405020304" pitchFamily="18" charset="0"/>
                <a:ea typeface="Calibri" panose="020F0502020204030204" pitchFamily="34" charset="0"/>
              </a:rPr>
              <a:t>4,9 %</a:t>
            </a:r>
            <a:r>
              <a:rPr lang="ru-RU" sz="2000" b="1" dirty="0">
                <a:solidFill>
                  <a:srgbClr val="006600"/>
                </a:solidFill>
                <a:effectLst/>
                <a:latin typeface="Times New Roman" panose="02020603050405020304" pitchFamily="18" charset="0"/>
                <a:ea typeface="Calibri" panose="020F0502020204030204" pitchFamily="34" charset="0"/>
              </a:rPr>
              <a:t> в сторону увеличения.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62F020-DF04-F0CA-6808-EE1F460AEE0B}"/>
              </a:ext>
            </a:extLst>
          </p:cNvPr>
          <p:cNvSpPr>
            <a:spLocks noGrp="1"/>
          </p:cNvSpPr>
          <p:nvPr>
            <p:ph type="title"/>
          </p:nvPr>
        </p:nvSpPr>
        <p:spPr>
          <a:xfrm>
            <a:off x="2104534" y="345650"/>
            <a:ext cx="9875520" cy="1356360"/>
          </a:xfrm>
        </p:spPr>
        <p:txBody>
          <a:bodyPr>
            <a:normAutofit fontScale="90000"/>
          </a:bodyPr>
          <a:lstStyle/>
          <a:p>
            <a:pPr algn="ctr"/>
            <a:r>
              <a:rPr lang="ru-RU" sz="3200" b="1" dirty="0">
                <a:effectLst/>
                <a:ea typeface="Calibri" panose="020F0502020204030204" pitchFamily="34" charset="0"/>
              </a:rPr>
              <a:t>Диаграмма распределения первичных баллов участников ОГЭ по географии в 2022 г. по Смоленской области </a:t>
            </a:r>
            <a:endParaRPr lang="ru-RU" sz="3200" dirty="0"/>
          </a:p>
        </p:txBody>
      </p:sp>
      <p:pic>
        <p:nvPicPr>
          <p:cNvPr id="3" name="Рисунок 2" descr="images-1900x1292_c.jpg">
            <a:extLst>
              <a:ext uri="{FF2B5EF4-FFF2-40B4-BE49-F238E27FC236}">
                <a16:creationId xmlns:a16="http://schemas.microsoft.com/office/drawing/2014/main" id="{6C05E369-892D-C676-BBB6-64109F89EBC0}"/>
              </a:ext>
            </a:extLst>
          </p:cNvPr>
          <p:cNvPicPr>
            <a:picLocks noChangeAspect="1"/>
          </p:cNvPicPr>
          <p:nvPr/>
        </p:nvPicPr>
        <p:blipFill>
          <a:blip r:embed="rId2" cstate="print"/>
          <a:stretch>
            <a:fillRect/>
          </a:stretch>
        </p:blipFill>
        <p:spPr>
          <a:xfrm>
            <a:off x="405353" y="345650"/>
            <a:ext cx="1336352" cy="908720"/>
          </a:xfrm>
          <a:prstGeom prst="rect">
            <a:avLst/>
          </a:prstGeom>
        </p:spPr>
      </p:pic>
      <p:graphicFrame>
        <p:nvGraphicFramePr>
          <p:cNvPr id="4" name="Диаграмма 3">
            <a:extLst>
              <a:ext uri="{FF2B5EF4-FFF2-40B4-BE49-F238E27FC236}">
                <a16:creationId xmlns:a16="http://schemas.microsoft.com/office/drawing/2014/main" id="{9FFC6052-7069-0FC1-79E5-4DEDC3BF1C39}"/>
              </a:ext>
            </a:extLst>
          </p:cNvPr>
          <p:cNvGraphicFramePr/>
          <p:nvPr>
            <p:extLst>
              <p:ext uri="{D42A27DB-BD31-4B8C-83A1-F6EECF244321}">
                <p14:modId xmlns:p14="http://schemas.microsoft.com/office/powerpoint/2010/main" val="2073798706"/>
              </p:ext>
            </p:extLst>
          </p:nvPr>
        </p:nvGraphicFramePr>
        <p:xfrm>
          <a:off x="282804" y="1702009"/>
          <a:ext cx="11623249" cy="309623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911314E4-1A42-7065-66C6-C673538D143A}"/>
              </a:ext>
            </a:extLst>
          </p:cNvPr>
          <p:cNvSpPr txBox="1"/>
          <p:nvPr/>
        </p:nvSpPr>
        <p:spPr>
          <a:xfrm>
            <a:off x="282804" y="4949072"/>
            <a:ext cx="6740165" cy="369332"/>
          </a:xfrm>
          <a:prstGeom prst="rect">
            <a:avLst/>
          </a:prstGeom>
          <a:noFill/>
        </p:spPr>
        <p:txBody>
          <a:bodyPr wrap="square" rtlCol="0">
            <a:spAutoFit/>
          </a:bodyPr>
          <a:lstStyle/>
          <a:p>
            <a:r>
              <a:rPr lang="ru-RU" sz="1800" b="1" dirty="0">
                <a:solidFill>
                  <a:srgbClr val="006600"/>
                </a:solidFill>
                <a:effectLst/>
                <a:latin typeface="Times New Roman" panose="02020603050405020304" pitchFamily="18" charset="0"/>
                <a:ea typeface="Calibri" panose="020F0502020204030204" pitchFamily="34" charset="0"/>
              </a:rPr>
              <a:t>Средний тестовый балл по географии составляет </a:t>
            </a:r>
            <a:r>
              <a:rPr lang="ru-RU" sz="1800" b="1" dirty="0">
                <a:solidFill>
                  <a:srgbClr val="C00000"/>
                </a:solidFill>
                <a:effectLst/>
                <a:latin typeface="Times New Roman" panose="02020603050405020304" pitchFamily="18" charset="0"/>
                <a:ea typeface="Calibri" panose="020F0502020204030204" pitchFamily="34" charset="0"/>
              </a:rPr>
              <a:t>20,5 </a:t>
            </a:r>
            <a:endParaRPr lang="ru-RU" b="1" dirty="0">
              <a:solidFill>
                <a:srgbClr val="C00000"/>
              </a:solidFill>
            </a:endParaRPr>
          </a:p>
        </p:txBody>
      </p:sp>
      <p:sp>
        <p:nvSpPr>
          <p:cNvPr id="6" name="TextBox 5">
            <a:extLst>
              <a:ext uri="{FF2B5EF4-FFF2-40B4-BE49-F238E27FC236}">
                <a16:creationId xmlns:a16="http://schemas.microsoft.com/office/drawing/2014/main" id="{08965866-2BC8-BFD0-266E-21311E3DD29E}"/>
              </a:ext>
            </a:extLst>
          </p:cNvPr>
          <p:cNvSpPr txBox="1"/>
          <p:nvPr/>
        </p:nvSpPr>
        <p:spPr>
          <a:xfrm>
            <a:off x="282803" y="5318404"/>
            <a:ext cx="11415861" cy="369332"/>
          </a:xfrm>
          <a:prstGeom prst="rect">
            <a:avLst/>
          </a:prstGeom>
          <a:noFill/>
        </p:spPr>
        <p:txBody>
          <a:bodyPr wrap="square" rtlCol="0">
            <a:spAutoFit/>
          </a:bodyPr>
          <a:lstStyle/>
          <a:p>
            <a:r>
              <a:rPr lang="ru-RU" sz="1800" b="1" dirty="0">
                <a:solidFill>
                  <a:srgbClr val="006600"/>
                </a:solidFill>
                <a:effectLst/>
                <a:latin typeface="Times New Roman" panose="02020603050405020304" pitchFamily="18" charset="0"/>
                <a:ea typeface="Calibri" panose="020F0502020204030204" pitchFamily="34" charset="0"/>
              </a:rPr>
              <a:t>Средняя оценка по региону снизилась на 0,1 балла по сравнению с 2018 и 2019 годами и составляет </a:t>
            </a:r>
            <a:r>
              <a:rPr lang="ru-RU" sz="1800" b="1" dirty="0">
                <a:solidFill>
                  <a:srgbClr val="C00000"/>
                </a:solidFill>
                <a:effectLst/>
                <a:latin typeface="Times New Roman" panose="02020603050405020304" pitchFamily="18" charset="0"/>
                <a:ea typeface="Calibri" panose="020F0502020204030204" pitchFamily="34" charset="0"/>
              </a:rPr>
              <a:t>3,6</a:t>
            </a:r>
            <a:r>
              <a:rPr lang="ru-RU" sz="1800" b="1" dirty="0">
                <a:solidFill>
                  <a:srgbClr val="006600"/>
                </a:solidFill>
                <a:effectLst/>
                <a:latin typeface="Times New Roman" panose="02020603050405020304" pitchFamily="18" charset="0"/>
                <a:ea typeface="Calibri" panose="020F0502020204030204" pitchFamily="34" charset="0"/>
              </a:rPr>
              <a:t>.</a:t>
            </a:r>
          </a:p>
        </p:txBody>
      </p:sp>
      <p:sp>
        <p:nvSpPr>
          <p:cNvPr id="7" name="TextBox 6">
            <a:extLst>
              <a:ext uri="{FF2B5EF4-FFF2-40B4-BE49-F238E27FC236}">
                <a16:creationId xmlns:a16="http://schemas.microsoft.com/office/drawing/2014/main" id="{4EA62D98-9B29-C3A1-D0E9-A5081E6BD17C}"/>
              </a:ext>
            </a:extLst>
          </p:cNvPr>
          <p:cNvSpPr txBox="1"/>
          <p:nvPr/>
        </p:nvSpPr>
        <p:spPr>
          <a:xfrm>
            <a:off x="356805" y="5884732"/>
            <a:ext cx="11623249" cy="646331"/>
          </a:xfrm>
          <a:prstGeom prst="rect">
            <a:avLst/>
          </a:prstGeom>
          <a:noFill/>
        </p:spPr>
        <p:txBody>
          <a:bodyPr wrap="square" rtlCol="0">
            <a:spAutoFit/>
          </a:bodyPr>
          <a:lstStyle/>
          <a:p>
            <a:r>
              <a:rPr lang="ru-RU" sz="1800" b="1" dirty="0">
                <a:solidFill>
                  <a:srgbClr val="006600"/>
                </a:solidFill>
                <a:effectLst/>
                <a:latin typeface="Times New Roman" panose="02020603050405020304" pitchFamily="18" charset="0"/>
                <a:ea typeface="Calibri" panose="020F0502020204030204" pitchFamily="34" charset="0"/>
              </a:rPr>
              <a:t>Максимальный первичный балл (31) был набран </a:t>
            </a:r>
            <a:r>
              <a:rPr lang="ru-RU" sz="1800" b="1" dirty="0">
                <a:solidFill>
                  <a:srgbClr val="C00000"/>
                </a:solidFill>
                <a:effectLst/>
                <a:latin typeface="Times New Roman" panose="02020603050405020304" pitchFamily="18" charset="0"/>
                <a:ea typeface="Calibri" panose="020F0502020204030204" pitchFamily="34" charset="0"/>
              </a:rPr>
              <a:t>7 </a:t>
            </a:r>
            <a:r>
              <a:rPr lang="ru-RU" sz="1800" b="1" dirty="0">
                <a:solidFill>
                  <a:srgbClr val="006600"/>
                </a:solidFill>
                <a:effectLst/>
                <a:latin typeface="Times New Roman" panose="02020603050405020304" pitchFamily="18" charset="0"/>
                <a:ea typeface="Calibri" panose="020F0502020204030204" pitchFamily="34" charset="0"/>
              </a:rPr>
              <a:t>участниками ОГЭ по географии;</a:t>
            </a:r>
          </a:p>
          <a:p>
            <a:r>
              <a:rPr lang="ru-RU" sz="1800" b="1" dirty="0">
                <a:solidFill>
                  <a:srgbClr val="006600"/>
                </a:solidFill>
                <a:effectLst/>
                <a:latin typeface="Times New Roman" panose="02020603050405020304" pitchFamily="18" charset="0"/>
                <a:ea typeface="Calibri" panose="020F0502020204030204" pitchFamily="34" charset="0"/>
              </a:rPr>
              <a:t>                                                              30 баллов - </a:t>
            </a:r>
            <a:r>
              <a:rPr lang="ru-RU" sz="1800" b="1" dirty="0">
                <a:solidFill>
                  <a:srgbClr val="C00000"/>
                </a:solidFill>
                <a:effectLst/>
                <a:latin typeface="Times New Roman" panose="02020603050405020304" pitchFamily="18" charset="0"/>
                <a:ea typeface="Calibri" panose="020F0502020204030204" pitchFamily="34" charset="0"/>
              </a:rPr>
              <a:t>33</a:t>
            </a:r>
            <a:r>
              <a:rPr lang="ru-RU" sz="1800" b="1" dirty="0">
                <a:solidFill>
                  <a:srgbClr val="006600"/>
                </a:solidFill>
                <a:effectLst/>
                <a:latin typeface="Times New Roman" panose="02020603050405020304" pitchFamily="18" charset="0"/>
                <a:ea typeface="Calibri" panose="020F0502020204030204" pitchFamily="34" charset="0"/>
              </a:rPr>
              <a:t> участниками</a:t>
            </a:r>
            <a:endParaRPr lang="ru-RU" b="1" dirty="0">
              <a:solidFill>
                <a:srgbClr val="006600"/>
              </a:solidFill>
            </a:endParaRPr>
          </a:p>
        </p:txBody>
      </p:sp>
    </p:spTree>
    <p:extLst>
      <p:ext uri="{BB962C8B-B14F-4D97-AF65-F5344CB8AC3E}">
        <p14:creationId xmlns:p14="http://schemas.microsoft.com/office/powerpoint/2010/main" val="424002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mages-1900x1292_c.jpg">
            <a:extLst>
              <a:ext uri="{FF2B5EF4-FFF2-40B4-BE49-F238E27FC236}">
                <a16:creationId xmlns:a16="http://schemas.microsoft.com/office/drawing/2014/main" id="{39CC3686-C2A9-D486-7CC5-B9263B6F09FE}"/>
              </a:ext>
            </a:extLst>
          </p:cNvPr>
          <p:cNvPicPr>
            <a:picLocks noChangeAspect="1"/>
          </p:cNvPicPr>
          <p:nvPr/>
        </p:nvPicPr>
        <p:blipFill>
          <a:blip r:embed="rId2" cstate="print"/>
          <a:stretch>
            <a:fillRect/>
          </a:stretch>
        </p:blipFill>
        <p:spPr>
          <a:xfrm>
            <a:off x="320512" y="360206"/>
            <a:ext cx="1336352" cy="908720"/>
          </a:xfrm>
          <a:prstGeom prst="rect">
            <a:avLst/>
          </a:prstGeom>
        </p:spPr>
      </p:pic>
      <p:graphicFrame>
        <p:nvGraphicFramePr>
          <p:cNvPr id="4" name="Диаграмма 3">
            <a:extLst>
              <a:ext uri="{FF2B5EF4-FFF2-40B4-BE49-F238E27FC236}">
                <a16:creationId xmlns:a16="http://schemas.microsoft.com/office/drawing/2014/main" id="{C538DCAE-3340-B38D-8A54-507C0043C72C}"/>
              </a:ext>
            </a:extLst>
          </p:cNvPr>
          <p:cNvGraphicFramePr/>
          <p:nvPr>
            <p:extLst>
              <p:ext uri="{D42A27DB-BD31-4B8C-83A1-F6EECF244321}">
                <p14:modId xmlns:p14="http://schemas.microsoft.com/office/powerpoint/2010/main" val="2613989828"/>
              </p:ext>
            </p:extLst>
          </p:nvPr>
        </p:nvGraphicFramePr>
        <p:xfrm>
          <a:off x="782425" y="1140643"/>
          <a:ext cx="10800865" cy="4081806"/>
        </p:xfrm>
        <a:graphic>
          <a:graphicData uri="http://schemas.openxmlformats.org/drawingml/2006/chart">
            <c:chart xmlns:c="http://schemas.openxmlformats.org/drawingml/2006/chart" xmlns:r="http://schemas.openxmlformats.org/officeDocument/2006/relationships" r:id="rId3"/>
          </a:graphicData>
        </a:graphic>
      </p:graphicFrame>
      <p:sp>
        <p:nvSpPr>
          <p:cNvPr id="5" name="Заголовок 4">
            <a:extLst>
              <a:ext uri="{FF2B5EF4-FFF2-40B4-BE49-F238E27FC236}">
                <a16:creationId xmlns:a16="http://schemas.microsoft.com/office/drawing/2014/main" id="{12070001-B7AA-5902-6D18-11C74E61F683}"/>
              </a:ext>
            </a:extLst>
          </p:cNvPr>
          <p:cNvSpPr>
            <a:spLocks noGrp="1"/>
          </p:cNvSpPr>
          <p:nvPr>
            <p:ph type="title"/>
          </p:nvPr>
        </p:nvSpPr>
        <p:spPr>
          <a:xfrm>
            <a:off x="3252247" y="609600"/>
            <a:ext cx="7766272" cy="659326"/>
          </a:xfrm>
        </p:spPr>
        <p:txBody>
          <a:bodyPr>
            <a:normAutofit fontScale="90000"/>
          </a:bodyPr>
          <a:lstStyle/>
          <a:p>
            <a:r>
              <a:rPr lang="ru-RU" sz="3200" b="1" i="0" kern="1200" spc="20" baseline="0" dirty="0">
                <a:solidFill>
                  <a:schemeClr val="accent1">
                    <a:lumMod val="75000"/>
                  </a:schemeClr>
                </a:solidFill>
                <a:effectLst/>
              </a:rPr>
              <a:t>Средний балл ОГЭ по АТЕ региона </a:t>
            </a:r>
            <a:br>
              <a:rPr lang="ru-RU" sz="3200" b="1" dirty="0">
                <a:effectLst/>
              </a:rPr>
            </a:br>
            <a:endParaRPr lang="ru-RU" sz="3200" b="1" dirty="0"/>
          </a:p>
        </p:txBody>
      </p:sp>
      <p:sp>
        <p:nvSpPr>
          <p:cNvPr id="6" name="TextBox 5">
            <a:extLst>
              <a:ext uri="{FF2B5EF4-FFF2-40B4-BE49-F238E27FC236}">
                <a16:creationId xmlns:a16="http://schemas.microsoft.com/office/drawing/2014/main" id="{11B009DC-60A4-2B26-3225-1415866063B0}"/>
              </a:ext>
            </a:extLst>
          </p:cNvPr>
          <p:cNvSpPr txBox="1"/>
          <p:nvPr/>
        </p:nvSpPr>
        <p:spPr>
          <a:xfrm>
            <a:off x="782425" y="5222449"/>
            <a:ext cx="10972800" cy="1200329"/>
          </a:xfrm>
          <a:prstGeom prst="rect">
            <a:avLst/>
          </a:prstGeom>
          <a:noFill/>
        </p:spPr>
        <p:txBody>
          <a:bodyPr wrap="square" rtlCol="0">
            <a:spAutoFit/>
          </a:bodyPr>
          <a:lstStyle/>
          <a:p>
            <a:r>
              <a:rPr lang="ru-RU" sz="1800" b="1" i="1" dirty="0">
                <a:solidFill>
                  <a:srgbClr val="006600"/>
                </a:solidFill>
                <a:effectLst/>
                <a:latin typeface="Times New Roman" panose="02020603050405020304" pitchFamily="18" charset="0"/>
                <a:ea typeface="Calibri" panose="020F0502020204030204" pitchFamily="34" charset="0"/>
              </a:rPr>
              <a:t>Средний балл выше областного показателя</a:t>
            </a:r>
            <a:r>
              <a:rPr lang="ru-RU" sz="1800" b="1" dirty="0">
                <a:solidFill>
                  <a:srgbClr val="006600"/>
                </a:solidFill>
                <a:effectLst/>
                <a:latin typeface="Times New Roman" panose="02020603050405020304" pitchFamily="18" charset="0"/>
                <a:ea typeface="Calibri" panose="020F0502020204030204" pitchFamily="34" charset="0"/>
              </a:rPr>
              <a:t> в </a:t>
            </a:r>
            <a:r>
              <a:rPr lang="ru-RU" sz="1800" b="1" dirty="0">
                <a:solidFill>
                  <a:srgbClr val="C00000"/>
                </a:solidFill>
                <a:effectLst/>
                <a:latin typeface="Times New Roman" panose="02020603050405020304" pitchFamily="18" charset="0"/>
                <a:ea typeface="Calibri" panose="020F0502020204030204" pitchFamily="34" charset="0"/>
              </a:rPr>
              <a:t>Ершичском</a:t>
            </a:r>
            <a:r>
              <a:rPr lang="ru-RU" sz="1800" b="1" dirty="0">
                <a:solidFill>
                  <a:srgbClr val="006600"/>
                </a:solidFill>
                <a:effectLst/>
                <a:latin typeface="Times New Roman" panose="02020603050405020304" pitchFamily="18" charset="0"/>
                <a:ea typeface="Calibri" panose="020F0502020204030204" pitchFamily="34" charset="0"/>
              </a:rPr>
              <a:t> (4,1 – самый высокий балл), </a:t>
            </a:r>
            <a:r>
              <a:rPr lang="ru-RU" sz="1800" b="1" dirty="0">
                <a:solidFill>
                  <a:srgbClr val="C00000"/>
                </a:solidFill>
                <a:effectLst/>
                <a:latin typeface="Times New Roman" panose="02020603050405020304" pitchFamily="18" charset="0"/>
                <a:ea typeface="Calibri" panose="020F0502020204030204" pitchFamily="34" charset="0"/>
              </a:rPr>
              <a:t>Велижском</a:t>
            </a:r>
            <a:r>
              <a:rPr lang="ru-RU" sz="1800" b="1" dirty="0">
                <a:solidFill>
                  <a:srgbClr val="006600"/>
                </a:solidFill>
                <a:effectLst/>
                <a:latin typeface="Times New Roman" panose="02020603050405020304" pitchFamily="18" charset="0"/>
                <a:ea typeface="Calibri" panose="020F0502020204030204" pitchFamily="34" charset="0"/>
              </a:rPr>
              <a:t>, </a:t>
            </a:r>
            <a:r>
              <a:rPr lang="ru-RU" sz="1800" b="1" dirty="0">
                <a:solidFill>
                  <a:srgbClr val="C00000"/>
                </a:solidFill>
                <a:effectLst/>
                <a:latin typeface="Times New Roman" panose="02020603050405020304" pitchFamily="18" charset="0"/>
                <a:ea typeface="Calibri" panose="020F0502020204030204" pitchFamily="34" charset="0"/>
              </a:rPr>
              <a:t>Смоленском</a:t>
            </a:r>
            <a:r>
              <a:rPr lang="ru-RU" sz="1800" b="1" dirty="0">
                <a:solidFill>
                  <a:srgbClr val="006600"/>
                </a:solidFill>
                <a:effectLst/>
                <a:latin typeface="Times New Roman" panose="02020603050405020304" pitchFamily="18" charset="0"/>
                <a:ea typeface="Calibri" panose="020F0502020204030204" pitchFamily="34" charset="0"/>
              </a:rPr>
              <a:t>, </a:t>
            </a:r>
            <a:r>
              <a:rPr lang="ru-RU" sz="1800" b="1" dirty="0">
                <a:solidFill>
                  <a:srgbClr val="C00000"/>
                </a:solidFill>
                <a:effectLst/>
                <a:latin typeface="Times New Roman" panose="02020603050405020304" pitchFamily="18" charset="0"/>
                <a:ea typeface="Calibri" panose="020F0502020204030204" pitchFamily="34" charset="0"/>
              </a:rPr>
              <a:t>Сычевском</a:t>
            </a:r>
            <a:r>
              <a:rPr lang="ru-RU" sz="1800" b="1" dirty="0">
                <a:solidFill>
                  <a:srgbClr val="006600"/>
                </a:solidFill>
                <a:effectLst/>
                <a:latin typeface="Times New Roman" panose="02020603050405020304" pitchFamily="18" charset="0"/>
                <a:ea typeface="Calibri" panose="020F0502020204030204" pitchFamily="34" charset="0"/>
              </a:rPr>
              <a:t> районах и </a:t>
            </a:r>
            <a:r>
              <a:rPr lang="ru-RU" sz="1800" b="1" dirty="0">
                <a:solidFill>
                  <a:srgbClr val="C00000"/>
                </a:solidFill>
                <a:effectLst/>
                <a:latin typeface="Times New Roman" panose="02020603050405020304" pitchFamily="18" charset="0"/>
                <a:ea typeface="Calibri" panose="020F0502020204030204" pitchFamily="34" charset="0"/>
              </a:rPr>
              <a:t>городе Смоленске</a:t>
            </a:r>
            <a:r>
              <a:rPr lang="ru-RU" sz="1800" b="1" dirty="0">
                <a:solidFill>
                  <a:srgbClr val="006600"/>
                </a:solidFill>
                <a:effectLst/>
                <a:latin typeface="Times New Roman" panose="02020603050405020304" pitchFamily="18" charset="0"/>
                <a:ea typeface="Calibri" panose="020F0502020204030204" pitchFamily="34" charset="0"/>
              </a:rPr>
              <a:t>. </a:t>
            </a:r>
          </a:p>
          <a:p>
            <a:r>
              <a:rPr lang="ru-RU" sz="1800" b="1" i="1" dirty="0">
                <a:solidFill>
                  <a:srgbClr val="006600"/>
                </a:solidFill>
                <a:effectLst/>
                <a:latin typeface="Times New Roman" panose="02020603050405020304" pitchFamily="18" charset="0"/>
                <a:ea typeface="Calibri" panose="020F0502020204030204" pitchFamily="34" charset="0"/>
              </a:rPr>
              <a:t>Самый низкий балл </a:t>
            </a:r>
            <a:r>
              <a:rPr lang="ru-RU" sz="1800" b="1" dirty="0">
                <a:solidFill>
                  <a:srgbClr val="006600"/>
                </a:solidFill>
                <a:effectLst/>
                <a:latin typeface="Times New Roman" panose="02020603050405020304" pitchFamily="18" charset="0"/>
                <a:ea typeface="Calibri" panose="020F0502020204030204" pitchFamily="34" charset="0"/>
              </a:rPr>
              <a:t>(2,9) в </a:t>
            </a:r>
            <a:r>
              <a:rPr lang="ru-RU" sz="1800" b="1" dirty="0">
                <a:solidFill>
                  <a:srgbClr val="002060"/>
                </a:solidFill>
                <a:effectLst/>
                <a:latin typeface="Times New Roman" panose="02020603050405020304" pitchFamily="18" charset="0"/>
                <a:ea typeface="Calibri" panose="020F0502020204030204" pitchFamily="34" charset="0"/>
              </a:rPr>
              <a:t>Хиславичском районе.</a:t>
            </a:r>
          </a:p>
          <a:p>
            <a:endParaRPr lang="ru-RU" dirty="0"/>
          </a:p>
        </p:txBody>
      </p:sp>
    </p:spTree>
    <p:extLst>
      <p:ext uri="{BB962C8B-B14F-4D97-AF65-F5344CB8AC3E}">
        <p14:creationId xmlns:p14="http://schemas.microsoft.com/office/powerpoint/2010/main" val="2320590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4560A0-FC8D-2FA0-07E9-C1D665E4BE1F}"/>
              </a:ext>
            </a:extLst>
          </p:cNvPr>
          <p:cNvSpPr>
            <a:spLocks noGrp="1"/>
          </p:cNvSpPr>
          <p:nvPr>
            <p:ph type="title"/>
          </p:nvPr>
        </p:nvSpPr>
        <p:spPr>
          <a:xfrm>
            <a:off x="1143000" y="609600"/>
            <a:ext cx="9875520" cy="531043"/>
          </a:xfrm>
        </p:spPr>
        <p:txBody>
          <a:bodyPr>
            <a:normAutofit fontScale="90000"/>
          </a:bodyPr>
          <a:lstStyle/>
          <a:p>
            <a:pPr algn="ctr"/>
            <a:r>
              <a:rPr lang="ru-RU" sz="3200" b="1" dirty="0">
                <a:solidFill>
                  <a:schemeClr val="accent1">
                    <a:lumMod val="75000"/>
                  </a:schemeClr>
                </a:solidFill>
                <a:effectLst/>
              </a:rPr>
              <a:t>Результаты ОГЭ по АТЕ региона</a:t>
            </a:r>
            <a:br>
              <a:rPr lang="ru-RU" sz="4400" b="1" dirty="0">
                <a:solidFill>
                  <a:sysClr val="windowText" lastClr="000000"/>
                </a:solidFill>
                <a:effectLst/>
              </a:rPr>
            </a:br>
            <a:endParaRPr lang="ru-RU" dirty="0"/>
          </a:p>
        </p:txBody>
      </p:sp>
      <p:graphicFrame>
        <p:nvGraphicFramePr>
          <p:cNvPr id="4" name="Объект 3">
            <a:extLst>
              <a:ext uri="{FF2B5EF4-FFF2-40B4-BE49-F238E27FC236}">
                <a16:creationId xmlns:a16="http://schemas.microsoft.com/office/drawing/2014/main" id="{F3DCFF74-C0B2-236C-EB9F-FA5BC4B5EA98}"/>
              </a:ext>
            </a:extLst>
          </p:cNvPr>
          <p:cNvGraphicFramePr>
            <a:graphicFrameLocks noGrp="1"/>
          </p:cNvGraphicFramePr>
          <p:nvPr>
            <p:ph idx="1"/>
            <p:extLst>
              <p:ext uri="{D42A27DB-BD31-4B8C-83A1-F6EECF244321}">
                <p14:modId xmlns:p14="http://schemas.microsoft.com/office/powerpoint/2010/main" val="4022431348"/>
              </p:ext>
            </p:extLst>
          </p:nvPr>
        </p:nvGraphicFramePr>
        <p:xfrm>
          <a:off x="537328" y="875121"/>
          <a:ext cx="11296453" cy="4554718"/>
        </p:xfrm>
        <a:graphic>
          <a:graphicData uri="http://schemas.openxmlformats.org/drawingml/2006/chart">
            <c:chart xmlns:c="http://schemas.openxmlformats.org/drawingml/2006/chart" xmlns:r="http://schemas.openxmlformats.org/officeDocument/2006/relationships" r:id="rId2"/>
          </a:graphicData>
        </a:graphic>
      </p:graphicFrame>
      <p:pic>
        <p:nvPicPr>
          <p:cNvPr id="6" name="Рисунок 5" descr="images-1900x1292_c.jpg">
            <a:extLst>
              <a:ext uri="{FF2B5EF4-FFF2-40B4-BE49-F238E27FC236}">
                <a16:creationId xmlns:a16="http://schemas.microsoft.com/office/drawing/2014/main" id="{B42ECA23-897C-518E-F600-15EA4E19C322}"/>
              </a:ext>
            </a:extLst>
          </p:cNvPr>
          <p:cNvPicPr>
            <a:picLocks noChangeAspect="1"/>
          </p:cNvPicPr>
          <p:nvPr/>
        </p:nvPicPr>
        <p:blipFill>
          <a:blip r:embed="rId3" cstate="print"/>
          <a:stretch>
            <a:fillRect/>
          </a:stretch>
        </p:blipFill>
        <p:spPr>
          <a:xfrm>
            <a:off x="358219" y="307640"/>
            <a:ext cx="1336352" cy="908720"/>
          </a:xfrm>
          <a:prstGeom prst="rect">
            <a:avLst/>
          </a:prstGeom>
        </p:spPr>
      </p:pic>
      <p:sp>
        <p:nvSpPr>
          <p:cNvPr id="3" name="TextBox 2">
            <a:extLst>
              <a:ext uri="{FF2B5EF4-FFF2-40B4-BE49-F238E27FC236}">
                <a16:creationId xmlns:a16="http://schemas.microsoft.com/office/drawing/2014/main" id="{8B9D4D5C-73E8-FF8C-486B-2C6E422611F6}"/>
              </a:ext>
            </a:extLst>
          </p:cNvPr>
          <p:cNvSpPr txBox="1"/>
          <p:nvPr/>
        </p:nvSpPr>
        <p:spPr>
          <a:xfrm>
            <a:off x="650449" y="5288437"/>
            <a:ext cx="11004223" cy="1200329"/>
          </a:xfrm>
          <a:prstGeom prst="rect">
            <a:avLst/>
          </a:prstGeom>
          <a:noFill/>
        </p:spPr>
        <p:txBody>
          <a:bodyPr wrap="square" rtlCol="0">
            <a:spAutoFit/>
          </a:bodyPr>
          <a:lstStyle/>
          <a:p>
            <a:pPr algn="just"/>
            <a:r>
              <a:rPr lang="ru-RU" sz="2400" b="1" dirty="0">
                <a:solidFill>
                  <a:srgbClr val="006600"/>
                </a:solidFill>
                <a:effectLst/>
                <a:latin typeface="Times New Roman" panose="02020603050405020304" pitchFamily="18" charset="0"/>
                <a:ea typeface="Calibri" panose="020F0502020204030204" pitchFamily="34" charset="0"/>
              </a:rPr>
              <a:t>Успеваемость 100% продемонстрировали выпускники Велижского, Глинковского, Ершичского, Сычевского, Темкинского, Шумячского районов и города Десногорска</a:t>
            </a:r>
            <a:endParaRPr lang="ru-RU" sz="2400" b="1" dirty="0">
              <a:solidFill>
                <a:srgbClr val="006600"/>
              </a:solidFill>
            </a:endParaRPr>
          </a:p>
        </p:txBody>
      </p:sp>
    </p:spTree>
    <p:extLst>
      <p:ext uri="{BB962C8B-B14F-4D97-AF65-F5344CB8AC3E}">
        <p14:creationId xmlns:p14="http://schemas.microsoft.com/office/powerpoint/2010/main" val="398810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C7EC3BF-6D47-75BF-5C10-C250B4C4FC97}"/>
              </a:ext>
            </a:extLst>
          </p:cNvPr>
          <p:cNvSpPr>
            <a:spLocks noGrp="1"/>
          </p:cNvSpPr>
          <p:nvPr>
            <p:ph type="title"/>
          </p:nvPr>
        </p:nvSpPr>
        <p:spPr>
          <a:xfrm>
            <a:off x="2066827" y="-82328"/>
            <a:ext cx="9875520" cy="1356360"/>
          </a:xfrm>
        </p:spPr>
        <p:txBody>
          <a:bodyPr/>
          <a:lstStyle/>
          <a:p>
            <a:r>
              <a:rPr lang="ru-RU" sz="4400" b="1" dirty="0">
                <a:solidFill>
                  <a:schemeClr val="accent1">
                    <a:lumMod val="75000"/>
                  </a:schemeClr>
                </a:solidFill>
                <a:effectLst/>
              </a:rPr>
              <a:t>Результаты ОГЭ по АТЕ региона</a:t>
            </a:r>
            <a:endParaRPr lang="ru-RU" dirty="0"/>
          </a:p>
        </p:txBody>
      </p:sp>
      <p:sp>
        <p:nvSpPr>
          <p:cNvPr id="5" name="Объект 4">
            <a:extLst>
              <a:ext uri="{FF2B5EF4-FFF2-40B4-BE49-F238E27FC236}">
                <a16:creationId xmlns:a16="http://schemas.microsoft.com/office/drawing/2014/main" id="{1AC0DB23-8ABC-F854-6AE3-9CBD58A72E51}"/>
              </a:ext>
            </a:extLst>
          </p:cNvPr>
          <p:cNvSpPr>
            <a:spLocks noGrp="1"/>
          </p:cNvSpPr>
          <p:nvPr>
            <p:ph sz="half" idx="1"/>
          </p:nvPr>
        </p:nvSpPr>
        <p:spPr>
          <a:xfrm>
            <a:off x="481351" y="1274032"/>
            <a:ext cx="4754880" cy="4023360"/>
          </a:xfrm>
        </p:spPr>
        <p:txBody>
          <a:bodyPr>
            <a:noAutofit/>
          </a:bodyPr>
          <a:lstStyle/>
          <a:p>
            <a:pPr marL="45720" indent="0">
              <a:buNone/>
            </a:pPr>
            <a:r>
              <a:rPr lang="ru-RU" sz="2000" b="1" i="1" dirty="0">
                <a:solidFill>
                  <a:srgbClr val="006600"/>
                </a:solidFill>
                <a:effectLst/>
                <a:latin typeface="Times New Roman" panose="02020603050405020304" pitchFamily="18" charset="0"/>
                <a:ea typeface="Calibri" panose="020F0502020204030204" pitchFamily="34" charset="0"/>
              </a:rPr>
              <a:t>Наибольший процент не сдавших экзамен</a:t>
            </a:r>
            <a:r>
              <a:rPr lang="ru-RU" sz="2000" b="1" dirty="0">
                <a:solidFill>
                  <a:srgbClr val="006600"/>
                </a:solidFill>
                <a:effectLst/>
                <a:latin typeface="Times New Roman" panose="02020603050405020304" pitchFamily="18" charset="0"/>
                <a:ea typeface="Calibri" panose="020F0502020204030204" pitchFamily="34" charset="0"/>
              </a:rPr>
              <a:t> продемонстрировали выпускники </a:t>
            </a:r>
          </a:p>
          <a:p>
            <a:r>
              <a:rPr lang="ru-RU" sz="1600" b="1" dirty="0">
                <a:solidFill>
                  <a:srgbClr val="006600"/>
                </a:solidFill>
                <a:effectLst/>
                <a:latin typeface="Times New Roman" panose="02020603050405020304" pitchFamily="18" charset="0"/>
                <a:ea typeface="Calibri" panose="020F0502020204030204" pitchFamily="34" charset="0"/>
              </a:rPr>
              <a:t> Монастырщинского района – 35,7%</a:t>
            </a:r>
          </a:p>
          <a:p>
            <a:r>
              <a:rPr lang="ru-RU" sz="1600" b="1" dirty="0">
                <a:solidFill>
                  <a:srgbClr val="006600"/>
                </a:solidFill>
                <a:effectLst/>
                <a:latin typeface="Times New Roman" panose="02020603050405020304" pitchFamily="18" charset="0"/>
                <a:ea typeface="Calibri" panose="020F0502020204030204" pitchFamily="34" charset="0"/>
              </a:rPr>
              <a:t> Хиславичского – 29,8%</a:t>
            </a:r>
          </a:p>
          <a:p>
            <a:r>
              <a:rPr lang="ru-RU" sz="1600" b="1" dirty="0">
                <a:solidFill>
                  <a:srgbClr val="006600"/>
                </a:solidFill>
                <a:effectLst/>
                <a:latin typeface="Times New Roman" panose="02020603050405020304" pitchFamily="18" charset="0"/>
                <a:ea typeface="Calibri" panose="020F0502020204030204" pitchFamily="34" charset="0"/>
              </a:rPr>
              <a:t>Угранского – 24,1%</a:t>
            </a:r>
          </a:p>
          <a:p>
            <a:r>
              <a:rPr lang="ru-RU" sz="1600" b="1" dirty="0">
                <a:solidFill>
                  <a:srgbClr val="006600"/>
                </a:solidFill>
                <a:effectLst/>
                <a:latin typeface="Times New Roman" panose="02020603050405020304" pitchFamily="18" charset="0"/>
                <a:ea typeface="Calibri" panose="020F0502020204030204" pitchFamily="34" charset="0"/>
              </a:rPr>
              <a:t>Демидовского района – 10,2%</a:t>
            </a:r>
          </a:p>
          <a:p>
            <a:r>
              <a:rPr lang="ru-RU" sz="1600" b="1" dirty="0">
                <a:solidFill>
                  <a:srgbClr val="006600"/>
                </a:solidFill>
                <a:effectLst/>
                <a:latin typeface="Times New Roman" panose="02020603050405020304" pitchFamily="18" charset="0"/>
                <a:ea typeface="Calibri" panose="020F0502020204030204" pitchFamily="34" charset="0"/>
              </a:rPr>
              <a:t>Сафоновского района – 10,3%</a:t>
            </a:r>
          </a:p>
          <a:p>
            <a:r>
              <a:rPr lang="ru-RU" sz="1600" b="1" dirty="0">
                <a:solidFill>
                  <a:srgbClr val="006600"/>
                </a:solidFill>
                <a:effectLst/>
                <a:latin typeface="Times New Roman" panose="02020603050405020304" pitchFamily="18" charset="0"/>
                <a:ea typeface="Calibri" panose="020F0502020204030204" pitchFamily="34" charset="0"/>
              </a:rPr>
              <a:t> Холм-Жирковский – 10,3%</a:t>
            </a:r>
          </a:p>
          <a:p>
            <a:r>
              <a:rPr lang="ru-RU" sz="1600" b="1" dirty="0">
                <a:solidFill>
                  <a:srgbClr val="006600"/>
                </a:solidFill>
                <a:effectLst/>
                <a:latin typeface="Times New Roman" panose="02020603050405020304" pitchFamily="18" charset="0"/>
                <a:ea typeface="Calibri" panose="020F0502020204030204" pitchFamily="34" charset="0"/>
              </a:rPr>
              <a:t>Ельнинский – 7,4%</a:t>
            </a:r>
          </a:p>
          <a:p>
            <a:r>
              <a:rPr lang="ru-RU" sz="1600" b="1" dirty="0">
                <a:solidFill>
                  <a:srgbClr val="006600"/>
                </a:solidFill>
                <a:effectLst/>
                <a:latin typeface="Times New Roman" panose="02020603050405020304" pitchFamily="18" charset="0"/>
                <a:ea typeface="Calibri" panose="020F0502020204030204" pitchFamily="34" charset="0"/>
              </a:rPr>
              <a:t> Руднянский – 7,3%</a:t>
            </a:r>
          </a:p>
          <a:p>
            <a:r>
              <a:rPr lang="ru-RU" sz="1600" b="1" dirty="0">
                <a:solidFill>
                  <a:srgbClr val="006600"/>
                </a:solidFill>
                <a:effectLst/>
                <a:latin typeface="Times New Roman" panose="02020603050405020304" pitchFamily="18" charset="0"/>
                <a:ea typeface="Calibri" panose="020F0502020204030204" pitchFamily="34" charset="0"/>
              </a:rPr>
              <a:t> Починковского района – 6,9%</a:t>
            </a:r>
          </a:p>
          <a:p>
            <a:r>
              <a:rPr lang="ru-RU" sz="1600" b="1" dirty="0">
                <a:solidFill>
                  <a:srgbClr val="006600"/>
                </a:solidFill>
                <a:effectLst/>
                <a:latin typeface="Times New Roman" panose="02020603050405020304" pitchFamily="18" charset="0"/>
                <a:ea typeface="Calibri" panose="020F0502020204030204" pitchFamily="34" charset="0"/>
              </a:rPr>
              <a:t>Духовщинского района – 5,8%</a:t>
            </a:r>
          </a:p>
          <a:p>
            <a:r>
              <a:rPr lang="ru-RU" sz="1600" b="1" dirty="0">
                <a:solidFill>
                  <a:srgbClr val="006600"/>
                </a:solidFill>
                <a:effectLst/>
                <a:latin typeface="Times New Roman" panose="02020603050405020304" pitchFamily="18" charset="0"/>
                <a:ea typeface="Calibri" panose="020F0502020204030204" pitchFamily="34" charset="0"/>
              </a:rPr>
              <a:t>города Смоленска – </a:t>
            </a:r>
            <a:r>
              <a:rPr lang="ru-RU" sz="1600" b="1" dirty="0">
                <a:solidFill>
                  <a:srgbClr val="0070C0"/>
                </a:solidFill>
                <a:effectLst/>
                <a:latin typeface="Times New Roman" panose="02020603050405020304" pitchFamily="18" charset="0"/>
                <a:ea typeface="Calibri" panose="020F0502020204030204" pitchFamily="34" charset="0"/>
              </a:rPr>
              <a:t>5,5% (75 участников ОГЭ)</a:t>
            </a:r>
            <a:endParaRPr lang="ru-RU" sz="1600" b="1" dirty="0">
              <a:solidFill>
                <a:srgbClr val="006600"/>
              </a:solidFill>
            </a:endParaRPr>
          </a:p>
        </p:txBody>
      </p:sp>
      <p:sp>
        <p:nvSpPr>
          <p:cNvPr id="6" name="Объект 5">
            <a:extLst>
              <a:ext uri="{FF2B5EF4-FFF2-40B4-BE49-F238E27FC236}">
                <a16:creationId xmlns:a16="http://schemas.microsoft.com/office/drawing/2014/main" id="{0D822F1D-76D8-925F-144C-D2D34F2DA1BB}"/>
              </a:ext>
            </a:extLst>
          </p:cNvPr>
          <p:cNvSpPr>
            <a:spLocks noGrp="1"/>
          </p:cNvSpPr>
          <p:nvPr>
            <p:ph sz="half" idx="2"/>
          </p:nvPr>
        </p:nvSpPr>
        <p:spPr>
          <a:xfrm>
            <a:off x="5608487" y="1013851"/>
            <a:ext cx="5602541" cy="5613191"/>
          </a:xfrm>
        </p:spPr>
        <p:txBody>
          <a:bodyPr>
            <a:noAutofit/>
          </a:bodyPr>
          <a:lstStyle/>
          <a:p>
            <a:pPr marL="45720" indent="0">
              <a:buNone/>
            </a:pPr>
            <a:r>
              <a:rPr lang="ru-RU" sz="1800" b="1" dirty="0">
                <a:solidFill>
                  <a:srgbClr val="006600"/>
                </a:solidFill>
                <a:effectLst/>
                <a:latin typeface="Times New Roman" panose="02020603050405020304" pitchFamily="18" charset="0"/>
                <a:ea typeface="Calibri" panose="020F0502020204030204" pitchFamily="34" charset="0"/>
              </a:rPr>
              <a:t>Наиболее высокие результаты ОГЭ по предмету география в 2022 году показали выпускники следующих ОО Смоленской области: </a:t>
            </a:r>
          </a:p>
          <a:p>
            <a:pPr marL="45720" indent="0">
              <a:buNone/>
            </a:pPr>
            <a:r>
              <a:rPr lang="ru-RU" sz="1800" b="1" dirty="0">
                <a:solidFill>
                  <a:srgbClr val="006600"/>
                </a:solidFill>
                <a:effectLst/>
                <a:latin typeface="Times New Roman" panose="02020603050405020304" pitchFamily="18" charset="0"/>
                <a:ea typeface="Calibri" panose="020F0502020204030204" pitchFamily="34" charset="0"/>
              </a:rPr>
              <a:t>МБОУ «Угранская СШ» (качество обучения 100%), </a:t>
            </a:r>
          </a:p>
          <a:p>
            <a:pPr marL="45720" indent="0">
              <a:buNone/>
            </a:pPr>
            <a:r>
              <a:rPr lang="ru-RU" sz="1800" b="1" dirty="0">
                <a:solidFill>
                  <a:srgbClr val="C00000"/>
                </a:solidFill>
                <a:effectLst/>
                <a:latin typeface="Times New Roman" panose="02020603050405020304" pitchFamily="18" charset="0"/>
                <a:ea typeface="Calibri" panose="020F0502020204030204" pitchFamily="34" charset="0"/>
              </a:rPr>
              <a:t>МБОУ «СШ № 33» г. Смоленска (качество обучения 93%), </a:t>
            </a:r>
          </a:p>
          <a:p>
            <a:pPr marL="45720" indent="0">
              <a:buNone/>
            </a:pPr>
            <a:r>
              <a:rPr lang="ru-RU" sz="1800" b="1" dirty="0">
                <a:solidFill>
                  <a:srgbClr val="006600"/>
                </a:solidFill>
                <a:effectLst/>
                <a:latin typeface="Times New Roman" panose="02020603050405020304" pitchFamily="18" charset="0"/>
                <a:ea typeface="Calibri" panose="020F0502020204030204" pitchFamily="34" charset="0"/>
              </a:rPr>
              <a:t>МБОУ ЯСШ №2 (качество обучения 91,7%), </a:t>
            </a:r>
          </a:p>
          <a:p>
            <a:pPr marL="45720" indent="0">
              <a:buNone/>
            </a:pPr>
            <a:r>
              <a:rPr lang="ru-RU" sz="1800" b="1" dirty="0">
                <a:solidFill>
                  <a:srgbClr val="C00000"/>
                </a:solidFill>
                <a:effectLst/>
                <a:latin typeface="Times New Roman" panose="02020603050405020304" pitchFamily="18" charset="0"/>
                <a:ea typeface="Calibri" panose="020F0502020204030204" pitchFamily="34" charset="0"/>
              </a:rPr>
              <a:t>МБОУ «Средняя школа № 7» г. Смоленска (качество обучения 85,7%),</a:t>
            </a:r>
            <a:r>
              <a:rPr lang="ru-RU" sz="1800" b="1" dirty="0">
                <a:solidFill>
                  <a:srgbClr val="006600"/>
                </a:solidFill>
                <a:effectLst/>
                <a:latin typeface="Times New Roman" panose="02020603050405020304" pitchFamily="18" charset="0"/>
                <a:ea typeface="Calibri" panose="020F0502020204030204" pitchFamily="34" charset="0"/>
              </a:rPr>
              <a:t> </a:t>
            </a:r>
          </a:p>
          <a:p>
            <a:pPr marL="45720" indent="0">
              <a:buNone/>
            </a:pPr>
            <a:r>
              <a:rPr lang="ru-RU" sz="1800" b="1" dirty="0">
                <a:solidFill>
                  <a:srgbClr val="006600"/>
                </a:solidFill>
                <a:effectLst/>
                <a:latin typeface="Times New Roman" panose="02020603050405020304" pitchFamily="18" charset="0"/>
                <a:ea typeface="Calibri" panose="020F0502020204030204" pitchFamily="34" charset="0"/>
              </a:rPr>
              <a:t>МБОУ СШ № 1 г. Сычевки Смол. обл. (качество обучения 85,7%), </a:t>
            </a:r>
          </a:p>
          <a:p>
            <a:pPr marL="45720" indent="0">
              <a:buNone/>
            </a:pPr>
            <a:r>
              <a:rPr lang="ru-RU" sz="1800" b="1" dirty="0">
                <a:solidFill>
                  <a:srgbClr val="006600"/>
                </a:solidFill>
                <a:effectLst/>
                <a:latin typeface="Times New Roman" panose="02020603050405020304" pitchFamily="18" charset="0"/>
                <a:ea typeface="Calibri" panose="020F0502020204030204" pitchFamily="34" charset="0"/>
              </a:rPr>
              <a:t>МБОУ «Средняя школа № 1» города Велижа (качество обучения 81,8%).</a:t>
            </a:r>
          </a:p>
          <a:p>
            <a:pPr indent="0" algn="just">
              <a:buNone/>
            </a:pPr>
            <a:r>
              <a:rPr lang="ru-RU" sz="1400" b="1" i="1" dirty="0">
                <a:solidFill>
                  <a:schemeClr val="tx1"/>
                </a:solidFill>
                <a:effectLst/>
                <a:latin typeface="Times New Roman" panose="02020603050405020304" pitchFamily="18" charset="0"/>
                <a:ea typeface="Calibri" panose="020F0502020204030204" pitchFamily="34" charset="0"/>
              </a:rPr>
              <a:t>Выбирается от 5 до 15% от общего числа ОО в субъекте Российской Федерации, в которых </a:t>
            </a:r>
            <a:r>
              <a:rPr lang="ru-RU" sz="1400" b="1" i="1" dirty="0">
                <a:solidFill>
                  <a:schemeClr val="tx1"/>
                </a:solidFill>
                <a:effectLst/>
                <a:latin typeface="Times New Roman" panose="02020603050405020304" pitchFamily="18" charset="0"/>
                <a:ea typeface="Times New Roman" panose="02020603050405020304" pitchFamily="18" charset="0"/>
              </a:rPr>
              <a:t>доля участников ОГЭ, получивших отметки «4» и «5», имеет максимальные значения (по сравнению с другими ОО субъекта Российской Федерации)</a:t>
            </a:r>
            <a:endParaRPr lang="ru-RU" sz="1400" b="1" dirty="0">
              <a:solidFill>
                <a:schemeClr val="tx1"/>
              </a:solidFill>
            </a:endParaRPr>
          </a:p>
        </p:txBody>
      </p:sp>
      <p:pic>
        <p:nvPicPr>
          <p:cNvPr id="7" name="Рисунок 6" descr="images-1900x1292_c.jpg">
            <a:extLst>
              <a:ext uri="{FF2B5EF4-FFF2-40B4-BE49-F238E27FC236}">
                <a16:creationId xmlns:a16="http://schemas.microsoft.com/office/drawing/2014/main" id="{21DE11DE-D1B6-C21A-2CC8-AEF4035D753A}"/>
              </a:ext>
            </a:extLst>
          </p:cNvPr>
          <p:cNvPicPr>
            <a:picLocks noChangeAspect="1"/>
          </p:cNvPicPr>
          <p:nvPr/>
        </p:nvPicPr>
        <p:blipFill>
          <a:blip r:embed="rId2" cstate="print"/>
          <a:stretch>
            <a:fillRect/>
          </a:stretch>
        </p:blipFill>
        <p:spPr>
          <a:xfrm>
            <a:off x="358219" y="307640"/>
            <a:ext cx="1336352" cy="908720"/>
          </a:xfrm>
          <a:prstGeom prst="rect">
            <a:avLst/>
          </a:prstGeom>
        </p:spPr>
      </p:pic>
    </p:spTree>
    <p:extLst>
      <p:ext uri="{BB962C8B-B14F-4D97-AF65-F5344CB8AC3E}">
        <p14:creationId xmlns:p14="http://schemas.microsoft.com/office/powerpoint/2010/main" val="2742306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41D57812-CF93-31EA-A5C9-61B10FAB4375}"/>
              </a:ext>
            </a:extLst>
          </p:cNvPr>
          <p:cNvSpPr>
            <a:spLocks noGrp="1"/>
          </p:cNvSpPr>
          <p:nvPr>
            <p:ph type="title"/>
          </p:nvPr>
        </p:nvSpPr>
        <p:spPr>
          <a:xfrm>
            <a:off x="1694571" y="148544"/>
            <a:ext cx="10400907" cy="1067816"/>
          </a:xfrm>
        </p:spPr>
        <p:txBody>
          <a:bodyPr>
            <a:normAutofit/>
          </a:bodyPr>
          <a:lstStyle/>
          <a:p>
            <a:r>
              <a:rPr lang="ru-RU" sz="3200" b="1" dirty="0">
                <a:effectLst/>
                <a:ea typeface="Times New Roman" panose="02020603050405020304" pitchFamily="18" charset="0"/>
              </a:rPr>
              <a:t>Выводы об итогах выполнения заданий, групп заданий</a:t>
            </a:r>
            <a:endParaRPr lang="ru-RU" sz="3200" dirty="0"/>
          </a:p>
        </p:txBody>
      </p:sp>
      <p:sp>
        <p:nvSpPr>
          <p:cNvPr id="8" name="Объект 7">
            <a:extLst>
              <a:ext uri="{FF2B5EF4-FFF2-40B4-BE49-F238E27FC236}">
                <a16:creationId xmlns:a16="http://schemas.microsoft.com/office/drawing/2014/main" id="{5C83001C-FC72-AD38-6C56-4B60AABF11DD}"/>
              </a:ext>
            </a:extLst>
          </p:cNvPr>
          <p:cNvSpPr>
            <a:spLocks noGrp="1"/>
          </p:cNvSpPr>
          <p:nvPr>
            <p:ph sz="half" idx="1"/>
          </p:nvPr>
        </p:nvSpPr>
        <p:spPr>
          <a:xfrm>
            <a:off x="358218" y="1375456"/>
            <a:ext cx="5458119" cy="5174904"/>
          </a:xfrm>
        </p:spPr>
        <p:txBody>
          <a:bodyPr>
            <a:normAutofit lnSpcReduction="10000"/>
          </a:bodyPr>
          <a:lstStyle/>
          <a:p>
            <a:pPr indent="0" algn="just">
              <a:buNone/>
            </a:pPr>
            <a:r>
              <a:rPr lang="ru-RU" sz="1800" b="1" dirty="0">
                <a:solidFill>
                  <a:srgbClr val="006600"/>
                </a:solidFill>
                <a:effectLst/>
                <a:latin typeface="Times New Roman" panose="02020603050405020304" pitchFamily="18" charset="0"/>
                <a:ea typeface="Calibri" panose="020F0502020204030204" pitchFamily="34" charset="0"/>
              </a:rPr>
              <a:t>В целом можно считать </a:t>
            </a:r>
            <a:r>
              <a:rPr lang="ru-RU" sz="1800" b="1" dirty="0">
                <a:solidFill>
                  <a:srgbClr val="C00000"/>
                </a:solidFill>
                <a:effectLst/>
                <a:latin typeface="Times New Roman" panose="02020603050405020304" pitchFamily="18" charset="0"/>
                <a:ea typeface="Calibri" panose="020F0502020204030204" pitchFamily="34" charset="0"/>
              </a:rPr>
              <a:t>достаточным</a:t>
            </a:r>
            <a:r>
              <a:rPr lang="ru-RU" sz="1800" b="1" dirty="0">
                <a:solidFill>
                  <a:srgbClr val="006600"/>
                </a:solidFill>
                <a:effectLst/>
                <a:latin typeface="Times New Roman" panose="02020603050405020304" pitchFamily="18" charset="0"/>
                <a:ea typeface="Calibri" panose="020F0502020204030204" pitchFamily="34" charset="0"/>
              </a:rPr>
              <a:t> уровень сформированности:</a:t>
            </a:r>
          </a:p>
          <a:p>
            <a:pPr indent="0" algn="just">
              <a:buNone/>
            </a:pPr>
            <a:r>
              <a:rPr lang="ru-RU" sz="1800" b="1" dirty="0">
                <a:solidFill>
                  <a:srgbClr val="006600"/>
                </a:solidFill>
                <a:effectLst/>
                <a:latin typeface="Times New Roman" panose="02020603050405020304" pitchFamily="18" charset="0"/>
                <a:ea typeface="Calibri" panose="020F0502020204030204" pitchFamily="34" charset="0"/>
              </a:rPr>
              <a:t> - </a:t>
            </a:r>
            <a:r>
              <a:rPr lang="ru-RU" sz="1800" b="1" i="1" dirty="0">
                <a:solidFill>
                  <a:srgbClr val="FF0000"/>
                </a:solidFill>
                <a:effectLst/>
                <a:latin typeface="Times New Roman" panose="02020603050405020304" pitchFamily="18" charset="0"/>
                <a:ea typeface="Calibri" panose="020F0502020204030204" pitchFamily="34" charset="0"/>
              </a:rPr>
              <a:t>знаний</a:t>
            </a:r>
            <a:r>
              <a:rPr lang="ru-RU" sz="1800" b="1" dirty="0">
                <a:solidFill>
                  <a:srgbClr val="006600"/>
                </a:solidFill>
                <a:effectLst/>
                <a:latin typeface="Times New Roman" panose="02020603050405020304" pitchFamily="18" charset="0"/>
                <a:ea typeface="Calibri" panose="020F0502020204030204" pitchFamily="34" charset="0"/>
              </a:rPr>
              <a:t> по следующим элементам содержания: источники географической информации; географическое положение, природа, население России; природа Земли; природопользование и геоэкология;</a:t>
            </a:r>
          </a:p>
          <a:p>
            <a:pPr indent="0" algn="just">
              <a:buNone/>
            </a:pPr>
            <a:r>
              <a:rPr lang="ru-RU" sz="1800" b="1" dirty="0">
                <a:solidFill>
                  <a:srgbClr val="006600"/>
                </a:solidFill>
                <a:effectLst/>
                <a:latin typeface="Times New Roman" panose="02020603050405020304" pitchFamily="18" charset="0"/>
                <a:ea typeface="Calibri" panose="020F0502020204030204" pitchFamily="34" charset="0"/>
              </a:rPr>
              <a:t> - </a:t>
            </a:r>
            <a:r>
              <a:rPr lang="ru-RU" sz="1800" b="1" i="1" dirty="0">
                <a:solidFill>
                  <a:srgbClr val="FF0000"/>
                </a:solidFill>
                <a:effectLst/>
                <a:latin typeface="Times New Roman" panose="02020603050405020304" pitchFamily="18" charset="0"/>
                <a:ea typeface="Calibri" panose="020F0502020204030204" pitchFamily="34" charset="0"/>
              </a:rPr>
              <a:t>умений</a:t>
            </a:r>
            <a:r>
              <a:rPr lang="ru-RU" sz="1800" b="1" dirty="0">
                <a:solidFill>
                  <a:srgbClr val="006600"/>
                </a:solidFill>
                <a:effectLst/>
                <a:latin typeface="Times New Roman" panose="02020603050405020304" pitchFamily="18" charset="0"/>
                <a:ea typeface="Calibri" panose="020F0502020204030204" pitchFamily="34" charset="0"/>
              </a:rPr>
              <a:t> находить необходимую информацию по синоптической карте, распознавать по описанию географическое понятие, определять по топографической карте расстояние между объектами, определять по топографической карте направления на объект, читать профиль рельефа местности, оценивать особенности территории на топографической карте для использования в хозяйственной деятельности; определять по карте географические координаты объектов; читать и анализировать данные </a:t>
            </a:r>
            <a:r>
              <a:rPr lang="ru-RU" sz="1800" b="1" dirty="0" err="1">
                <a:solidFill>
                  <a:srgbClr val="006600"/>
                </a:solidFill>
                <a:effectLst/>
                <a:latin typeface="Times New Roman" panose="02020603050405020304" pitchFamily="18" charset="0"/>
                <a:ea typeface="Calibri" panose="020F0502020204030204" pitchFamily="34" charset="0"/>
              </a:rPr>
              <a:t>климатограммы</a:t>
            </a:r>
            <a:r>
              <a:rPr lang="ru-RU" sz="1800" b="1" dirty="0">
                <a:solidFill>
                  <a:srgbClr val="006600"/>
                </a:solidFill>
                <a:effectLst/>
                <a:latin typeface="Times New Roman" panose="02020603050405020304" pitchFamily="18" charset="0"/>
                <a:ea typeface="Calibri" panose="020F0502020204030204" pitchFamily="34" charset="0"/>
              </a:rPr>
              <a:t> объекта и находить его на климатической карте; определять по карте субъекты, входящие в экономический район. </a:t>
            </a:r>
          </a:p>
          <a:p>
            <a:endParaRPr lang="ru-RU" dirty="0"/>
          </a:p>
        </p:txBody>
      </p:sp>
      <p:sp>
        <p:nvSpPr>
          <p:cNvPr id="9" name="Объект 8">
            <a:extLst>
              <a:ext uri="{FF2B5EF4-FFF2-40B4-BE49-F238E27FC236}">
                <a16:creationId xmlns:a16="http://schemas.microsoft.com/office/drawing/2014/main" id="{64DC07F7-4462-0364-281E-EF084F639C0A}"/>
              </a:ext>
            </a:extLst>
          </p:cNvPr>
          <p:cNvSpPr>
            <a:spLocks noGrp="1"/>
          </p:cNvSpPr>
          <p:nvPr>
            <p:ph sz="half" idx="2"/>
          </p:nvPr>
        </p:nvSpPr>
        <p:spPr>
          <a:xfrm>
            <a:off x="6267612" y="1375456"/>
            <a:ext cx="4754880" cy="4705304"/>
          </a:xfrm>
        </p:spPr>
        <p:txBody>
          <a:bodyPr>
            <a:normAutofit lnSpcReduction="10000"/>
          </a:bodyPr>
          <a:lstStyle/>
          <a:p>
            <a:pPr indent="0" algn="just">
              <a:buNone/>
            </a:pPr>
            <a:r>
              <a:rPr lang="ru-RU" sz="1800" b="1" dirty="0">
                <a:solidFill>
                  <a:srgbClr val="006600"/>
                </a:solidFill>
                <a:effectLst/>
                <a:latin typeface="Times New Roman" panose="02020603050405020304" pitchFamily="18" charset="0"/>
                <a:ea typeface="Calibri" panose="020F0502020204030204" pitchFamily="34" charset="0"/>
              </a:rPr>
              <a:t>Можно считать </a:t>
            </a:r>
            <a:r>
              <a:rPr lang="ru-RU" sz="1800" b="1" dirty="0">
                <a:solidFill>
                  <a:schemeClr val="tx1"/>
                </a:solidFill>
                <a:effectLst/>
                <a:latin typeface="Times New Roman" panose="02020603050405020304" pitchFamily="18" charset="0"/>
                <a:ea typeface="Calibri" panose="020F0502020204030204" pitchFamily="34" charset="0"/>
              </a:rPr>
              <a:t>недостаточно сформированными</a:t>
            </a:r>
            <a:r>
              <a:rPr lang="ru-RU" sz="1800" b="1" dirty="0">
                <a:solidFill>
                  <a:srgbClr val="006600"/>
                </a:solidFill>
                <a:effectLst/>
                <a:latin typeface="Times New Roman" panose="02020603050405020304" pitchFamily="18" charset="0"/>
                <a:ea typeface="Calibri" panose="020F0502020204030204" pitchFamily="34" charset="0"/>
              </a:rPr>
              <a:t>:</a:t>
            </a:r>
          </a:p>
          <a:p>
            <a:pPr indent="0" algn="just">
              <a:buNone/>
            </a:pPr>
            <a:r>
              <a:rPr lang="ru-RU" sz="1800" b="1" dirty="0">
                <a:solidFill>
                  <a:srgbClr val="006600"/>
                </a:solidFill>
                <a:effectLst/>
                <a:latin typeface="Times New Roman" panose="02020603050405020304" pitchFamily="18" charset="0"/>
                <a:ea typeface="Calibri" panose="020F0502020204030204" pitchFamily="34" charset="0"/>
              </a:rPr>
              <a:t> - </a:t>
            </a:r>
            <a:r>
              <a:rPr lang="ru-RU" sz="1800" b="1" i="1" dirty="0">
                <a:solidFill>
                  <a:srgbClr val="FF0000"/>
                </a:solidFill>
                <a:effectLst/>
                <a:latin typeface="Times New Roman" panose="02020603050405020304" pitchFamily="18" charset="0"/>
                <a:ea typeface="Calibri" panose="020F0502020204030204" pitchFamily="34" charset="0"/>
              </a:rPr>
              <a:t>знания</a:t>
            </a:r>
            <a:r>
              <a:rPr lang="ru-RU" sz="1800" b="1" dirty="0">
                <a:solidFill>
                  <a:srgbClr val="006600"/>
                </a:solidFill>
                <a:effectLst/>
                <a:latin typeface="Times New Roman" panose="02020603050405020304" pitchFamily="18" charset="0"/>
                <a:ea typeface="Calibri" panose="020F0502020204030204" pitchFamily="34" charset="0"/>
              </a:rPr>
              <a:t> особенностей основных отраслей хозяйства России и факторов размещения, особенности природы стран и регионов мира; знание экологических основ охраны окружающей среды;</a:t>
            </a:r>
          </a:p>
          <a:p>
            <a:pPr indent="0" algn="just">
              <a:buNone/>
            </a:pPr>
            <a:r>
              <a:rPr lang="ru-RU" sz="1800" b="1" dirty="0">
                <a:solidFill>
                  <a:srgbClr val="006600"/>
                </a:solidFill>
                <a:effectLst/>
                <a:latin typeface="Times New Roman" panose="02020603050405020304" pitchFamily="18" charset="0"/>
                <a:ea typeface="Calibri" panose="020F0502020204030204" pitchFamily="34" charset="0"/>
              </a:rPr>
              <a:t> - </a:t>
            </a:r>
            <a:r>
              <a:rPr lang="ru-RU" sz="1800" b="1" i="1" dirty="0">
                <a:solidFill>
                  <a:srgbClr val="FF0000"/>
                </a:solidFill>
                <a:effectLst/>
                <a:latin typeface="Times New Roman" panose="02020603050405020304" pitchFamily="18" charset="0"/>
                <a:ea typeface="Calibri" panose="020F0502020204030204" pitchFamily="34" charset="0"/>
              </a:rPr>
              <a:t>умения</a:t>
            </a:r>
            <a:r>
              <a:rPr lang="ru-RU" sz="1800" b="1" dirty="0">
                <a:solidFill>
                  <a:srgbClr val="006600"/>
                </a:solidFill>
                <a:effectLst/>
                <a:latin typeface="Times New Roman" panose="02020603050405020304" pitchFamily="18" charset="0"/>
                <a:ea typeface="Calibri" panose="020F0502020204030204" pitchFamily="34" charset="0"/>
              </a:rPr>
              <a:t> отбирать необходимые статистические данные и вычислять по ним естественный и миграционный прирост населения; определять по краткому описанию субъект РФ или страну мира; </a:t>
            </a:r>
          </a:p>
          <a:p>
            <a:pPr indent="0" algn="just">
              <a:buNone/>
            </a:pPr>
            <a:r>
              <a:rPr lang="ru-RU" sz="1800" b="1" dirty="0">
                <a:solidFill>
                  <a:srgbClr val="006600"/>
                </a:solidFill>
                <a:effectLst/>
                <a:latin typeface="Times New Roman" panose="02020603050405020304" pitchFamily="18" charset="0"/>
                <a:ea typeface="Calibri" panose="020F0502020204030204" pitchFamily="34" charset="0"/>
              </a:rPr>
              <a:t>- </a:t>
            </a:r>
            <a:r>
              <a:rPr lang="ru-RU" sz="1800" b="1" i="1" dirty="0">
                <a:solidFill>
                  <a:srgbClr val="FF0000"/>
                </a:solidFill>
                <a:effectLst/>
                <a:latin typeface="Times New Roman" panose="02020603050405020304" pitchFamily="18" charset="0"/>
                <a:ea typeface="Calibri" panose="020F0502020204030204" pitchFamily="34" charset="0"/>
              </a:rPr>
              <a:t>умение</a:t>
            </a:r>
            <a:r>
              <a:rPr lang="ru-RU" sz="1800" b="1" dirty="0">
                <a:solidFill>
                  <a:srgbClr val="006600"/>
                </a:solidFill>
                <a:effectLst/>
                <a:latin typeface="Times New Roman" panose="02020603050405020304" pitchFamily="18" charset="0"/>
                <a:ea typeface="Calibri" panose="020F0502020204030204" pitchFamily="34" charset="0"/>
              </a:rPr>
              <a:t> использовать географические карты разного масштаба и содержания для извлечения информации, необходимой для выполнения задания;</a:t>
            </a:r>
          </a:p>
          <a:p>
            <a:endParaRPr lang="ru-RU" dirty="0"/>
          </a:p>
        </p:txBody>
      </p:sp>
      <p:pic>
        <p:nvPicPr>
          <p:cNvPr id="7" name="Рисунок 6" descr="images-1900x1292_c.jpg">
            <a:extLst>
              <a:ext uri="{FF2B5EF4-FFF2-40B4-BE49-F238E27FC236}">
                <a16:creationId xmlns:a16="http://schemas.microsoft.com/office/drawing/2014/main" id="{6A9BC6AB-AB35-9B5A-B947-D3A7B490DE30}"/>
              </a:ext>
            </a:extLst>
          </p:cNvPr>
          <p:cNvPicPr>
            <a:picLocks noChangeAspect="1"/>
          </p:cNvPicPr>
          <p:nvPr/>
        </p:nvPicPr>
        <p:blipFill>
          <a:blip r:embed="rId2" cstate="print"/>
          <a:stretch>
            <a:fillRect/>
          </a:stretch>
        </p:blipFill>
        <p:spPr>
          <a:xfrm>
            <a:off x="358219" y="307640"/>
            <a:ext cx="1336352" cy="908720"/>
          </a:xfrm>
          <a:prstGeom prst="rect">
            <a:avLst/>
          </a:prstGeom>
        </p:spPr>
      </p:pic>
    </p:spTree>
    <p:extLst>
      <p:ext uri="{BB962C8B-B14F-4D97-AF65-F5344CB8AC3E}">
        <p14:creationId xmlns:p14="http://schemas.microsoft.com/office/powerpoint/2010/main" val="1177126654"/>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157</TotalTime>
  <Words>1462</Words>
  <Application>Microsoft Office PowerPoint</Application>
  <PresentationFormat>Широкоэкранный</PresentationFormat>
  <Paragraphs>271</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Corbel</vt:lpstr>
      <vt:lpstr>Times New Roman</vt:lpstr>
      <vt:lpstr>Базис</vt:lpstr>
      <vt:lpstr>Результаты ОГЭ по географии: анализируем, выявляем причины, находим эффективные решения</vt:lpstr>
      <vt:lpstr>Количество участников ОГЭ по географии (за последние 3 года)  </vt:lpstr>
      <vt:lpstr>Количество участников ОГЭ по географии по АТЕ Смоленской области</vt:lpstr>
      <vt:lpstr>Основные результаты ОГЭ по предмету </vt:lpstr>
      <vt:lpstr>Диаграмма распределения первичных баллов участников ОГЭ по географии в 2022 г. по Смоленской области </vt:lpstr>
      <vt:lpstr>Средний балл ОГЭ по АТЕ региона  </vt:lpstr>
      <vt:lpstr>Результаты ОГЭ по АТЕ региона </vt:lpstr>
      <vt:lpstr>Результаты ОГЭ по АТЕ региона</vt:lpstr>
      <vt:lpstr>Выводы об итогах выполнения заданий, групп заданий</vt:lpstr>
      <vt:lpstr>К вероятным причинам затруднений и типичных ошибок обучающихся Смоленской области можно отнести: </vt:lpstr>
      <vt:lpstr>Рекомендации по совершенствованию методики преподавания учебного предмета </vt:lpstr>
      <vt:lpstr>Рекомендации по совершенствованию методики преподавания учебного предмета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Результаты ОГЭ по географии: анализируем, выявляем причины, находим эффективные решения</dc:title>
  <dc:creator>Людмила Зайцева</dc:creator>
  <cp:lastModifiedBy>Людмила Зайцева</cp:lastModifiedBy>
  <cp:revision>2</cp:revision>
  <dcterms:created xsi:type="dcterms:W3CDTF">2022-08-21T13:42:00Z</dcterms:created>
  <dcterms:modified xsi:type="dcterms:W3CDTF">2022-08-21T16:42:40Z</dcterms:modified>
</cp:coreProperties>
</file>