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9" r:id="rId12"/>
    <p:sldId id="272" r:id="rId13"/>
    <p:sldId id="271" r:id="rId14"/>
    <p:sldId id="274" r:id="rId15"/>
    <p:sldId id="277" r:id="rId16"/>
    <p:sldId id="278" r:id="rId17"/>
    <p:sldId id="280" r:id="rId18"/>
    <p:sldId id="281" r:id="rId19"/>
    <p:sldId id="282" r:id="rId20"/>
    <p:sldId id="283" r:id="rId21"/>
    <p:sldId id="275" r:id="rId22"/>
    <p:sldId id="284" r:id="rId23"/>
    <p:sldId id="285" r:id="rId24"/>
    <p:sldId id="286" r:id="rId25"/>
    <p:sldId id="287" r:id="rId26"/>
    <p:sldId id="276" r:id="rId27"/>
    <p:sldId id="290" r:id="rId28"/>
    <p:sldId id="288" r:id="rId29"/>
    <p:sldId id="292" r:id="rId30"/>
    <p:sldId id="293" r:id="rId31"/>
    <p:sldId id="294" r:id="rId32"/>
    <p:sldId id="264" r:id="rId33"/>
    <p:sldId id="265" r:id="rId34"/>
    <p:sldId id="266" r:id="rId35"/>
    <p:sldId id="267" r:id="rId36"/>
    <p:sldId id="295" r:id="rId37"/>
    <p:sldId id="29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90;&#1103;\Desktop\&#1057;&#1090;&#1072;&#1090;&#1080;&#1089;&#1090;&#1080;&#1082;&#1072;%20&#1054;&#1043;&#1069;%202022%2013.07.22%20&#1089;%20&#1073;&#1077;&#1079;%20&#1054;&#1055;&#1044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6;&#1084;&#1080;&#1083;&#1072;\Desktop\&#1054;&#1090;&#1095;&#1077;&#1090;%20&#1054;&#1043;&#1069;-2022\&#1050;&#1085;&#1080;&#1075;&#1072;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первичных баллов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'Page 1'!$AJ$93</c:f>
              <c:strCache>
                <c:ptCount val="1"/>
                <c:pt idx="0">
                  <c:v>география</c:v>
                </c:pt>
              </c:strCache>
            </c:strRef>
          </c:tx>
          <c:marker>
            <c:symbol val="none"/>
          </c:marker>
          <c:dLbls>
            <c:dLbl>
              <c:idx val="20"/>
              <c:tx>
                <c:rich>
                  <a:bodyPr/>
                  <a:lstStyle/>
                  <a:p>
                    <a:r>
                      <a:rPr lang="en-US" sz="800" dirty="0"/>
                      <a:t>250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5C-4CBC-8116-70A44F6309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'Page 1'!$AK$85:$BP$85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 formatCode="0.0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'Page 1'!$AK$93:$BP$93</c:f>
              <c:numCache>
                <c:formatCode>General</c:formatCode>
                <c:ptCount val="32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16</c:v>
                </c:pt>
                <c:pt idx="4">
                  <c:v>19</c:v>
                </c:pt>
                <c:pt idx="5">
                  <c:v>24</c:v>
                </c:pt>
                <c:pt idx="6">
                  <c:v>33</c:v>
                </c:pt>
                <c:pt idx="7">
                  <c:v>22</c:v>
                </c:pt>
                <c:pt idx="8">
                  <c:v>16</c:v>
                </c:pt>
                <c:pt idx="9">
                  <c:v>18</c:v>
                </c:pt>
                <c:pt idx="10">
                  <c:v>12</c:v>
                </c:pt>
                <c:pt idx="11">
                  <c:v>21</c:v>
                </c:pt>
                <c:pt idx="12">
                  <c:v>180</c:v>
                </c:pt>
                <c:pt idx="13">
                  <c:v>208</c:v>
                </c:pt>
                <c:pt idx="14">
                  <c:v>215</c:v>
                </c:pt>
                <c:pt idx="15">
                  <c:v>258</c:v>
                </c:pt>
                <c:pt idx="16">
                  <c:v>231</c:v>
                </c:pt>
                <c:pt idx="17">
                  <c:v>279</c:v>
                </c:pt>
                <c:pt idx="18">
                  <c:v>240</c:v>
                </c:pt>
                <c:pt idx="19">
                  <c:v>268</c:v>
                </c:pt>
                <c:pt idx="20" formatCode="0.00">
                  <c:v>250</c:v>
                </c:pt>
                <c:pt idx="21">
                  <c:v>248</c:v>
                </c:pt>
                <c:pt idx="22">
                  <c:v>242</c:v>
                </c:pt>
                <c:pt idx="23">
                  <c:v>223</c:v>
                </c:pt>
                <c:pt idx="24">
                  <c:v>189</c:v>
                </c:pt>
                <c:pt idx="25">
                  <c:v>198</c:v>
                </c:pt>
                <c:pt idx="26">
                  <c:v>143</c:v>
                </c:pt>
                <c:pt idx="27">
                  <c:v>128</c:v>
                </c:pt>
                <c:pt idx="28">
                  <c:v>107</c:v>
                </c:pt>
                <c:pt idx="29">
                  <c:v>69</c:v>
                </c:pt>
                <c:pt idx="30">
                  <c:v>33</c:v>
                </c:pt>
                <c:pt idx="3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5C-4CBC-8116-70A44F630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133056"/>
        <c:axId val="195030400"/>
      </c:lineChart>
      <c:catAx>
        <c:axId val="1851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5030400"/>
        <c:crosses val="autoZero"/>
        <c:auto val="1"/>
        <c:lblAlgn val="ctr"/>
        <c:lblOffset val="100"/>
        <c:tickLblSkip val="1"/>
        <c:noMultiLvlLbl val="0"/>
      </c:catAx>
      <c:valAx>
        <c:axId val="19503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13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21759927938"/>
          <c:y val="5.7746917664703669E-2"/>
          <c:w val="0.88020873130503663"/>
          <c:h val="0.806010829528661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B8F-4072-A6DD-3C30E954379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B8F-4072-A6DD-3C30E954379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F-4072-A6DD-3C30E954379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B8F-4072-A6DD-3C30E954379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B8F-4072-A6DD-3C30E954379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B8F-4072-A6DD-3C30E954379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F-4072-A6DD-3C30E954379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B8F-4072-A6DD-3C30E9543796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B8F-4072-A6DD-3C30E954379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B8F-4072-A6DD-3C30E954379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F-4072-A6DD-3C30E9543796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8F-4072-A6DD-3C30E9543796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B8F-4072-A6DD-3C30E9543796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B8F-4072-A6DD-3C30E954379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8F-4072-A6DD-3C30E954379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8F-4072-A6DD-3C30E954379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8F-4072-A6DD-3C30E9543796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8F-4072-A6DD-3C30E9543796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8F-4072-A6DD-3C30E9543796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B8F-4072-A6DD-3C30E954379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8F-4072-A6DD-3C30E9543796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B8F-4072-A6DD-3C30E9543796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B8F-4072-A6DD-3C30E9543796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B8F-4072-A6DD-3C30E9543796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B8F-4072-A6DD-3C30E9543796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B8F-4072-A6DD-3C30E9543796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B8F-4072-A6DD-3C30E954379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B8F-4072-A6DD-3C30E9543796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B8F-4072-A6DD-3C30E9543796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B8F-4072-A6DD-3C30E9543796}"/>
              </c:ext>
            </c:extLst>
          </c:dPt>
          <c:dLbls>
            <c:dLbl>
              <c:idx val="0"/>
              <c:layout>
                <c:manualLayout>
                  <c:x val="0"/>
                  <c:y val="-2.61280423889501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B8F-4072-A6DD-3C30E9543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Лист3!$B$2:$B$31</c:f>
              <c:numCache>
                <c:formatCode>General</c:formatCode>
                <c:ptCount val="30"/>
                <c:pt idx="0">
                  <c:v>75.739999999999995</c:v>
                </c:pt>
                <c:pt idx="1">
                  <c:v>83.72</c:v>
                </c:pt>
                <c:pt idx="2">
                  <c:v>51.5</c:v>
                </c:pt>
                <c:pt idx="3">
                  <c:v>76.489999999999995</c:v>
                </c:pt>
                <c:pt idx="4">
                  <c:v>86.33</c:v>
                </c:pt>
                <c:pt idx="5">
                  <c:v>79.84</c:v>
                </c:pt>
                <c:pt idx="6">
                  <c:v>56.81</c:v>
                </c:pt>
                <c:pt idx="7">
                  <c:v>88.35</c:v>
                </c:pt>
                <c:pt idx="8">
                  <c:v>68.11</c:v>
                </c:pt>
                <c:pt idx="9">
                  <c:v>51.96</c:v>
                </c:pt>
                <c:pt idx="10">
                  <c:v>72.349999999999994</c:v>
                </c:pt>
                <c:pt idx="11">
                  <c:v>66</c:v>
                </c:pt>
                <c:pt idx="12">
                  <c:v>60.16</c:v>
                </c:pt>
                <c:pt idx="13">
                  <c:v>62.05</c:v>
                </c:pt>
                <c:pt idx="14">
                  <c:v>54.05</c:v>
                </c:pt>
                <c:pt idx="15">
                  <c:v>66.930000000000007</c:v>
                </c:pt>
                <c:pt idx="16">
                  <c:v>64.89</c:v>
                </c:pt>
                <c:pt idx="17">
                  <c:v>54.66</c:v>
                </c:pt>
                <c:pt idx="18">
                  <c:v>76.64</c:v>
                </c:pt>
                <c:pt idx="19">
                  <c:v>57.86</c:v>
                </c:pt>
                <c:pt idx="20">
                  <c:v>67.42</c:v>
                </c:pt>
                <c:pt idx="21">
                  <c:v>69.23</c:v>
                </c:pt>
                <c:pt idx="22">
                  <c:v>37.85</c:v>
                </c:pt>
                <c:pt idx="23">
                  <c:v>62</c:v>
                </c:pt>
                <c:pt idx="24">
                  <c:v>63.48</c:v>
                </c:pt>
                <c:pt idx="25">
                  <c:v>57.73</c:v>
                </c:pt>
                <c:pt idx="26">
                  <c:v>46.05</c:v>
                </c:pt>
                <c:pt idx="27">
                  <c:v>17.66</c:v>
                </c:pt>
                <c:pt idx="28">
                  <c:v>23.46</c:v>
                </c:pt>
                <c:pt idx="29">
                  <c:v>34.909999999999997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B8F-4072-A6DD-3C30E95437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99537551"/>
        <c:axId val="99559183"/>
      </c:barChart>
      <c:catAx>
        <c:axId val="995375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/>
                  <a:t>Номер задания</a:t>
                </a:r>
              </a:p>
            </c:rich>
          </c:tx>
          <c:layout>
            <c:manualLayout>
              <c:xMode val="edge"/>
              <c:yMode val="edge"/>
              <c:x val="0.45044737964861692"/>
              <c:y val="0.943909757898540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559183"/>
        <c:crosses val="autoZero"/>
        <c:auto val="1"/>
        <c:lblAlgn val="ctr"/>
        <c:lblOffset val="100"/>
        <c:noMultiLvlLbl val="0"/>
      </c:catAx>
      <c:valAx>
        <c:axId val="9955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/>
                  <a:t>Процент выполнивших задания</a:t>
                </a:r>
              </a:p>
            </c:rich>
          </c:tx>
          <c:layout>
            <c:manualLayout>
              <c:xMode val="edge"/>
              <c:yMode val="edge"/>
              <c:x val="1.6791410000072369E-2"/>
              <c:y val="7.40789618387770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53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solidFill>
                  <a:sysClr val="windowText" lastClr="000000"/>
                </a:solidFill>
              </a:rPr>
              <a:t>Процент выполнения задания № 30 по региону в группах по итоговым отметкам за ОГЭ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2-46F5-87BF-67804E0502B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2-46F5-87BF-67804E0502B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C2-46F5-87BF-67804E050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Лист8!$B$2:$B$5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14.4</c:v>
                </c:pt>
                <c:pt idx="2">
                  <c:v>43.87</c:v>
                </c:pt>
                <c:pt idx="3">
                  <c:v>86.24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C2-46F5-87BF-67804E050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347327"/>
        <c:axId val="517359807"/>
      </c:barChart>
      <c:catAx>
        <c:axId val="517347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Отметки за ОГЭ по географии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7359807"/>
        <c:crosses val="autoZero"/>
        <c:auto val="1"/>
        <c:lblAlgn val="ctr"/>
        <c:lblOffset val="100"/>
        <c:noMultiLvlLbl val="0"/>
      </c:catAx>
      <c:valAx>
        <c:axId val="51735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Процент выполнивших задание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734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№ 29 по региону в группах по итоговым отметкам за ОГЭ </a:t>
            </a:r>
            <a:endParaRPr lang="ru-RU" sz="14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51111111111111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315758672057885"/>
          <c:y val="0.31157407407407406"/>
          <c:w val="0.82628697595233025"/>
          <c:h val="0.548619130941965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31-49AD-A959-011200055A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31-49AD-A959-011200055A8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31-49AD-A959-011200055A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Лист9!$B$2:$B$5</c:f>
              <c:numCache>
                <c:formatCode>General</c:formatCode>
                <c:ptCount val="4"/>
                <c:pt idx="0">
                  <c:v>1.01</c:v>
                </c:pt>
                <c:pt idx="1">
                  <c:v>12.23</c:v>
                </c:pt>
                <c:pt idx="2">
                  <c:v>27.85</c:v>
                </c:pt>
                <c:pt idx="3">
                  <c:v>55.24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31-49AD-A959-011200055A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801215"/>
        <c:axId val="519791231"/>
      </c:barChart>
      <c:catAx>
        <c:axId val="519801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Отметки за ОГЭ по географии </a:t>
                </a:r>
                <a:endParaRPr lang="ru-RU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4140997822715341"/>
              <c:y val="0.93287037037037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9791231"/>
        <c:crosses val="autoZero"/>
        <c:auto val="1"/>
        <c:lblAlgn val="ctr"/>
        <c:lblOffset val="100"/>
        <c:noMultiLvlLbl val="0"/>
      </c:catAx>
      <c:valAx>
        <c:axId val="51979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 выполнивших задание</a:t>
                </a:r>
                <a:endParaRPr lang="ru-RU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4981060606060608E-2"/>
              <c:y val="0.30287037037037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80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45365621538183E-2"/>
          <c:y val="6.3773194352428342E-2"/>
          <c:w val="0.89383927592589008"/>
          <c:h val="0.64766703496659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>
                <a:tint val="55000"/>
                <a:satMod val="13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5D-4395-AD99-E40608C5E4E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5D-4395-AD99-E40608C5E4E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5D-4395-AD99-E40608C5E4EA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5D-4395-AD99-E40608C5E4EA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15D-4395-AD99-E40608C5E4E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15D-4395-AD99-E40608C5E4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Лист1!$A$3:$A$29</c:f>
              <c:strCache>
                <c:ptCount val="27"/>
                <c:pt idx="0">
                  <c:v>Велижский район</c:v>
                </c:pt>
                <c:pt idx="1">
                  <c:v>Вяземский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г. Десногорск</c:v>
                </c:pt>
                <c:pt idx="5">
                  <c:v>Демидовский район</c:v>
                </c:pt>
                <c:pt idx="6">
                  <c:v>Дорогобужский район</c:v>
                </c:pt>
                <c:pt idx="7">
                  <c:v>Духовщинский район</c:v>
                </c:pt>
                <c:pt idx="8">
                  <c:v>Ельнинский район</c:v>
                </c:pt>
                <c:pt idx="9">
                  <c:v>Ершичский район</c:v>
                </c:pt>
                <c:pt idx="10">
                  <c:v>Кардымовский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Новодугинский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Руднянский район</c:v>
                </c:pt>
                <c:pt idx="17">
                  <c:v>Сафоновский район</c:v>
                </c:pt>
                <c:pt idx="18">
                  <c:v>Смоленский район</c:v>
                </c:pt>
                <c:pt idx="19">
                  <c:v>Сычевский район</c:v>
                </c:pt>
                <c:pt idx="20">
                  <c:v>Темкинский район</c:v>
                </c:pt>
                <c:pt idx="21">
                  <c:v>Угранский район</c:v>
                </c:pt>
                <c:pt idx="22">
                  <c:v>Хиславичский район</c:v>
                </c:pt>
                <c:pt idx="23">
                  <c:v>Холм-Жирковский район</c:v>
                </c:pt>
                <c:pt idx="24">
                  <c:v>Шумячский район</c:v>
                </c:pt>
                <c:pt idx="25">
                  <c:v>Ярцевский район</c:v>
                </c:pt>
                <c:pt idx="26">
                  <c:v>г. Смоленск</c:v>
                </c:pt>
              </c:strCache>
            </c:strRef>
          </c:cat>
          <c:val>
            <c:numRef>
              <c:f>Лист1!$B$3:$B$29</c:f>
              <c:numCache>
                <c:formatCode>General</c:formatCode>
                <c:ptCount val="27"/>
                <c:pt idx="0">
                  <c:v>3.8</c:v>
                </c:pt>
                <c:pt idx="1">
                  <c:v>3.5</c:v>
                </c:pt>
                <c:pt idx="2">
                  <c:v>3.6</c:v>
                </c:pt>
                <c:pt idx="3">
                  <c:v>3.6</c:v>
                </c:pt>
                <c:pt idx="4">
                  <c:v>3.6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3.6</c:v>
                </c:pt>
                <c:pt idx="9">
                  <c:v>4.0999999999999996</c:v>
                </c:pt>
                <c:pt idx="10">
                  <c:v>3.5</c:v>
                </c:pt>
                <c:pt idx="11">
                  <c:v>3.5</c:v>
                </c:pt>
                <c:pt idx="12">
                  <c:v>3.4</c:v>
                </c:pt>
                <c:pt idx="13">
                  <c:v>3.6</c:v>
                </c:pt>
                <c:pt idx="14">
                  <c:v>3.5</c:v>
                </c:pt>
                <c:pt idx="15">
                  <c:v>3.6</c:v>
                </c:pt>
                <c:pt idx="16">
                  <c:v>3.6</c:v>
                </c:pt>
                <c:pt idx="17">
                  <c:v>3.4</c:v>
                </c:pt>
                <c:pt idx="18">
                  <c:v>3.7</c:v>
                </c:pt>
                <c:pt idx="19">
                  <c:v>3.9</c:v>
                </c:pt>
                <c:pt idx="20">
                  <c:v>3.4</c:v>
                </c:pt>
                <c:pt idx="21">
                  <c:v>3.6</c:v>
                </c:pt>
                <c:pt idx="22">
                  <c:v>2.9</c:v>
                </c:pt>
                <c:pt idx="23">
                  <c:v>3.4</c:v>
                </c:pt>
                <c:pt idx="24">
                  <c:v>3.4</c:v>
                </c:pt>
                <c:pt idx="25">
                  <c:v>3.6</c:v>
                </c:pt>
                <c:pt idx="26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5D-4395-AD99-E40608C5E4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3984240"/>
        <c:axId val="1113985072"/>
      </c:barChart>
      <c:catAx>
        <c:axId val="11139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3985072"/>
        <c:crosses val="autoZero"/>
        <c:auto val="1"/>
        <c:lblAlgn val="ctr"/>
        <c:lblOffset val="100"/>
        <c:noMultiLvlLbl val="0"/>
      </c:catAx>
      <c:valAx>
        <c:axId val="11139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398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61880588854293E-2"/>
          <c:y val="1.7272074481255881E-2"/>
          <c:w val="0.91192260726767438"/>
          <c:h val="0.48999298264800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% 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Лист2!$A$2:$A$28</c:f>
              <c:strCache>
                <c:ptCount val="27"/>
                <c:pt idx="0">
                  <c:v>Велижский район</c:v>
                </c:pt>
                <c:pt idx="1">
                  <c:v>Вяземский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г. Десногорск</c:v>
                </c:pt>
                <c:pt idx="5">
                  <c:v>Демидовский район</c:v>
                </c:pt>
                <c:pt idx="6">
                  <c:v>Дорогобужский район</c:v>
                </c:pt>
                <c:pt idx="7">
                  <c:v>Духовщинский район</c:v>
                </c:pt>
                <c:pt idx="8">
                  <c:v>Ельнинский район</c:v>
                </c:pt>
                <c:pt idx="9">
                  <c:v>Ершичский район</c:v>
                </c:pt>
                <c:pt idx="10">
                  <c:v>Кардымовский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Новодугинский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Руднянский район</c:v>
                </c:pt>
                <c:pt idx="17">
                  <c:v>Сафоновский район</c:v>
                </c:pt>
                <c:pt idx="18">
                  <c:v>Смоленский район</c:v>
                </c:pt>
                <c:pt idx="19">
                  <c:v>Сычевский район</c:v>
                </c:pt>
                <c:pt idx="20">
                  <c:v>Темкинский район</c:v>
                </c:pt>
                <c:pt idx="21">
                  <c:v>Угранский район</c:v>
                </c:pt>
                <c:pt idx="22">
                  <c:v>Хиславичский район</c:v>
                </c:pt>
                <c:pt idx="23">
                  <c:v>Холм-Жирковский район</c:v>
                </c:pt>
                <c:pt idx="24">
                  <c:v>Шумячский район</c:v>
                </c:pt>
                <c:pt idx="25">
                  <c:v>Ярцевский район</c:v>
                </c:pt>
                <c:pt idx="26">
                  <c:v>г. Смоленск</c:v>
                </c:pt>
              </c:strCache>
            </c:strRef>
          </c:cat>
          <c:val>
            <c:numRef>
              <c:f>Лист2!$B$2:$B$28</c:f>
              <c:numCache>
                <c:formatCode>General</c:formatCode>
                <c:ptCount val="27"/>
                <c:pt idx="0">
                  <c:v>0</c:v>
                </c:pt>
                <c:pt idx="1">
                  <c:v>0.6</c:v>
                </c:pt>
                <c:pt idx="2">
                  <c:v>3.2</c:v>
                </c:pt>
                <c:pt idx="3">
                  <c:v>0</c:v>
                </c:pt>
                <c:pt idx="4">
                  <c:v>0</c:v>
                </c:pt>
                <c:pt idx="5">
                  <c:v>10.199999999999999</c:v>
                </c:pt>
                <c:pt idx="6">
                  <c:v>3.6</c:v>
                </c:pt>
                <c:pt idx="7">
                  <c:v>5.8</c:v>
                </c:pt>
                <c:pt idx="8">
                  <c:v>7.4</c:v>
                </c:pt>
                <c:pt idx="9">
                  <c:v>0</c:v>
                </c:pt>
                <c:pt idx="10">
                  <c:v>1.6</c:v>
                </c:pt>
                <c:pt idx="11">
                  <c:v>2.6</c:v>
                </c:pt>
                <c:pt idx="12">
                  <c:v>35.700000000000003</c:v>
                </c:pt>
                <c:pt idx="13">
                  <c:v>2.7</c:v>
                </c:pt>
                <c:pt idx="14">
                  <c:v>6.9</c:v>
                </c:pt>
                <c:pt idx="15">
                  <c:v>3.6</c:v>
                </c:pt>
                <c:pt idx="16">
                  <c:v>7.3</c:v>
                </c:pt>
                <c:pt idx="17">
                  <c:v>10.1</c:v>
                </c:pt>
                <c:pt idx="18">
                  <c:v>3.3</c:v>
                </c:pt>
                <c:pt idx="19">
                  <c:v>0</c:v>
                </c:pt>
                <c:pt idx="20">
                  <c:v>0</c:v>
                </c:pt>
                <c:pt idx="21">
                  <c:v>24.1</c:v>
                </c:pt>
                <c:pt idx="22">
                  <c:v>29.8</c:v>
                </c:pt>
                <c:pt idx="23">
                  <c:v>10.3</c:v>
                </c:pt>
                <c:pt idx="24">
                  <c:v>0</c:v>
                </c:pt>
                <c:pt idx="25">
                  <c:v>1.8</c:v>
                </c:pt>
                <c:pt idx="2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E-4CB0-863A-8BEDA89BBE7A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% "3"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Лист2!$A$2:$A$28</c:f>
              <c:strCache>
                <c:ptCount val="27"/>
                <c:pt idx="0">
                  <c:v>Велижский район</c:v>
                </c:pt>
                <c:pt idx="1">
                  <c:v>Вяземский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г. Десногорск</c:v>
                </c:pt>
                <c:pt idx="5">
                  <c:v>Демидовский район</c:v>
                </c:pt>
                <c:pt idx="6">
                  <c:v>Дорогобужский район</c:v>
                </c:pt>
                <c:pt idx="7">
                  <c:v>Духовщинский район</c:v>
                </c:pt>
                <c:pt idx="8">
                  <c:v>Ельнинский район</c:v>
                </c:pt>
                <c:pt idx="9">
                  <c:v>Ершичский район</c:v>
                </c:pt>
                <c:pt idx="10">
                  <c:v>Кардымовский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Новодугинский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Руднянский район</c:v>
                </c:pt>
                <c:pt idx="17">
                  <c:v>Сафоновский район</c:v>
                </c:pt>
                <c:pt idx="18">
                  <c:v>Смоленский район</c:v>
                </c:pt>
                <c:pt idx="19">
                  <c:v>Сычевский район</c:v>
                </c:pt>
                <c:pt idx="20">
                  <c:v>Темкинский район</c:v>
                </c:pt>
                <c:pt idx="21">
                  <c:v>Угранский район</c:v>
                </c:pt>
                <c:pt idx="22">
                  <c:v>Хиславичский район</c:v>
                </c:pt>
                <c:pt idx="23">
                  <c:v>Холм-Жирковский район</c:v>
                </c:pt>
                <c:pt idx="24">
                  <c:v>Шумячский район</c:v>
                </c:pt>
                <c:pt idx="25">
                  <c:v>Ярцевский район</c:v>
                </c:pt>
                <c:pt idx="26">
                  <c:v>г. Смоленск</c:v>
                </c:pt>
              </c:strCache>
            </c:strRef>
          </c:cat>
          <c:val>
            <c:numRef>
              <c:f>Лист2!$C$2:$C$28</c:f>
              <c:numCache>
                <c:formatCode>General</c:formatCode>
                <c:ptCount val="27"/>
                <c:pt idx="0">
                  <c:v>25</c:v>
                </c:pt>
                <c:pt idx="1">
                  <c:v>53.8</c:v>
                </c:pt>
                <c:pt idx="2">
                  <c:v>48.1</c:v>
                </c:pt>
                <c:pt idx="3">
                  <c:v>45.5</c:v>
                </c:pt>
                <c:pt idx="4">
                  <c:v>51.9</c:v>
                </c:pt>
                <c:pt idx="5">
                  <c:v>35.6</c:v>
                </c:pt>
                <c:pt idx="6">
                  <c:v>54.5</c:v>
                </c:pt>
                <c:pt idx="7">
                  <c:v>48.8</c:v>
                </c:pt>
                <c:pt idx="8">
                  <c:v>39.700000000000003</c:v>
                </c:pt>
                <c:pt idx="9">
                  <c:v>22.2</c:v>
                </c:pt>
                <c:pt idx="10">
                  <c:v>55.7</c:v>
                </c:pt>
                <c:pt idx="11">
                  <c:v>48.7</c:v>
                </c:pt>
                <c:pt idx="12">
                  <c:v>28.6</c:v>
                </c:pt>
                <c:pt idx="13">
                  <c:v>67.599999999999994</c:v>
                </c:pt>
                <c:pt idx="14">
                  <c:v>41.5</c:v>
                </c:pt>
                <c:pt idx="15">
                  <c:v>42.5</c:v>
                </c:pt>
                <c:pt idx="16">
                  <c:v>35</c:v>
                </c:pt>
                <c:pt idx="17">
                  <c:v>47.2</c:v>
                </c:pt>
                <c:pt idx="18">
                  <c:v>38.6</c:v>
                </c:pt>
                <c:pt idx="19">
                  <c:v>33.299999999999997</c:v>
                </c:pt>
                <c:pt idx="20">
                  <c:v>56</c:v>
                </c:pt>
                <c:pt idx="21">
                  <c:v>17.2</c:v>
                </c:pt>
                <c:pt idx="22">
                  <c:v>53.2</c:v>
                </c:pt>
                <c:pt idx="23">
                  <c:v>38.5</c:v>
                </c:pt>
                <c:pt idx="24">
                  <c:v>63</c:v>
                </c:pt>
                <c:pt idx="25">
                  <c:v>44.4</c:v>
                </c:pt>
                <c:pt idx="26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FE-4CB0-863A-8BEDA89BBE7A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% "4"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Лист2!$A$2:$A$28</c:f>
              <c:strCache>
                <c:ptCount val="27"/>
                <c:pt idx="0">
                  <c:v>Велижский район</c:v>
                </c:pt>
                <c:pt idx="1">
                  <c:v>Вяземский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г. Десногорск</c:v>
                </c:pt>
                <c:pt idx="5">
                  <c:v>Демидовский район</c:v>
                </c:pt>
                <c:pt idx="6">
                  <c:v>Дорогобужский район</c:v>
                </c:pt>
                <c:pt idx="7">
                  <c:v>Духовщинский район</c:v>
                </c:pt>
                <c:pt idx="8">
                  <c:v>Ельнинский район</c:v>
                </c:pt>
                <c:pt idx="9">
                  <c:v>Ершичский район</c:v>
                </c:pt>
                <c:pt idx="10">
                  <c:v>Кардымовский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Новодугинский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Руднянский район</c:v>
                </c:pt>
                <c:pt idx="17">
                  <c:v>Сафоновский район</c:v>
                </c:pt>
                <c:pt idx="18">
                  <c:v>Смоленский район</c:v>
                </c:pt>
                <c:pt idx="19">
                  <c:v>Сычевский район</c:v>
                </c:pt>
                <c:pt idx="20">
                  <c:v>Темкинский район</c:v>
                </c:pt>
                <c:pt idx="21">
                  <c:v>Угранский район</c:v>
                </c:pt>
                <c:pt idx="22">
                  <c:v>Хиславичский район</c:v>
                </c:pt>
                <c:pt idx="23">
                  <c:v>Холм-Жирковский район</c:v>
                </c:pt>
                <c:pt idx="24">
                  <c:v>Шумячский район</c:v>
                </c:pt>
                <c:pt idx="25">
                  <c:v>Ярцевский район</c:v>
                </c:pt>
                <c:pt idx="26">
                  <c:v>г. Смоленск</c:v>
                </c:pt>
              </c:strCache>
            </c:strRef>
          </c:cat>
          <c:val>
            <c:numRef>
              <c:f>Лист2!$D$2:$D$28</c:f>
              <c:numCache>
                <c:formatCode>General</c:formatCode>
                <c:ptCount val="27"/>
                <c:pt idx="0">
                  <c:v>70</c:v>
                </c:pt>
                <c:pt idx="1">
                  <c:v>38.200000000000003</c:v>
                </c:pt>
                <c:pt idx="2">
                  <c:v>36.4</c:v>
                </c:pt>
                <c:pt idx="3">
                  <c:v>45.5</c:v>
                </c:pt>
                <c:pt idx="4">
                  <c:v>40.299999999999997</c:v>
                </c:pt>
                <c:pt idx="5">
                  <c:v>45.8</c:v>
                </c:pt>
                <c:pt idx="6">
                  <c:v>34.799999999999997</c:v>
                </c:pt>
                <c:pt idx="7">
                  <c:v>37.200000000000003</c:v>
                </c:pt>
                <c:pt idx="8">
                  <c:v>39.700000000000003</c:v>
                </c:pt>
                <c:pt idx="9">
                  <c:v>41.7</c:v>
                </c:pt>
                <c:pt idx="10">
                  <c:v>34.4</c:v>
                </c:pt>
                <c:pt idx="11">
                  <c:v>46.2</c:v>
                </c:pt>
                <c:pt idx="12">
                  <c:v>28.6</c:v>
                </c:pt>
                <c:pt idx="13">
                  <c:v>21.6</c:v>
                </c:pt>
                <c:pt idx="14">
                  <c:v>42.1</c:v>
                </c:pt>
                <c:pt idx="15">
                  <c:v>40.1</c:v>
                </c:pt>
                <c:pt idx="16">
                  <c:v>44.7</c:v>
                </c:pt>
                <c:pt idx="17">
                  <c:v>34.700000000000003</c:v>
                </c:pt>
                <c:pt idx="18">
                  <c:v>43.1</c:v>
                </c:pt>
                <c:pt idx="19">
                  <c:v>45.6</c:v>
                </c:pt>
                <c:pt idx="20">
                  <c:v>44</c:v>
                </c:pt>
                <c:pt idx="21">
                  <c:v>37.9</c:v>
                </c:pt>
                <c:pt idx="22">
                  <c:v>14.9</c:v>
                </c:pt>
                <c:pt idx="23">
                  <c:v>48.7</c:v>
                </c:pt>
                <c:pt idx="24">
                  <c:v>30.4</c:v>
                </c:pt>
                <c:pt idx="25">
                  <c:v>46.7</c:v>
                </c:pt>
                <c:pt idx="26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FE-4CB0-863A-8BEDA89BBE7A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% "5"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Лист2!$A$2:$A$28</c:f>
              <c:strCache>
                <c:ptCount val="27"/>
                <c:pt idx="0">
                  <c:v>Велижский район</c:v>
                </c:pt>
                <c:pt idx="1">
                  <c:v>Вяземский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г. Десногорск</c:v>
                </c:pt>
                <c:pt idx="5">
                  <c:v>Демидовский район</c:v>
                </c:pt>
                <c:pt idx="6">
                  <c:v>Дорогобужский район</c:v>
                </c:pt>
                <c:pt idx="7">
                  <c:v>Духовщинский район</c:v>
                </c:pt>
                <c:pt idx="8">
                  <c:v>Ельнинский район</c:v>
                </c:pt>
                <c:pt idx="9">
                  <c:v>Ершичский район</c:v>
                </c:pt>
                <c:pt idx="10">
                  <c:v>Кардымовский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Новодугинский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Руднянский район</c:v>
                </c:pt>
                <c:pt idx="17">
                  <c:v>Сафоновский район</c:v>
                </c:pt>
                <c:pt idx="18">
                  <c:v>Смоленский район</c:v>
                </c:pt>
                <c:pt idx="19">
                  <c:v>Сычевский район</c:v>
                </c:pt>
                <c:pt idx="20">
                  <c:v>Темкинский район</c:v>
                </c:pt>
                <c:pt idx="21">
                  <c:v>Угранский район</c:v>
                </c:pt>
                <c:pt idx="22">
                  <c:v>Хиславичский район</c:v>
                </c:pt>
                <c:pt idx="23">
                  <c:v>Холм-Жирковский район</c:v>
                </c:pt>
                <c:pt idx="24">
                  <c:v>Шумячский район</c:v>
                </c:pt>
                <c:pt idx="25">
                  <c:v>Ярцевский район</c:v>
                </c:pt>
                <c:pt idx="26">
                  <c:v>г. Смоленск</c:v>
                </c:pt>
              </c:strCache>
            </c:strRef>
          </c:cat>
          <c:val>
            <c:numRef>
              <c:f>Лист2!$E$2:$E$28</c:f>
              <c:numCache>
                <c:formatCode>General</c:formatCode>
                <c:ptCount val="27"/>
                <c:pt idx="0">
                  <c:v>5</c:v>
                </c:pt>
                <c:pt idx="1">
                  <c:v>7.4</c:v>
                </c:pt>
                <c:pt idx="2">
                  <c:v>12.3</c:v>
                </c:pt>
                <c:pt idx="3">
                  <c:v>9.1</c:v>
                </c:pt>
                <c:pt idx="4">
                  <c:v>7.8</c:v>
                </c:pt>
                <c:pt idx="5">
                  <c:v>8.5</c:v>
                </c:pt>
                <c:pt idx="6">
                  <c:v>7.1</c:v>
                </c:pt>
                <c:pt idx="7">
                  <c:v>8.1</c:v>
                </c:pt>
                <c:pt idx="8">
                  <c:v>13.2</c:v>
                </c:pt>
                <c:pt idx="9">
                  <c:v>36.1</c:v>
                </c:pt>
                <c:pt idx="10">
                  <c:v>8.1999999999999993</c:v>
                </c:pt>
                <c:pt idx="11">
                  <c:v>2.6</c:v>
                </c:pt>
                <c:pt idx="12">
                  <c:v>7.1</c:v>
                </c:pt>
                <c:pt idx="13">
                  <c:v>8.1</c:v>
                </c:pt>
                <c:pt idx="14">
                  <c:v>9.4</c:v>
                </c:pt>
                <c:pt idx="15">
                  <c:v>13.9</c:v>
                </c:pt>
                <c:pt idx="16">
                  <c:v>13</c:v>
                </c:pt>
                <c:pt idx="17">
                  <c:v>8.1</c:v>
                </c:pt>
                <c:pt idx="18">
                  <c:v>15</c:v>
                </c:pt>
                <c:pt idx="19">
                  <c:v>21.1</c:v>
                </c:pt>
                <c:pt idx="20">
                  <c:v>0</c:v>
                </c:pt>
                <c:pt idx="21">
                  <c:v>20.7</c:v>
                </c:pt>
                <c:pt idx="22">
                  <c:v>2.1</c:v>
                </c:pt>
                <c:pt idx="23">
                  <c:v>2.6</c:v>
                </c:pt>
                <c:pt idx="24">
                  <c:v>6.5</c:v>
                </c:pt>
                <c:pt idx="25">
                  <c:v>7.1</c:v>
                </c:pt>
                <c:pt idx="26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FE-4CB0-863A-8BEDA89BB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2801040"/>
        <c:axId val="1273877184"/>
      </c:barChart>
      <c:catAx>
        <c:axId val="127280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877184"/>
        <c:crosses val="autoZero"/>
        <c:auto val="1"/>
        <c:lblAlgn val="ctr"/>
        <c:lblOffset val="100"/>
        <c:noMultiLvlLbl val="0"/>
      </c:catAx>
      <c:valAx>
        <c:axId val="127387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280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96284755849367"/>
          <c:y val="0.84744060993457759"/>
          <c:w val="0.42258410880458125"/>
          <c:h val="0.11763274916251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21759927938"/>
          <c:y val="5.7746917664703669E-2"/>
          <c:w val="0.88020873130503663"/>
          <c:h val="0.806010829528661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B8F-4072-A6DD-3C30E954379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B8F-4072-A6DD-3C30E954379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F-4072-A6DD-3C30E954379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B8F-4072-A6DD-3C30E954379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B8F-4072-A6DD-3C30E9543796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B8F-4072-A6DD-3C30E954379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F-4072-A6DD-3C30E954379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B8F-4072-A6DD-3C30E9543796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B8F-4072-A6DD-3C30E954379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B8F-4072-A6DD-3C30E9543796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F-4072-A6DD-3C30E9543796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8F-4072-A6DD-3C30E9543796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B8F-4072-A6DD-3C30E9543796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B8F-4072-A6DD-3C30E954379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8F-4072-A6DD-3C30E954379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8F-4072-A6DD-3C30E954379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8F-4072-A6DD-3C30E9543796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8F-4072-A6DD-3C30E9543796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8F-4072-A6DD-3C30E9543796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B8F-4072-A6DD-3C30E954379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8F-4072-A6DD-3C30E9543796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B8F-4072-A6DD-3C30E9543796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B8F-4072-A6DD-3C30E9543796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B8F-4072-A6DD-3C30E9543796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B8F-4072-A6DD-3C30E9543796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B8F-4072-A6DD-3C30E9543796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B8F-4072-A6DD-3C30E954379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B8F-4072-A6DD-3C30E9543796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B8F-4072-A6DD-3C30E9543796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B8F-4072-A6DD-3C30E9543796}"/>
              </c:ext>
            </c:extLst>
          </c:dPt>
          <c:dLbls>
            <c:dLbl>
              <c:idx val="0"/>
              <c:layout>
                <c:manualLayout>
                  <c:x val="0"/>
                  <c:y val="-2.61280423889501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B8F-4072-A6DD-3C30E9543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Лист3!$B$2:$B$31</c:f>
              <c:numCache>
                <c:formatCode>General</c:formatCode>
                <c:ptCount val="30"/>
                <c:pt idx="0">
                  <c:v>75.739999999999995</c:v>
                </c:pt>
                <c:pt idx="1">
                  <c:v>83.72</c:v>
                </c:pt>
                <c:pt idx="2">
                  <c:v>51.5</c:v>
                </c:pt>
                <c:pt idx="3">
                  <c:v>76.489999999999995</c:v>
                </c:pt>
                <c:pt idx="4">
                  <c:v>86.33</c:v>
                </c:pt>
                <c:pt idx="5">
                  <c:v>79.84</c:v>
                </c:pt>
                <c:pt idx="6">
                  <c:v>56.81</c:v>
                </c:pt>
                <c:pt idx="7">
                  <c:v>88.35</c:v>
                </c:pt>
                <c:pt idx="8">
                  <c:v>68.11</c:v>
                </c:pt>
                <c:pt idx="9">
                  <c:v>51.96</c:v>
                </c:pt>
                <c:pt idx="10">
                  <c:v>72.349999999999994</c:v>
                </c:pt>
                <c:pt idx="11">
                  <c:v>66</c:v>
                </c:pt>
                <c:pt idx="12">
                  <c:v>60.16</c:v>
                </c:pt>
                <c:pt idx="13">
                  <c:v>62.05</c:v>
                </c:pt>
                <c:pt idx="14">
                  <c:v>54.05</c:v>
                </c:pt>
                <c:pt idx="15">
                  <c:v>66.930000000000007</c:v>
                </c:pt>
                <c:pt idx="16">
                  <c:v>64.89</c:v>
                </c:pt>
                <c:pt idx="17">
                  <c:v>54.66</c:v>
                </c:pt>
                <c:pt idx="18">
                  <c:v>76.64</c:v>
                </c:pt>
                <c:pt idx="19">
                  <c:v>57.86</c:v>
                </c:pt>
                <c:pt idx="20">
                  <c:v>67.42</c:v>
                </c:pt>
                <c:pt idx="21">
                  <c:v>69.23</c:v>
                </c:pt>
                <c:pt idx="22">
                  <c:v>37.85</c:v>
                </c:pt>
                <c:pt idx="23">
                  <c:v>62</c:v>
                </c:pt>
                <c:pt idx="24">
                  <c:v>63.48</c:v>
                </c:pt>
                <c:pt idx="25">
                  <c:v>57.73</c:v>
                </c:pt>
                <c:pt idx="26">
                  <c:v>46.05</c:v>
                </c:pt>
                <c:pt idx="27">
                  <c:v>17.66</c:v>
                </c:pt>
                <c:pt idx="28">
                  <c:v>23.46</c:v>
                </c:pt>
                <c:pt idx="29">
                  <c:v>34.909999999999997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B8F-4072-A6DD-3C30E95437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99537551"/>
        <c:axId val="99559183"/>
      </c:barChart>
      <c:catAx>
        <c:axId val="995375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/>
                  <a:t>Номер задания</a:t>
                </a:r>
              </a:p>
            </c:rich>
          </c:tx>
          <c:layout>
            <c:manualLayout>
              <c:xMode val="edge"/>
              <c:yMode val="edge"/>
              <c:x val="0.45044737964861692"/>
              <c:y val="0.943909757898540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559183"/>
        <c:crosses val="autoZero"/>
        <c:auto val="1"/>
        <c:lblAlgn val="ctr"/>
        <c:lblOffset val="100"/>
        <c:noMultiLvlLbl val="0"/>
      </c:catAx>
      <c:valAx>
        <c:axId val="9955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/>
                  <a:t>Процент выполнивших задания</a:t>
                </a:r>
              </a:p>
            </c:rich>
          </c:tx>
          <c:layout>
            <c:manualLayout>
              <c:xMode val="edge"/>
              <c:yMode val="edge"/>
              <c:x val="1.6791410000072369E-2"/>
              <c:y val="7.40789618387770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53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№ 10 по</a:t>
            </a:r>
            <a:r>
              <a:rPr lang="ru-RU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региону в группах по итоговым отметкам за ОГЭ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54028308702077"/>
          <c:y val="3.7036960089751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51676631707342"/>
          <c:y val="0.22075637642919968"/>
          <c:w val="0.87182071639385328"/>
          <c:h val="0.561917326297273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8-4B9B-B8A7-A80D8F872F5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8-4B9B-B8A7-A80D8F872F5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8-4B9B-B8A7-A80D8F872F5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8-4B9B-B8A7-A80D8F872F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Лист4!$B$2:$B$5</c:f>
              <c:numCache>
                <c:formatCode>General</c:formatCode>
                <c:ptCount val="4"/>
                <c:pt idx="0">
                  <c:v>12.06</c:v>
                </c:pt>
                <c:pt idx="1">
                  <c:v>41.59</c:v>
                </c:pt>
                <c:pt idx="2">
                  <c:v>60.64</c:v>
                </c:pt>
                <c:pt idx="3">
                  <c:v>73.72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48-4B9B-B8A7-A80D8F872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948848"/>
        <c:axId val="457951760"/>
      </c:barChart>
      <c:catAx>
        <c:axId val="457948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Отметки за ОГЭ по географии </a:t>
                </a:r>
              </a:p>
            </c:rich>
          </c:tx>
          <c:layout>
            <c:manualLayout>
              <c:xMode val="edge"/>
              <c:yMode val="edge"/>
              <c:x val="0.36034930281017785"/>
              <c:y val="0.88036482247106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7951760"/>
        <c:crosses val="autoZero"/>
        <c:auto val="1"/>
        <c:lblAlgn val="ctr"/>
        <c:lblOffset val="100"/>
        <c:noMultiLvlLbl val="0"/>
      </c:catAx>
      <c:valAx>
        <c:axId val="45795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 выполнивших задание</a:t>
                </a:r>
              </a:p>
            </c:rich>
          </c:tx>
          <c:layout>
            <c:manualLayout>
              <c:xMode val="edge"/>
              <c:yMode val="edge"/>
              <c:x val="2.5357307514983864E-2"/>
              <c:y val="0.19767623044480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94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№ 15 по региону в группах по итоговым отметкам за ОГЭ </a:t>
            </a:r>
            <a:endParaRPr lang="ru-RU" sz="14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C-4FA4-AB96-E72BE1E0689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C-4FA4-AB96-E72BE1E0689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C-4FA4-AB96-E72BE1E0689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C-4FA4-AB96-E72BE1E068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Лист5!$B$2:$B$5</c:f>
              <c:numCache>
                <c:formatCode>General</c:formatCode>
                <c:ptCount val="4"/>
                <c:pt idx="0">
                  <c:v>12.06</c:v>
                </c:pt>
                <c:pt idx="1">
                  <c:v>42.02</c:v>
                </c:pt>
                <c:pt idx="2">
                  <c:v>61.2</c:v>
                </c:pt>
                <c:pt idx="3">
                  <c:v>87.27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FC-4FA4-AB96-E72BE1E068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790815"/>
        <c:axId val="519799135"/>
      </c:barChart>
      <c:catAx>
        <c:axId val="5197908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Отметки за ОГЭ по географии </a:t>
                </a:r>
                <a:endParaRPr lang="ru-RU" sz="14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9799135"/>
        <c:crosses val="autoZero"/>
        <c:auto val="1"/>
        <c:lblAlgn val="ctr"/>
        <c:lblOffset val="100"/>
        <c:noMultiLvlLbl val="0"/>
      </c:catAx>
      <c:valAx>
        <c:axId val="51979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 выполнивших задание</a:t>
                </a:r>
                <a:endParaRPr lang="ru-RU" sz="14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4262351568942245E-2"/>
              <c:y val="0.25049491042374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79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№ 23 по региону в группах по итоговым отметкам за ОГЭ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70-43F6-BC6D-9DA55EC5FE2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70-43F6-BC6D-9DA55EC5FE2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70-43F6-BC6D-9DA55EC5FE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Лист6!$B$2:$B$5</c:f>
              <c:numCache>
                <c:formatCode>General</c:formatCode>
                <c:ptCount val="4"/>
                <c:pt idx="0">
                  <c:v>5.03</c:v>
                </c:pt>
                <c:pt idx="1">
                  <c:v>24.39</c:v>
                </c:pt>
                <c:pt idx="2">
                  <c:v>46.35</c:v>
                </c:pt>
                <c:pt idx="3">
                  <c:v>67.56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70-43F6-BC6D-9DA55EC5FE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357727"/>
        <c:axId val="517358559"/>
      </c:barChart>
      <c:catAx>
        <c:axId val="517357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Отметки за ОГЭ по географии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7358559"/>
        <c:crosses val="autoZero"/>
        <c:auto val="1"/>
        <c:lblAlgn val="ctr"/>
        <c:lblOffset val="100"/>
        <c:noMultiLvlLbl val="0"/>
      </c:catAx>
      <c:valAx>
        <c:axId val="51735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Процент выполнивших задание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16398148148148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35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№ 27 по региону в группах по итоговым отметкам за ОГЭ </a:t>
            </a:r>
            <a:endParaRPr lang="ru-RU" sz="14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97777777777777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124292729187661"/>
          <c:y val="0.188373804267844"/>
          <c:w val="0.86096321051935676"/>
          <c:h val="0.620964929052742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3-4138-833F-0427756F89A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F3-4138-833F-0427756F89A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F3-4138-833F-0427756F8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Лист7!$B$2:$B$5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14.4</c:v>
                </c:pt>
                <c:pt idx="2">
                  <c:v>43.87</c:v>
                </c:pt>
                <c:pt idx="3">
                  <c:v>86.24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F3-4138-833F-0427756F89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804127"/>
        <c:axId val="519804959"/>
      </c:barChart>
      <c:catAx>
        <c:axId val="519804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Отметки за ОГЭ по географии </a:t>
                </a:r>
                <a:endParaRPr lang="ru-RU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4355095795211837"/>
              <c:y val="0.9200042124364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9804959"/>
        <c:crosses val="autoZero"/>
        <c:auto val="1"/>
        <c:lblAlgn val="ctr"/>
        <c:lblOffset val="100"/>
        <c:noMultiLvlLbl val="0"/>
      </c:catAx>
      <c:valAx>
        <c:axId val="519804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 выполнивших задание</a:t>
                </a:r>
                <a:endParaRPr lang="ru-RU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444444444444445E-2"/>
              <c:y val="0.232870370370370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80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№ 28 по региону в группах по итоговым отметкам за ОГЭ </a:t>
            </a:r>
            <a:endParaRPr lang="ru-RU" sz="140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51111111111111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315758672057885"/>
          <c:y val="0.31157407407407406"/>
          <c:w val="0.82628697595233025"/>
          <c:h val="0.548619130941965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CC-44F3-938D-136E338C2E7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C-44F3-938D-136E338C2E7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C-44F3-938D-136E338C2E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Лист9!$B$2:$B$5</c:f>
              <c:numCache>
                <c:formatCode>General</c:formatCode>
                <c:ptCount val="4"/>
                <c:pt idx="0">
                  <c:v>1.51</c:v>
                </c:pt>
                <c:pt idx="1">
                  <c:v>5.52</c:v>
                </c:pt>
                <c:pt idx="2">
                  <c:v>19.62</c:v>
                </c:pt>
                <c:pt idx="3">
                  <c:v>57.91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CC-44F3-938D-136E338C2E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801215"/>
        <c:axId val="519791231"/>
      </c:barChart>
      <c:catAx>
        <c:axId val="5198012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Отметки за ОГЭ по географии </a:t>
                </a:r>
                <a:endParaRPr lang="ru-RU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4140997822715341"/>
              <c:y val="0.93287037037037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9791231"/>
        <c:crosses val="autoZero"/>
        <c:auto val="1"/>
        <c:lblAlgn val="ctr"/>
        <c:lblOffset val="100"/>
        <c:noMultiLvlLbl val="0"/>
      </c:catAx>
      <c:valAx>
        <c:axId val="51979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Процент выполнивших задание</a:t>
                </a:r>
                <a:endParaRPr lang="ru-RU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4981060606060608E-2"/>
              <c:y val="0.30287037037037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80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7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8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94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90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8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63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73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3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5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EC8A31-AFDC-48ED-8876-755BA841BD99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9F05DE2-7DE5-4DC7-9A94-A10BC2495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7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coko67.ru/gia11/itogigi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E0AC1-6FB1-F0B1-0ED1-30F9333FE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395" y="994063"/>
            <a:ext cx="9966960" cy="292608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 географии: анализируем, выявляем причины, находим эффективные решения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D9BA0A-E7F9-417B-BBBE-DCDCF6CDB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252" y="5001641"/>
            <a:ext cx="9598057" cy="2122962"/>
          </a:xfrm>
        </p:spPr>
        <p:txBody>
          <a:bodyPr/>
          <a:lstStyle/>
          <a:p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Л.В. Зайцева, учитель географии МБОУ «СШ № 33» г. Смоленска, председатель предметной территориальной комиссии по географии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C4B85-E5A2-89B5-6E4A-497C274D3F6F}"/>
              </a:ext>
            </a:extLst>
          </p:cNvPr>
          <p:cNvSpPr txBox="1"/>
          <p:nvPr/>
        </p:nvSpPr>
        <p:spPr>
          <a:xfrm>
            <a:off x="4081806" y="5975624"/>
            <a:ext cx="44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Смоленск, 2022</a:t>
            </a:r>
          </a:p>
        </p:txBody>
      </p:sp>
      <p:pic>
        <p:nvPicPr>
          <p:cNvPr id="5" name="Рисунок 4" descr="oge-po-geografii-640x330.jpg">
            <a:extLst>
              <a:ext uri="{FF2B5EF4-FFF2-40B4-BE49-F238E27FC236}">
                <a16:creationId xmlns:a16="http://schemas.microsoft.com/office/drawing/2014/main" id="{4EB06739-9FA5-AAAC-B7EC-E8A4FC09A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523" b="7929"/>
          <a:stretch/>
        </p:blipFill>
        <p:spPr>
          <a:xfrm>
            <a:off x="300583" y="272448"/>
            <a:ext cx="2185165" cy="11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0960" y="71868"/>
            <a:ext cx="10668000" cy="10525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Содержательный анализ выполнения заданий КИМ   ОГЭ</a:t>
            </a:r>
          </a:p>
        </p:txBody>
      </p:sp>
      <p:pic>
        <p:nvPicPr>
          <p:cNvPr id="5" name="Рисунок 4" descr="images-1900x1292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184" y="365762"/>
            <a:ext cx="1115616" cy="75861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69009"/>
              </p:ext>
            </p:extLst>
          </p:nvPr>
        </p:nvGraphicFramePr>
        <p:xfrm>
          <a:off x="1676400" y="1097754"/>
          <a:ext cx="9773920" cy="230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 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заданий в КИМ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Планируемый результат</a:t>
                      </a:r>
                      <a:br>
                        <a:rPr kumimoji="0" lang="ru-RU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выполнения по спецификации КИМ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kumimoji="0" lang="ru-RU" sz="1800" b="1" i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выполнения заданий по региону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60—90%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65,68</a:t>
                      </a: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40—60%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57,91</a:t>
                      </a: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менее 40%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47,9</a:t>
                      </a:r>
                      <a:r>
                        <a:rPr kumimoji="0"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B80F82-39BC-8212-5A7D-D5C1DFF397E4}"/>
              </a:ext>
            </a:extLst>
          </p:cNvPr>
          <p:cNvSpPr txBox="1"/>
          <p:nvPr/>
        </p:nvSpPr>
        <p:spPr>
          <a:xfrm>
            <a:off x="1168400" y="5915548"/>
            <a:ext cx="1028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ОГЭ по географии На выполнение экзаменационной работы отводится 2 часа 30 минут (150 минут)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E0B30-BBA4-6169-1677-4EB8A233CBBC}"/>
              </a:ext>
            </a:extLst>
          </p:cNvPr>
          <p:cNvSpPr txBox="1"/>
          <p:nvPr/>
        </p:nvSpPr>
        <p:spPr>
          <a:xfrm>
            <a:off x="508000" y="3459007"/>
            <a:ext cx="1137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вариант экзаменационной работы включал в себя 30 заданий, различающихся формой и уровнем сложности: 27 заданий с записью краткого ответа, 3 задания с развёрнутым ответом, в которых требовалось записать полный и обоснованный ответ на поставленный вопрос. За выполнение заданий с развёрнутым ответом в зависимости от полноты и правильности ответа присваивалось от 0 до 2 баллов.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F0244E-E6C0-6486-88C1-1E01B3CF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53818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результатов выполнения выпускниками всего массива заданий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8AB2856-B753-A32F-B058-21AD7E113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281114"/>
              </p:ext>
            </p:extLst>
          </p:nvPr>
        </p:nvGraphicFramePr>
        <p:xfrm>
          <a:off x="838865" y="1750922"/>
          <a:ext cx="10210135" cy="2202202"/>
        </p:xfrm>
        <a:graphic>
          <a:graphicData uri="http://schemas.openxmlformats.org/drawingml/2006/table">
            <a:tbl>
              <a:tblPr firstRow="1" firstCol="1" bandRow="1"/>
              <a:tblGrid>
                <a:gridCol w="680033">
                  <a:extLst>
                    <a:ext uri="{9D8B030D-6E8A-4147-A177-3AD203B41FA5}">
                      <a16:colId xmlns:a16="http://schemas.microsoft.com/office/drawing/2014/main" val="1404744056"/>
                    </a:ext>
                  </a:extLst>
                </a:gridCol>
                <a:gridCol w="680033">
                  <a:extLst>
                    <a:ext uri="{9D8B030D-6E8A-4147-A177-3AD203B41FA5}">
                      <a16:colId xmlns:a16="http://schemas.microsoft.com/office/drawing/2014/main" val="2616491705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1348661697"/>
                    </a:ext>
                  </a:extLst>
                </a:gridCol>
                <a:gridCol w="680033">
                  <a:extLst>
                    <a:ext uri="{9D8B030D-6E8A-4147-A177-3AD203B41FA5}">
                      <a16:colId xmlns:a16="http://schemas.microsoft.com/office/drawing/2014/main" val="4150738008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2876881350"/>
                    </a:ext>
                  </a:extLst>
                </a:gridCol>
                <a:gridCol w="680033">
                  <a:extLst>
                    <a:ext uri="{9D8B030D-6E8A-4147-A177-3AD203B41FA5}">
                      <a16:colId xmlns:a16="http://schemas.microsoft.com/office/drawing/2014/main" val="1358788122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450944950"/>
                    </a:ext>
                  </a:extLst>
                </a:gridCol>
                <a:gridCol w="680033">
                  <a:extLst>
                    <a:ext uri="{9D8B030D-6E8A-4147-A177-3AD203B41FA5}">
                      <a16:colId xmlns:a16="http://schemas.microsoft.com/office/drawing/2014/main" val="3213069581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1675082838"/>
                    </a:ext>
                  </a:extLst>
                </a:gridCol>
                <a:gridCol w="680033">
                  <a:extLst>
                    <a:ext uri="{9D8B030D-6E8A-4147-A177-3AD203B41FA5}">
                      <a16:colId xmlns:a16="http://schemas.microsoft.com/office/drawing/2014/main" val="3637585709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3757950792"/>
                    </a:ext>
                  </a:extLst>
                </a:gridCol>
                <a:gridCol w="680033">
                  <a:extLst>
                    <a:ext uri="{9D8B030D-6E8A-4147-A177-3AD203B41FA5}">
                      <a16:colId xmlns:a16="http://schemas.microsoft.com/office/drawing/2014/main" val="3609986754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3663289070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2308908560"/>
                    </a:ext>
                  </a:extLst>
                </a:gridCol>
                <a:gridCol w="681238">
                  <a:extLst>
                    <a:ext uri="{9D8B030D-6E8A-4147-A177-3AD203B41FA5}">
                      <a16:colId xmlns:a16="http://schemas.microsoft.com/office/drawing/2014/main" val="479585277"/>
                    </a:ext>
                  </a:extLst>
                </a:gridCol>
              </a:tblGrid>
              <a:tr h="110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0393"/>
                  </a:ext>
                </a:extLst>
              </a:tr>
              <a:tr h="110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19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29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30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5161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8B97A84-94CA-3827-92FF-847B1BD0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22615"/>
              </p:ext>
            </p:extLst>
          </p:nvPr>
        </p:nvGraphicFramePr>
        <p:xfrm>
          <a:off x="4333461" y="4292690"/>
          <a:ext cx="4558748" cy="1603512"/>
        </p:xfrm>
        <a:graphic>
          <a:graphicData uri="http://schemas.openxmlformats.org/drawingml/2006/table">
            <a:tbl>
              <a:tblPr firstRow="1" firstCol="1" bandRow="1"/>
              <a:tblGrid>
                <a:gridCol w="941495">
                  <a:extLst>
                    <a:ext uri="{9D8B030D-6E8A-4147-A177-3AD203B41FA5}">
                      <a16:colId xmlns:a16="http://schemas.microsoft.com/office/drawing/2014/main" val="631159276"/>
                    </a:ext>
                  </a:extLst>
                </a:gridCol>
                <a:gridCol w="3617253">
                  <a:extLst>
                    <a:ext uri="{9D8B030D-6E8A-4147-A177-3AD203B41FA5}">
                      <a16:colId xmlns:a16="http://schemas.microsoft.com/office/drawing/2014/main" val="2351781316"/>
                    </a:ext>
                  </a:extLst>
                </a:gridCol>
              </a:tblGrid>
              <a:tr h="534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Базовый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54980"/>
                  </a:ext>
                </a:extLst>
              </a:tr>
              <a:tr h="534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Повышенный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740505"/>
                  </a:ext>
                </a:extLst>
              </a:tr>
              <a:tr h="534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Высокий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620407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0DE0E330-3A5A-5E9D-7AF5-5172A805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распределения заданий по уровню сложности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 descr="images-1900x1292_c.jpg">
            <a:extLst>
              <a:ext uri="{FF2B5EF4-FFF2-40B4-BE49-F238E27FC236}">
                <a16:creationId xmlns:a16="http://schemas.microsoft.com/office/drawing/2014/main" id="{4F57F88E-DC04-06C2-E464-07552932C5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62C4B-86F2-A55B-0DB8-1708601C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92" y="596346"/>
            <a:ext cx="8809382" cy="75868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выполнивших задание (%)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45042A-2683-E4DC-9842-EF29C504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75871"/>
              </p:ext>
            </p:extLst>
          </p:nvPr>
        </p:nvGraphicFramePr>
        <p:xfrm>
          <a:off x="728458" y="1153410"/>
          <a:ext cx="11105323" cy="374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images-1900x1292_c.jpg">
            <a:extLst>
              <a:ext uri="{FF2B5EF4-FFF2-40B4-BE49-F238E27FC236}">
                <a16:creationId xmlns:a16="http://schemas.microsoft.com/office/drawing/2014/main" id="{31ED90D6-CA5C-6AD6-74F0-7364334C2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72F15-81F3-071B-0A0F-ADA56C9EF9E8}"/>
              </a:ext>
            </a:extLst>
          </p:cNvPr>
          <p:cNvSpPr txBox="1"/>
          <p:nvPr/>
        </p:nvSpPr>
        <p:spPr>
          <a:xfrm>
            <a:off x="358219" y="4900464"/>
            <a:ext cx="11621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заданий базового уровня –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65,68%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соответствует планируемому проценту выполнения 60 – 90% из спецификации КИМ.</a:t>
            </a:r>
          </a:p>
          <a:p>
            <a:pPr indent="540385" algn="just">
              <a:tabLst>
                <a:tab pos="540385" algn="l"/>
              </a:tabLst>
            </a:pP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заданий повышенного уровня –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57,91%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также соответствует планируемому проценту выполнения 40-60% из спецификации КИМ.</a:t>
            </a:r>
          </a:p>
          <a:p>
            <a:pPr indent="540385" algn="just">
              <a:tabLst>
                <a:tab pos="540385" algn="l"/>
              </a:tabLst>
            </a:pP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заданий высокого уровня –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47,9%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превышает планируемый процент выполнения (менее 40 из спецификации КИМ).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99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85EFA-3BFC-906E-4311-CD3C9BA0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546" y="579579"/>
            <a:ext cx="9806131" cy="63678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анализ выполнения заданий КИМ ОГЭ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09050-BE35-0CE3-61F1-E4DE1BB3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08375"/>
            <a:ext cx="9872871" cy="2367699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75,47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 знание географических особенностей природы Земли и географической номенклатуры;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83,72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 знание специфики географического положения России;</a:t>
            </a:r>
            <a:endParaRPr lang="en-US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5DD6EFF5-F1D8-975C-F495-19CA77CD31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5DFBA-F7B6-E24A-BD12-BBB7936434FF}"/>
              </a:ext>
            </a:extLst>
          </p:cNvPr>
          <p:cNvSpPr txBox="1"/>
          <p:nvPr/>
        </p:nvSpPr>
        <p:spPr>
          <a:xfrm>
            <a:off x="1826546" y="1018095"/>
            <a:ext cx="960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C141F7-C967-588C-844B-6AC65C19E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 t="9249" r="9695" b="77694"/>
          <a:stretch/>
        </p:blipFill>
        <p:spPr bwMode="auto">
          <a:xfrm>
            <a:off x="625547" y="2102942"/>
            <a:ext cx="4587240" cy="951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C141F7-C967-588C-844B-6AC65C19E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 t="25494" r="3666" b="64507"/>
          <a:stretch/>
        </p:blipFill>
        <p:spPr bwMode="auto">
          <a:xfrm>
            <a:off x="724944" y="3646085"/>
            <a:ext cx="6004667" cy="951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2E5CD79E-B394-9EE5-13DC-562ADEB2B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5712"/>
              </p:ext>
            </p:extLst>
          </p:nvPr>
        </p:nvGraphicFramePr>
        <p:xfrm>
          <a:off x="7041823" y="2236774"/>
          <a:ext cx="3337089" cy="809639"/>
        </p:xfrm>
        <a:graphic>
          <a:graphicData uri="http://schemas.openxmlformats.org/drawingml/2006/table">
            <a:tbl>
              <a:tblPr firstRow="1" firstCol="1" bandRow="1"/>
              <a:tblGrid>
                <a:gridCol w="847078">
                  <a:extLst>
                    <a:ext uri="{9D8B030D-6E8A-4147-A177-3AD203B41FA5}">
                      <a16:colId xmlns:a16="http://schemas.microsoft.com/office/drawing/2014/main" val="131189165"/>
                    </a:ext>
                  </a:extLst>
                </a:gridCol>
                <a:gridCol w="841219">
                  <a:extLst>
                    <a:ext uri="{9D8B030D-6E8A-4147-A177-3AD203B41FA5}">
                      <a16:colId xmlns:a16="http://schemas.microsoft.com/office/drawing/2014/main" val="1159652193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1831070758"/>
                    </a:ext>
                  </a:extLst>
                </a:gridCol>
                <a:gridCol w="806582">
                  <a:extLst>
                    <a:ext uri="{9D8B030D-6E8A-4147-A177-3AD203B41FA5}">
                      <a16:colId xmlns:a16="http://schemas.microsoft.com/office/drawing/2014/main" val="145575627"/>
                    </a:ext>
                  </a:extLst>
                </a:gridCol>
              </a:tblGrid>
              <a:tr h="37445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75769"/>
                  </a:ext>
                </a:extLst>
              </a:tr>
              <a:tr h="2175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45200"/>
                  </a:ext>
                </a:extLst>
              </a:tr>
              <a:tr h="21759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0305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4BCC9A30-2FFA-C6C2-5CD3-D9AD2945F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89302"/>
              </p:ext>
            </p:extLst>
          </p:nvPr>
        </p:nvGraphicFramePr>
        <p:xfrm>
          <a:off x="7027958" y="3695105"/>
          <a:ext cx="3337089" cy="746893"/>
        </p:xfrm>
        <a:graphic>
          <a:graphicData uri="http://schemas.openxmlformats.org/drawingml/2006/table">
            <a:tbl>
              <a:tblPr firstRow="1" firstCol="1" bandRow="1"/>
              <a:tblGrid>
                <a:gridCol w="843440">
                  <a:extLst>
                    <a:ext uri="{9D8B030D-6E8A-4147-A177-3AD203B41FA5}">
                      <a16:colId xmlns:a16="http://schemas.microsoft.com/office/drawing/2014/main" val="1837845721"/>
                    </a:ext>
                  </a:extLst>
                </a:gridCol>
                <a:gridCol w="842449">
                  <a:extLst>
                    <a:ext uri="{9D8B030D-6E8A-4147-A177-3AD203B41FA5}">
                      <a16:colId xmlns:a16="http://schemas.microsoft.com/office/drawing/2014/main" val="3522878873"/>
                    </a:ext>
                  </a:extLst>
                </a:gridCol>
                <a:gridCol w="843440">
                  <a:extLst>
                    <a:ext uri="{9D8B030D-6E8A-4147-A177-3AD203B41FA5}">
                      <a16:colId xmlns:a16="http://schemas.microsoft.com/office/drawing/2014/main" val="4221243736"/>
                    </a:ext>
                  </a:extLst>
                </a:gridCol>
                <a:gridCol w="807760">
                  <a:extLst>
                    <a:ext uri="{9D8B030D-6E8A-4147-A177-3AD203B41FA5}">
                      <a16:colId xmlns:a16="http://schemas.microsoft.com/office/drawing/2014/main" val="1847414022"/>
                    </a:ext>
                  </a:extLst>
                </a:gridCol>
              </a:tblGrid>
              <a:tr h="3394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9756"/>
                  </a:ext>
                </a:extLst>
              </a:tr>
              <a:tr h="203698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438925"/>
                  </a:ext>
                </a:extLst>
              </a:tr>
              <a:tr h="203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368093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9F5AE5-D415-405F-5057-4BE75621A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1" t="62993" r="5152" b="23135"/>
          <a:stretch/>
        </p:blipFill>
        <p:spPr>
          <a:xfrm>
            <a:off x="807389" y="5334595"/>
            <a:ext cx="5288610" cy="12157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58B677-BD87-1B5E-D278-B7AFD7E286B5}"/>
              </a:ext>
            </a:extLst>
          </p:cNvPr>
          <p:cNvSpPr txBox="1"/>
          <p:nvPr/>
        </p:nvSpPr>
        <p:spPr>
          <a:xfrm>
            <a:off x="1159564" y="4527002"/>
            <a:ext cx="9913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76,49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 знание и понимание особенности природы России, формирования культурно-бытовых особенностей народов под влиянием среды их обитания, экологических проблемах;</a:t>
            </a:r>
          </a:p>
          <a:p>
            <a:endParaRPr lang="ru-RU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92C471E7-B900-AA5F-2EFD-C8DC21F2E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76614"/>
              </p:ext>
            </p:extLst>
          </p:nvPr>
        </p:nvGraphicFramePr>
        <p:xfrm>
          <a:off x="7027957" y="5447324"/>
          <a:ext cx="3445221" cy="923329"/>
        </p:xfrm>
        <a:graphic>
          <a:graphicData uri="http://schemas.openxmlformats.org/drawingml/2006/table">
            <a:tbl>
              <a:tblPr firstRow="1" firstCol="1" bandRow="1"/>
              <a:tblGrid>
                <a:gridCol w="870770">
                  <a:extLst>
                    <a:ext uri="{9D8B030D-6E8A-4147-A177-3AD203B41FA5}">
                      <a16:colId xmlns:a16="http://schemas.microsoft.com/office/drawing/2014/main" val="3521791894"/>
                    </a:ext>
                  </a:extLst>
                </a:gridCol>
                <a:gridCol w="869747">
                  <a:extLst>
                    <a:ext uri="{9D8B030D-6E8A-4147-A177-3AD203B41FA5}">
                      <a16:colId xmlns:a16="http://schemas.microsoft.com/office/drawing/2014/main" val="832477412"/>
                    </a:ext>
                  </a:extLst>
                </a:gridCol>
                <a:gridCol w="870770">
                  <a:extLst>
                    <a:ext uri="{9D8B030D-6E8A-4147-A177-3AD203B41FA5}">
                      <a16:colId xmlns:a16="http://schemas.microsoft.com/office/drawing/2014/main" val="2341315159"/>
                    </a:ext>
                  </a:extLst>
                </a:gridCol>
                <a:gridCol w="833934">
                  <a:extLst>
                    <a:ext uri="{9D8B030D-6E8A-4147-A177-3AD203B41FA5}">
                      <a16:colId xmlns:a16="http://schemas.microsoft.com/office/drawing/2014/main" val="1378056171"/>
                    </a:ext>
                  </a:extLst>
                </a:gridCol>
              </a:tblGrid>
              <a:tr h="4196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4256"/>
                  </a:ext>
                </a:extLst>
              </a:tr>
              <a:tr h="251817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87146"/>
                  </a:ext>
                </a:extLst>
              </a:tr>
              <a:tr h="25181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69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8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4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27058"/>
            <a:ext cx="9872871" cy="5040198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5, 6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86,33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79,84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соответственно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 использование приобретенных знаний и умений работы с синоптическими картами в практической деятельности и повседневной жизни;</a:t>
            </a:r>
          </a:p>
          <a:p>
            <a:pPr marL="45720" indent="0">
              <a:buNone/>
            </a:pPr>
            <a:endParaRPr lang="en-US" dirty="0"/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FC37F8-62CB-3EF9-1D2F-C05516D80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2" t="58969" r="52062" b="26735"/>
          <a:stretch/>
        </p:blipFill>
        <p:spPr>
          <a:xfrm>
            <a:off x="4756762" y="1834357"/>
            <a:ext cx="6743308" cy="1616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8BA9B-4157-F55B-D2D4-537F51713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8" t="14020" r="15412" b="71135"/>
          <a:stretch/>
        </p:blipFill>
        <p:spPr>
          <a:xfrm>
            <a:off x="4756762" y="3492463"/>
            <a:ext cx="6743308" cy="15943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FBE7AF-E5F7-820E-C251-EC1731862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t="14433" r="52526" b="40756"/>
          <a:stretch/>
        </p:blipFill>
        <p:spPr>
          <a:xfrm>
            <a:off x="979261" y="1799100"/>
            <a:ext cx="3516162" cy="3073139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ABAF948-7725-3CEC-3EC9-3472DAE40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27803"/>
              </p:ext>
            </p:extLst>
          </p:nvPr>
        </p:nvGraphicFramePr>
        <p:xfrm>
          <a:off x="2507530" y="5191720"/>
          <a:ext cx="6743308" cy="1245893"/>
        </p:xfrm>
        <a:graphic>
          <a:graphicData uri="http://schemas.openxmlformats.org/drawingml/2006/table">
            <a:tbl>
              <a:tblPr firstRow="1" firstCol="1" bandRow="1"/>
              <a:tblGrid>
                <a:gridCol w="2636749">
                  <a:extLst>
                    <a:ext uri="{9D8B030D-6E8A-4147-A177-3AD203B41FA5}">
                      <a16:colId xmlns:a16="http://schemas.microsoft.com/office/drawing/2014/main" val="4080176159"/>
                    </a:ext>
                  </a:extLst>
                </a:gridCol>
                <a:gridCol w="1387351">
                  <a:extLst>
                    <a:ext uri="{9D8B030D-6E8A-4147-A177-3AD203B41FA5}">
                      <a16:colId xmlns:a16="http://schemas.microsoft.com/office/drawing/2014/main" val="1357619093"/>
                    </a:ext>
                  </a:extLst>
                </a:gridCol>
                <a:gridCol w="1388983">
                  <a:extLst>
                    <a:ext uri="{9D8B030D-6E8A-4147-A177-3AD203B41FA5}">
                      <a16:colId xmlns:a16="http://schemas.microsoft.com/office/drawing/2014/main" val="667063573"/>
                    </a:ext>
                  </a:extLst>
                </a:gridCol>
                <a:gridCol w="1330225">
                  <a:extLst>
                    <a:ext uri="{9D8B030D-6E8A-4147-A177-3AD203B41FA5}">
                      <a16:colId xmlns:a16="http://schemas.microsoft.com/office/drawing/2014/main" val="3995655440"/>
                    </a:ext>
                  </a:extLst>
                </a:gridCol>
              </a:tblGrid>
              <a:tr h="42694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65268"/>
                  </a:ext>
                </a:extLst>
              </a:tr>
              <a:tr h="27298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34431"/>
                  </a:ext>
                </a:extLst>
              </a:tr>
              <a:tr h="27298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45441"/>
                  </a:ext>
                </a:extLst>
              </a:tr>
              <a:tr h="27298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8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6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4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315208"/>
            <a:ext cx="11460706" cy="5040198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88,35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 использования географических знаний в повседневной жизни для объяснения и оценки явлений и процессов по теме «Земная кора. Строение земной коры»;</a:t>
            </a:r>
          </a:p>
          <a:p>
            <a:pPr marL="4572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818AE1-AD61-4948-4537-836DA22CC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53" t="42062" r="11701" b="21237"/>
          <a:stretch/>
        </p:blipFill>
        <p:spPr>
          <a:xfrm>
            <a:off x="368333" y="2223682"/>
            <a:ext cx="5910608" cy="304848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6F6FCB9-6599-E553-FA30-383C3A9A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63353"/>
              </p:ext>
            </p:extLst>
          </p:nvPr>
        </p:nvGraphicFramePr>
        <p:xfrm>
          <a:off x="6311276" y="2804385"/>
          <a:ext cx="5409385" cy="1205318"/>
        </p:xfrm>
        <a:graphic>
          <a:graphicData uri="http://schemas.openxmlformats.org/drawingml/2006/table">
            <a:tbl>
              <a:tblPr firstRow="1" firstCol="1" bandRow="1"/>
              <a:tblGrid>
                <a:gridCol w="1367207">
                  <a:extLst>
                    <a:ext uri="{9D8B030D-6E8A-4147-A177-3AD203B41FA5}">
                      <a16:colId xmlns:a16="http://schemas.microsoft.com/office/drawing/2014/main" val="617213672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val="878738451"/>
                    </a:ext>
                  </a:extLst>
                </a:gridCol>
                <a:gridCol w="1367207">
                  <a:extLst>
                    <a:ext uri="{9D8B030D-6E8A-4147-A177-3AD203B41FA5}">
                      <a16:colId xmlns:a16="http://schemas.microsoft.com/office/drawing/2014/main" val="4048946980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3303124290"/>
                    </a:ext>
                  </a:extLst>
                </a:gridCol>
              </a:tblGrid>
              <a:tr h="29605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22800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12602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3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84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4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315208"/>
            <a:ext cx="11460706" cy="5040198"/>
          </a:xfrm>
        </p:spPr>
        <p:txBody>
          <a:bodyPr/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9-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68,11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на овладение основами картографической грамотности и использования географической карты как одного из языков международного общения (определение расстояний);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6F6FCB9-6599-E553-FA30-383C3A9A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29092"/>
              </p:ext>
            </p:extLst>
          </p:nvPr>
        </p:nvGraphicFramePr>
        <p:xfrm>
          <a:off x="6023728" y="2846895"/>
          <a:ext cx="5696933" cy="1043450"/>
        </p:xfrm>
        <a:graphic>
          <a:graphicData uri="http://schemas.openxmlformats.org/drawingml/2006/table">
            <a:tbl>
              <a:tblPr firstRow="1" firstCol="1" bandRow="1"/>
              <a:tblGrid>
                <a:gridCol w="1654755">
                  <a:extLst>
                    <a:ext uri="{9D8B030D-6E8A-4147-A177-3AD203B41FA5}">
                      <a16:colId xmlns:a16="http://schemas.microsoft.com/office/drawing/2014/main" val="617213672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val="878738451"/>
                    </a:ext>
                  </a:extLst>
                </a:gridCol>
                <a:gridCol w="1367207">
                  <a:extLst>
                    <a:ext uri="{9D8B030D-6E8A-4147-A177-3AD203B41FA5}">
                      <a16:colId xmlns:a16="http://schemas.microsoft.com/office/drawing/2014/main" val="4048946980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3303124290"/>
                    </a:ext>
                  </a:extLst>
                </a:gridCol>
              </a:tblGrid>
              <a:tr h="2874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22800"/>
                  </a:ext>
                </a:extLst>
              </a:tr>
              <a:tr h="3779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12602"/>
                  </a:ext>
                </a:extLst>
              </a:tr>
              <a:tr h="377995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3895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6557D-F690-C5FE-A456-FFAF800BF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8" t="20480" r="51766" b="18275"/>
          <a:stretch/>
        </p:blipFill>
        <p:spPr>
          <a:xfrm>
            <a:off x="612742" y="2268852"/>
            <a:ext cx="3895458" cy="36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4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315208"/>
            <a:ext cx="11460706" cy="5040198"/>
          </a:xfrm>
        </p:spPr>
        <p:txBody>
          <a:bodyPr/>
          <a:lstStyle/>
          <a:p>
            <a:pPr marL="267335" indent="0" algn="just"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69,23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овладение основными навыками нахождения, использования               географической информации по теме «Население России», умение отбирать необходимые статистические материалы в таблицах и графиках.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6F6FCB9-6599-E553-FA30-383C3A9A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87568"/>
              </p:ext>
            </p:extLst>
          </p:nvPr>
        </p:nvGraphicFramePr>
        <p:xfrm>
          <a:off x="6469106" y="2671568"/>
          <a:ext cx="5409385" cy="1205318"/>
        </p:xfrm>
        <a:graphic>
          <a:graphicData uri="http://schemas.openxmlformats.org/drawingml/2006/table">
            <a:tbl>
              <a:tblPr firstRow="1" firstCol="1" bandRow="1"/>
              <a:tblGrid>
                <a:gridCol w="1367207">
                  <a:extLst>
                    <a:ext uri="{9D8B030D-6E8A-4147-A177-3AD203B41FA5}">
                      <a16:colId xmlns:a16="http://schemas.microsoft.com/office/drawing/2014/main" val="617213672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val="878738451"/>
                    </a:ext>
                  </a:extLst>
                </a:gridCol>
                <a:gridCol w="1367207">
                  <a:extLst>
                    <a:ext uri="{9D8B030D-6E8A-4147-A177-3AD203B41FA5}">
                      <a16:colId xmlns:a16="http://schemas.microsoft.com/office/drawing/2014/main" val="4048946980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3303124290"/>
                    </a:ext>
                  </a:extLst>
                </a:gridCol>
              </a:tblGrid>
              <a:tr h="29605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22800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12602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3895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5B028F-2592-B818-C353-B51EDAA1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3" t="13333" r="52603" b="44468"/>
          <a:stretch/>
        </p:blipFill>
        <p:spPr>
          <a:xfrm>
            <a:off x="979260" y="2509438"/>
            <a:ext cx="5251555" cy="3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6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повышенного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315208"/>
            <a:ext cx="11460706" cy="5040198"/>
          </a:xfrm>
        </p:spPr>
        <p:txBody>
          <a:bodyPr/>
          <a:lstStyle/>
          <a:p>
            <a:pPr marL="267335" indent="0"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66,93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умение представлять и читать результаты измерений в разных формах, выявлять на этой основе эмпирические зависимости по теме «Атмосфера и климаты Земли. Распределение тепла и влаги на Земле»;</a:t>
            </a:r>
            <a:endParaRPr lang="en-US" dirty="0">
              <a:solidFill>
                <a:srgbClr val="006600"/>
              </a:solidFill>
            </a:endParaRPr>
          </a:p>
          <a:p>
            <a:pPr marL="45720" indent="0">
              <a:buNone/>
            </a:pPr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6F6FCB9-6599-E553-FA30-383C3A9A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1135"/>
              </p:ext>
            </p:extLst>
          </p:nvPr>
        </p:nvGraphicFramePr>
        <p:xfrm>
          <a:off x="6311276" y="2804385"/>
          <a:ext cx="5409385" cy="1214234"/>
        </p:xfrm>
        <a:graphic>
          <a:graphicData uri="http://schemas.openxmlformats.org/drawingml/2006/table">
            <a:tbl>
              <a:tblPr firstRow="1" firstCol="1" bandRow="1"/>
              <a:tblGrid>
                <a:gridCol w="1367207">
                  <a:extLst>
                    <a:ext uri="{9D8B030D-6E8A-4147-A177-3AD203B41FA5}">
                      <a16:colId xmlns:a16="http://schemas.microsoft.com/office/drawing/2014/main" val="617213672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val="878738451"/>
                    </a:ext>
                  </a:extLst>
                </a:gridCol>
                <a:gridCol w="1367207">
                  <a:extLst>
                    <a:ext uri="{9D8B030D-6E8A-4147-A177-3AD203B41FA5}">
                      <a16:colId xmlns:a16="http://schemas.microsoft.com/office/drawing/2014/main" val="4048946980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3303124290"/>
                    </a:ext>
                  </a:extLst>
                </a:gridCol>
              </a:tblGrid>
              <a:tr h="29605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22800"/>
                  </a:ext>
                </a:extLst>
              </a:tr>
              <a:tr h="398215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12602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3895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8CDA94-6B6B-CDE0-7ECC-D03C8E8F6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44" t="29415" r="13170" b="16701"/>
          <a:stretch/>
        </p:blipFill>
        <p:spPr>
          <a:xfrm>
            <a:off x="311085" y="2239044"/>
            <a:ext cx="5784915" cy="42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повышенного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315208"/>
            <a:ext cx="11460706" cy="5040198"/>
          </a:xfrm>
        </p:spPr>
        <p:txBody>
          <a:bodyPr/>
          <a:lstStyle/>
          <a:p>
            <a:pPr marL="267335" indent="0"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76,64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формирование умений и навыков использования разнообразных географических знаний в повседневной жизни для объяснения и оценки явлений и процессов </a:t>
            </a:r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3F9124-CD6E-C2B2-4DC1-1061F9B1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4983" r="11856" b="71134"/>
          <a:stretch/>
        </p:blipFill>
        <p:spPr>
          <a:xfrm>
            <a:off x="471339" y="2017337"/>
            <a:ext cx="8748571" cy="1791092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A14339B-AAD2-E2A1-E91C-554BAAC99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60831"/>
              </p:ext>
            </p:extLst>
          </p:nvPr>
        </p:nvGraphicFramePr>
        <p:xfrm>
          <a:off x="5381560" y="4161766"/>
          <a:ext cx="5409385" cy="1263526"/>
        </p:xfrm>
        <a:graphic>
          <a:graphicData uri="http://schemas.openxmlformats.org/drawingml/2006/table">
            <a:tbl>
              <a:tblPr firstRow="1" firstCol="1" bandRow="1"/>
              <a:tblGrid>
                <a:gridCol w="1367207">
                  <a:extLst>
                    <a:ext uri="{9D8B030D-6E8A-4147-A177-3AD203B41FA5}">
                      <a16:colId xmlns:a16="http://schemas.microsoft.com/office/drawing/2014/main" val="617213672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val="878738451"/>
                    </a:ext>
                  </a:extLst>
                </a:gridCol>
                <a:gridCol w="1367207">
                  <a:extLst>
                    <a:ext uri="{9D8B030D-6E8A-4147-A177-3AD203B41FA5}">
                      <a16:colId xmlns:a16="http://schemas.microsoft.com/office/drawing/2014/main" val="4048946980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3303124290"/>
                    </a:ext>
                  </a:extLst>
                </a:gridCol>
              </a:tblGrid>
              <a:tr h="29605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22800"/>
                  </a:ext>
                </a:extLst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12602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3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86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Количество участников ОГЭ по географии (за последние 3 года)</a:t>
            </a:r>
            <a:br>
              <a:rPr lang="ru-RU" sz="3600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5D19E943-0256-7D80-F603-7973DD739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47807"/>
              </p:ext>
            </p:extLst>
          </p:nvPr>
        </p:nvGraphicFramePr>
        <p:xfrm>
          <a:off x="823196" y="1518320"/>
          <a:ext cx="10545607" cy="3479822"/>
        </p:xfrm>
        <a:graphic>
          <a:graphicData uri="http://schemas.openxmlformats.org/drawingml/2006/table">
            <a:tbl>
              <a:tblPr firstRow="1" firstCol="1" bandRow="1"/>
              <a:tblGrid>
                <a:gridCol w="3666949">
                  <a:extLst>
                    <a:ext uri="{9D8B030D-6E8A-4147-A177-3AD203B41FA5}">
                      <a16:colId xmlns:a16="http://schemas.microsoft.com/office/drawing/2014/main" val="557966711"/>
                    </a:ext>
                  </a:extLst>
                </a:gridCol>
                <a:gridCol w="822080">
                  <a:extLst>
                    <a:ext uri="{9D8B030D-6E8A-4147-A177-3AD203B41FA5}">
                      <a16:colId xmlns:a16="http://schemas.microsoft.com/office/drawing/2014/main" val="2971322055"/>
                    </a:ext>
                  </a:extLst>
                </a:gridCol>
                <a:gridCol w="910476">
                  <a:extLst>
                    <a:ext uri="{9D8B030D-6E8A-4147-A177-3AD203B41FA5}">
                      <a16:colId xmlns:a16="http://schemas.microsoft.com/office/drawing/2014/main" val="3486745054"/>
                    </a:ext>
                  </a:extLst>
                </a:gridCol>
                <a:gridCol w="945834">
                  <a:extLst>
                    <a:ext uri="{9D8B030D-6E8A-4147-A177-3AD203B41FA5}">
                      <a16:colId xmlns:a16="http://schemas.microsoft.com/office/drawing/2014/main" val="1306752946"/>
                    </a:ext>
                  </a:extLst>
                </a:gridCol>
                <a:gridCol w="901636">
                  <a:extLst>
                    <a:ext uri="{9D8B030D-6E8A-4147-A177-3AD203B41FA5}">
                      <a16:colId xmlns:a16="http://schemas.microsoft.com/office/drawing/2014/main" val="3636065431"/>
                    </a:ext>
                  </a:extLst>
                </a:gridCol>
                <a:gridCol w="866277">
                  <a:extLst>
                    <a:ext uri="{9D8B030D-6E8A-4147-A177-3AD203B41FA5}">
                      <a16:colId xmlns:a16="http://schemas.microsoft.com/office/drawing/2014/main" val="3252444029"/>
                    </a:ext>
                  </a:extLst>
                </a:gridCol>
                <a:gridCol w="883958">
                  <a:extLst>
                    <a:ext uri="{9D8B030D-6E8A-4147-A177-3AD203B41FA5}">
                      <a16:colId xmlns:a16="http://schemas.microsoft.com/office/drawing/2014/main" val="3638614588"/>
                    </a:ext>
                  </a:extLst>
                </a:gridCol>
                <a:gridCol w="795561">
                  <a:extLst>
                    <a:ext uri="{9D8B030D-6E8A-4147-A177-3AD203B41FA5}">
                      <a16:colId xmlns:a16="http://schemas.microsoft.com/office/drawing/2014/main" val="1663118573"/>
                    </a:ext>
                  </a:extLst>
                </a:gridCol>
                <a:gridCol w="752836">
                  <a:extLst>
                    <a:ext uri="{9D8B030D-6E8A-4147-A177-3AD203B41FA5}">
                      <a16:colId xmlns:a16="http://schemas.microsoft.com/office/drawing/2014/main" val="478173859"/>
                    </a:ext>
                  </a:extLst>
                </a:gridCol>
              </a:tblGrid>
              <a:tr h="245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ОГЭ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43745"/>
                  </a:ext>
                </a:extLst>
              </a:tr>
              <a:tr h="245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206884"/>
                  </a:ext>
                </a:extLst>
              </a:tr>
              <a:tr h="915994">
                <a:tc>
                  <a:txBody>
                    <a:bodyPr/>
                    <a:lstStyle/>
                    <a:p>
                      <a:pPr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Выпускники текущего года, обучающихся по программам ООО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70604"/>
                  </a:ext>
                </a:extLst>
              </a:tr>
              <a:tr h="549597">
                <a:tc>
                  <a:txBody>
                    <a:bodyPr/>
                    <a:lstStyle/>
                    <a:p>
                      <a:pPr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Выпускники лицеев и гимназий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77678"/>
                  </a:ext>
                </a:extLst>
              </a:tr>
              <a:tr h="366398">
                <a:tc>
                  <a:txBody>
                    <a:bodyPr/>
                    <a:lstStyle/>
                    <a:p>
                      <a:pPr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Выпускники СОШ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81165"/>
                  </a:ext>
                </a:extLst>
              </a:tr>
              <a:tr h="366398">
                <a:tc>
                  <a:txBody>
                    <a:bodyPr/>
                    <a:lstStyle/>
                    <a:p>
                      <a:pPr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на дому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260464"/>
                  </a:ext>
                </a:extLst>
              </a:tr>
              <a:tr h="732795">
                <a:tc>
                  <a:txBody>
                    <a:bodyPr/>
                    <a:lstStyle/>
                    <a:p>
                      <a:pPr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с ограниченными возможностями здоровья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32329"/>
                  </a:ext>
                </a:extLst>
              </a:tr>
            </a:tbl>
          </a:graphicData>
        </a:graphic>
      </p:graphicFrame>
      <p:pic>
        <p:nvPicPr>
          <p:cNvPr id="4" name="Рисунок 3" descr="images-1900x1292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380" y="382353"/>
            <a:ext cx="1336352" cy="90872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D47E67F-C733-537E-84E7-338CFA25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2087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1C41F-714D-9B7E-C4E6-C8F00C8D8C4E}"/>
              </a:ext>
            </a:extLst>
          </p:cNvPr>
          <p:cNvSpPr txBox="1"/>
          <p:nvPr/>
        </p:nvSpPr>
        <p:spPr>
          <a:xfrm>
            <a:off x="823196" y="5168198"/>
            <a:ext cx="10762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2022 году в ОГЭ по географии приняли участие 3915 выпускников, обучающихся по программам ООО, что на 13,7% больше, чем в 2019 году и на 26,9% больше, чем в 2018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426A-4D7F-DC3B-B611-EC532B72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23" y="307640"/>
            <a:ext cx="10810188" cy="135636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успешно были выполнены следующие задания 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высокого 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уровня сложности: </a:t>
            </a:r>
            <a:b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6C4F2-7266-3164-7A1C-55907ADD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315208"/>
            <a:ext cx="11460706" cy="5040198"/>
          </a:xfrm>
        </p:spPr>
        <p:txBody>
          <a:bodyPr/>
          <a:lstStyle/>
          <a:p>
            <a:pPr indent="540385" algn="just">
              <a:tabLst>
                <a:tab pos="540385" algn="l"/>
              </a:tabLst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72,35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сопоставление профиля рельефа местности с топографической картой.</a:t>
            </a:r>
          </a:p>
          <a:p>
            <a:pPr marL="45720" indent="0">
              <a:buNone/>
            </a:pPr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199E2F2D-0B7F-636B-FA62-D10A66E72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85" y="307640"/>
            <a:ext cx="1336352" cy="90872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6F6FCB9-6599-E553-FA30-383C3A9A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29779"/>
              </p:ext>
            </p:extLst>
          </p:nvPr>
        </p:nvGraphicFramePr>
        <p:xfrm>
          <a:off x="6391028" y="5177918"/>
          <a:ext cx="5409385" cy="1214234"/>
        </p:xfrm>
        <a:graphic>
          <a:graphicData uri="http://schemas.openxmlformats.org/drawingml/2006/table">
            <a:tbl>
              <a:tblPr firstRow="1" firstCol="1" bandRow="1"/>
              <a:tblGrid>
                <a:gridCol w="1367207">
                  <a:extLst>
                    <a:ext uri="{9D8B030D-6E8A-4147-A177-3AD203B41FA5}">
                      <a16:colId xmlns:a16="http://schemas.microsoft.com/office/drawing/2014/main" val="617213672"/>
                    </a:ext>
                  </a:extLst>
                </a:gridCol>
                <a:gridCol w="1365601">
                  <a:extLst>
                    <a:ext uri="{9D8B030D-6E8A-4147-A177-3AD203B41FA5}">
                      <a16:colId xmlns:a16="http://schemas.microsoft.com/office/drawing/2014/main" val="878738451"/>
                    </a:ext>
                  </a:extLst>
                </a:gridCol>
                <a:gridCol w="1367207">
                  <a:extLst>
                    <a:ext uri="{9D8B030D-6E8A-4147-A177-3AD203B41FA5}">
                      <a16:colId xmlns:a16="http://schemas.microsoft.com/office/drawing/2014/main" val="4048946980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3303124290"/>
                    </a:ext>
                  </a:extLst>
                </a:gridCol>
              </a:tblGrid>
              <a:tr h="29605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22800"/>
                  </a:ext>
                </a:extLst>
              </a:tr>
              <a:tr h="398215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12602"/>
                  </a:ext>
                </a:extLst>
              </a:tr>
              <a:tr h="38929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3895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3ABA8F-909F-6A60-A963-9CDC4CE28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9" t="20618" r="11933" b="46392"/>
          <a:stretch/>
        </p:blipFill>
        <p:spPr>
          <a:xfrm>
            <a:off x="471339" y="1982378"/>
            <a:ext cx="6297104" cy="31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5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51,96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овладение основами картографической грамотности и использования географической карты как одного из языков международного общения (ориентирование по топографической карте)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03F9D2B-B102-9BCD-9513-EA738F2F5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462019"/>
              </p:ext>
            </p:extLst>
          </p:nvPr>
        </p:nvGraphicFramePr>
        <p:xfrm>
          <a:off x="6217684" y="2066305"/>
          <a:ext cx="5509260" cy="288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F0FBC0-9922-9030-EF9F-385B5977CF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8" t="20479" r="51766" b="33852"/>
          <a:stretch/>
        </p:blipFill>
        <p:spPr>
          <a:xfrm>
            <a:off x="646830" y="2159905"/>
            <a:ext cx="4499558" cy="3128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FED3CA-FF87-2324-FC8A-F516928F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8" t="79658" r="51766" b="7329"/>
          <a:stretch/>
        </p:blipFill>
        <p:spPr>
          <a:xfrm>
            <a:off x="891991" y="5401559"/>
            <a:ext cx="5204009" cy="1148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479238-E9F9-3133-EB89-2B0609FFF080}"/>
              </a:ext>
            </a:extLst>
          </p:cNvPr>
          <p:cNvSpPr txBox="1"/>
          <p:nvPr/>
        </p:nvSpPr>
        <p:spPr>
          <a:xfrm>
            <a:off x="6410227" y="4912532"/>
            <a:ext cx="5432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ОГЭ не смогли по топографической карте определить направление от одной заданной точки до другой. Вероятной причиной затруднений следует считать несформированность практического умения ориентирования по топографической карте.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3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54,05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формирование представлений об особенностях деятельности людей, ведущих к возникновению и развитию или решению экологических проблем на различных территориях и акваториях, умений и навыков безопасного и экологически целесообразного поведения в окружающей среде.</a:t>
            </a:r>
          </a:p>
          <a:p>
            <a:pPr marL="45720" indent="0">
              <a:buNone/>
            </a:pP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CDAF143-6078-93FE-68B5-12EC478F1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592129"/>
              </p:ext>
            </p:extLst>
          </p:nvPr>
        </p:nvGraphicFramePr>
        <p:xfrm>
          <a:off x="5855931" y="2448533"/>
          <a:ext cx="5757892" cy="345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34BB62-2601-6784-C34A-8A89A38BA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4" t="47560" r="53608" b="32097"/>
          <a:stretch/>
        </p:blipFill>
        <p:spPr>
          <a:xfrm>
            <a:off x="465056" y="2214879"/>
            <a:ext cx="5390875" cy="17651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E2C556-472A-17B9-E084-3E12B429F05E}"/>
              </a:ext>
            </a:extLst>
          </p:cNvPr>
          <p:cNvSpPr txBox="1"/>
          <p:nvPr/>
        </p:nvSpPr>
        <p:spPr>
          <a:xfrm>
            <a:off x="348792" y="3980033"/>
            <a:ext cx="5394018" cy="296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ОГЭ не смогли верно выбрать два вида хозяйственной деятельности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способствующие охране речных вод от загрязнения;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выбросы загрязняющих веществ в атмосферу будут наибольшими;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являющимися примерами рационального природопользования.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11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37,85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умение анализировать информацию, необходимую для изучения географических объектов и явлений, определение естественного прироста населения и миграционного прироста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FCA4D33-860E-576D-707C-65EDDC9DC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59773"/>
              </p:ext>
            </p:extLst>
          </p:nvPr>
        </p:nvGraphicFramePr>
        <p:xfrm>
          <a:off x="5693010" y="2090415"/>
          <a:ext cx="5852160" cy="305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5BD173-4CF6-ECD5-A4C6-3EFC21B7FF38}"/>
              </a:ext>
            </a:extLst>
          </p:cNvPr>
          <p:cNvSpPr txBox="1"/>
          <p:nvPr/>
        </p:nvSpPr>
        <p:spPr>
          <a:xfrm>
            <a:off x="224900" y="5170645"/>
            <a:ext cx="11708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Требовалось проанализировать график или таблицу и выбрать необходимые статистические данные для вычисления естественного или миграционного прироста населения. Очень низкий процент выполнения этого задания говорит либо об отсутствии навыка работы со статистическими данными, представленными в разном виде, в том числе и графическом, либо об отсутствии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NewRomanPSMT"/>
              </a:rPr>
              <a:t>знаний основных географических понятий по теме «Население России», либо умении производить математические расчеты.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BD46AF-BBFF-DA91-A3E9-203DC1D87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2" t="26529" r="51675" b="39519"/>
          <a:stretch/>
        </p:blipFill>
        <p:spPr>
          <a:xfrm>
            <a:off x="646830" y="2090415"/>
            <a:ext cx="4562575" cy="23284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B7349F-DF6D-D38A-40DE-37E0B941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2" t="71444" r="53305" b="17113"/>
          <a:stretch/>
        </p:blipFill>
        <p:spPr>
          <a:xfrm>
            <a:off x="1216058" y="4429117"/>
            <a:ext cx="4363832" cy="7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46,05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овладение основами картографической грамотности и использования географической карты как одного из языков международного общения; знание основных форм рельефа Росси; природно-ресурсного потенциала и важнейших территориальных сочетаний природных ресурсов России; стихийных явлений в литосфере, гидросфере, атмосфере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ACE2684-E6B5-F533-08E6-635871950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428547"/>
              </p:ext>
            </p:extLst>
          </p:nvPr>
        </p:nvGraphicFramePr>
        <p:xfrm>
          <a:off x="6173001" y="2407605"/>
          <a:ext cx="5483225" cy="29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282B36-2FC9-C8A9-3634-0A562716F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7" t="23560" r="53067" b="43230"/>
          <a:stretch/>
        </p:blipFill>
        <p:spPr>
          <a:xfrm>
            <a:off x="735290" y="2483021"/>
            <a:ext cx="5283710" cy="2834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A1831E-8534-5AC3-F831-3B37CFFE5C5F}"/>
              </a:ext>
            </a:extLst>
          </p:cNvPr>
          <p:cNvSpPr txBox="1"/>
          <p:nvPr/>
        </p:nvSpPr>
        <p:spPr>
          <a:xfrm>
            <a:off x="832701" y="5448693"/>
            <a:ext cx="10526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Вероятной причиной затруднений следует считать незнание географической номенклатуры; отсутствие навыка работы с тематическими картами, их анализом и сопоставлением; несформированность функциональной читательской грамотности (смысловое чтение)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17,66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 сформированность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представлений и основополагающих теоретических знаний о целостности и неоднородности Земли как планеты людей в пространстве и во времени</a:t>
            </a:r>
            <a:endParaRPr lang="ru-RU" dirty="0">
              <a:solidFill>
                <a:srgbClr val="00660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74DA34D-C650-690A-1206-7A0923AEB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927011"/>
              </p:ext>
            </p:extLst>
          </p:nvPr>
        </p:nvGraphicFramePr>
        <p:xfrm>
          <a:off x="6478728" y="1893570"/>
          <a:ext cx="5364480" cy="307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FE9DFEB-A614-E291-1980-99DB0BB97F44}"/>
              </a:ext>
            </a:extLst>
          </p:cNvPr>
          <p:cNvSpPr txBox="1"/>
          <p:nvPr/>
        </p:nvSpPr>
        <p:spPr>
          <a:xfrm>
            <a:off x="523188" y="5237462"/>
            <a:ext cx="11261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NewRomanPSMT"/>
              </a:rPr>
              <a:t>Это задание проверяет знание основных географических понятий и терминов, следовательно, ответ должен содержать определенный географический термин.</a:t>
            </a:r>
          </a:p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Очень низкий процент выполнения этого задания говорит об отсутствии основополагающих теоретических знаний об особенностях природы, жизни, культуры и хозяйственной деятельности людей, а также о плохо сформированной функциональной читательской грамотности.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F24004-59D4-9EFB-51A1-4E12DC8BA9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7" t="23230" r="53139" b="48298"/>
          <a:stretch/>
        </p:blipFill>
        <p:spPr>
          <a:xfrm>
            <a:off x="659875" y="2124404"/>
            <a:ext cx="5202924" cy="23272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847926-11D4-AAC0-4DAE-254BFEBAA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7" t="61599" r="53139" b="29759"/>
          <a:stretch/>
        </p:blipFill>
        <p:spPr>
          <a:xfrm>
            <a:off x="893076" y="4491361"/>
            <a:ext cx="5202924" cy="7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4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67FEC-03BE-9F51-EBCF-587007EC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62" y="538766"/>
            <a:ext cx="9985635" cy="90872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№28 в ОГЭ 2022 по Смоленской обл</a:t>
            </a:r>
            <a:r>
              <a:rPr lang="ru-RU" sz="2800" b="1" dirty="0"/>
              <a:t>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8B438-D70C-A7F6-25B7-445D1DCF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486"/>
            <a:ext cx="9872871" cy="4648514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 вопрос «Какое явление на реках, вызванное ливневыми дождями, привело к наводнениям и разрушению моста на реке </a:t>
            </a:r>
            <a:r>
              <a:rPr lang="ru-RU" sz="1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Макопс</a:t>
            </a: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о котором говорится в тексте?» надо было дать ответ – «паводок»;</a:t>
            </a:r>
            <a:endParaRPr lang="ru-RU" sz="1800" b="1" i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содержанию текста «Изменение растительного покрова в горах» было дано задание: «О какой из географических закономерностей идет речь в тексте?»</a:t>
            </a: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надо было дать ответ – «высотная поясность»;</a:t>
            </a:r>
            <a:endParaRPr lang="ru-RU" sz="1800" b="1" i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из вариантов надо было внимательно прочитать само задание, а не искать ответ в выше предложенном тексте «Энергетика Архангельской области переходит на местные виды топлива». Задание звучало так: «Кроме древесных отходов – </a:t>
            </a:r>
            <a:r>
              <a:rPr lang="ru-RU" sz="1800" b="1" i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пеллет</a:t>
            </a: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области используются в качестве топлива местное полезное ископаемое, образующееся на заболоченных территориях. Назовите местное полезное ископаемое, которое способно заменить привозные виды топлива в Архангельской области»</a:t>
            </a: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надо было дать ответ – «торф».</a:t>
            </a:r>
            <a:endParaRPr lang="ru-RU" sz="1800" b="1" i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8D9E7BCA-E832-C05E-7982-FF88833C32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97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62C4B-86F2-A55B-0DB8-1708601C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92" y="596346"/>
            <a:ext cx="8809382" cy="75868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выполнивших задание повышенного уровня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57,91%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45042A-2683-E4DC-9842-EF29C50435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8458" y="1153410"/>
          <a:ext cx="11105323" cy="374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images-1900x1292_c.jpg">
            <a:extLst>
              <a:ext uri="{FF2B5EF4-FFF2-40B4-BE49-F238E27FC236}">
                <a16:creationId xmlns:a16="http://schemas.microsoft.com/office/drawing/2014/main" id="{31ED90D6-CA5C-6AD6-74F0-7364334C29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72F15-81F3-071B-0A0F-ADA56C9EF9E8}"/>
              </a:ext>
            </a:extLst>
          </p:cNvPr>
          <p:cNvSpPr txBox="1"/>
          <p:nvPr/>
        </p:nvSpPr>
        <p:spPr>
          <a:xfrm>
            <a:off x="358219" y="4900464"/>
            <a:ext cx="11621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tabLst>
                <a:tab pos="54038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диаграмме видно, что участники ОГЭ в регионе более успешно справились с заданиями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 в диапазоне от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46% до 76%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процент выполнивших это задание составил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57,91%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(содержательный элемент считается усвоенным, если средний процент выполнения для заданий повышенного уровня сложности превышает 40-60%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Низкий процент выполнивших задания повышенного уровня среди участников, получивших отметку «2» и «3» за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4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34,91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определение страны или региона России по ее краткому описанию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782279C-3815-AED4-01D5-EA1196142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3235"/>
              </p:ext>
            </p:extLst>
          </p:nvPr>
        </p:nvGraphicFramePr>
        <p:xfrm>
          <a:off x="6295848" y="2018278"/>
          <a:ext cx="554736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908C93-3D13-876D-C4C8-4E30BAC01B84}"/>
              </a:ext>
            </a:extLst>
          </p:cNvPr>
          <p:cNvSpPr txBox="1"/>
          <p:nvPr/>
        </p:nvSpPr>
        <p:spPr>
          <a:xfrm>
            <a:off x="689728" y="4959441"/>
            <a:ext cx="1109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Вероятной причиной затруднений при выполнении этого задания может быть несформированность умения выделять в предложенном тексте существенные признаки географического объекта, сопоставлять их, находить подтверждение в тематических картах и делать соответствующие выводы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B979A8-5D6C-5613-CF0D-2D71643A6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7" t="69553" r="52448" b="12715"/>
          <a:stretch/>
        </p:blipFill>
        <p:spPr>
          <a:xfrm>
            <a:off x="348792" y="1910725"/>
            <a:ext cx="6266480" cy="23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D04B-700B-208C-63C7-B7170660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252" y="420209"/>
            <a:ext cx="10405848" cy="68358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сложными оказались следующие задания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уровня сложности: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D3255-4767-2744-60EE-8C4C1F17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338606"/>
            <a:ext cx="11378152" cy="4757394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средний процент выполнения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23,46%</a:t>
            </a:r>
            <a:r>
              <a:rPr lang="ru-RU" sz="1800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 сформированность </a:t>
            </a:r>
            <a:r>
              <a:rPr lang="ru-RU" sz="1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умений и навыков использования разнообразных географических знаний в повседневной жизни для объяснения и оценки явлений и процессов, самостоятельного оценивания уровня безопасности окружающей среды, адаптации к условиям территории проживания, соблюдения мер безопасности в случае природных катастроф 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F5340BC0-C92D-599C-D2BC-91EF47CECA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8512E-7934-6DD0-B942-CB3E1A521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4" t="16094" r="51907" b="61054"/>
          <a:stretch/>
        </p:blipFill>
        <p:spPr>
          <a:xfrm>
            <a:off x="688157" y="2524095"/>
            <a:ext cx="5364336" cy="1865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BC86A2-ED80-B72A-69E2-DE5B37F88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4" t="57915" r="51907" b="31821"/>
          <a:stretch/>
        </p:blipFill>
        <p:spPr>
          <a:xfrm>
            <a:off x="808235" y="4389748"/>
            <a:ext cx="5130652" cy="80144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74DA34D-C650-690A-1206-7A0923AEB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850837"/>
              </p:ext>
            </p:extLst>
          </p:nvPr>
        </p:nvGraphicFramePr>
        <p:xfrm>
          <a:off x="6264281" y="2376537"/>
          <a:ext cx="536448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B05A97-9BE2-434D-9124-A9E41C1965CF}"/>
              </a:ext>
            </a:extLst>
          </p:cNvPr>
          <p:cNvSpPr txBox="1"/>
          <p:nvPr/>
        </p:nvSpPr>
        <p:spPr>
          <a:xfrm>
            <a:off x="471340" y="5458120"/>
            <a:ext cx="1115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Причинами затруднений в этом задании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NewRomanPSMT"/>
              </a:rPr>
              <a:t>является отсутствие умения анализировать ситуацию, описанную в тексте, делать выводы, устанавливать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объяснить причины возникновения </a:t>
            </a:r>
            <a:r>
              <a:rPr lang="ru-RU" sz="1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геоэкологических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проблем или показывать преимущества одного способа производства перед другим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0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722E5A-C16D-E38A-7BFC-CB94E8F9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51" y="31787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ea typeface="Calibri" panose="020F0502020204030204" pitchFamily="34" charset="0"/>
              </a:rPr>
              <a:t>Количество участников ОГЭ по географии по АТЕ Смоленской области</a:t>
            </a:r>
            <a:endParaRPr lang="ru-RU" sz="3200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AAEE1FE1-1B06-67D3-64F5-F600E00298D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9727219"/>
              </p:ext>
            </p:extLst>
          </p:nvPr>
        </p:nvGraphicFramePr>
        <p:xfrm>
          <a:off x="692894" y="1480009"/>
          <a:ext cx="4812359" cy="3587122"/>
        </p:xfrm>
        <a:graphic>
          <a:graphicData uri="http://schemas.openxmlformats.org/drawingml/2006/table">
            <a:tbl>
              <a:tblPr firstRow="1" firstCol="1" bandRow="1"/>
              <a:tblGrid>
                <a:gridCol w="854967">
                  <a:extLst>
                    <a:ext uri="{9D8B030D-6E8A-4147-A177-3AD203B41FA5}">
                      <a16:colId xmlns:a16="http://schemas.microsoft.com/office/drawing/2014/main" val="283690029"/>
                    </a:ext>
                  </a:extLst>
                </a:gridCol>
                <a:gridCol w="2589213">
                  <a:extLst>
                    <a:ext uri="{9D8B030D-6E8A-4147-A177-3AD203B41FA5}">
                      <a16:colId xmlns:a16="http://schemas.microsoft.com/office/drawing/2014/main" val="2410712988"/>
                    </a:ext>
                  </a:extLst>
                </a:gridCol>
                <a:gridCol w="1368179">
                  <a:extLst>
                    <a:ext uri="{9D8B030D-6E8A-4147-A177-3AD203B41FA5}">
                      <a16:colId xmlns:a16="http://schemas.microsoft.com/office/drawing/2014/main" val="1641335297"/>
                    </a:ext>
                  </a:extLst>
                </a:gridCol>
              </a:tblGrid>
              <a:tr h="4071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</a:p>
                  </a:txBody>
                  <a:tcPr marL="55238" marR="55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19313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Велижский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33833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99800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Гагаринский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546375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Глинковский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1056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Десногорск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880138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Демидовский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83216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Дорогобужский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38537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Духовщинский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96070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Ельнинский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618332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Ершичский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750602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Кардымовский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56503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Краснинский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986199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13.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Монастырщинский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64694"/>
                  </a:ext>
                </a:extLst>
              </a:tr>
              <a:tr h="2153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14.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Новодугинский район</a:t>
                      </a:r>
                    </a:p>
                  </a:txBody>
                  <a:tcPr marL="55238" marR="552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5238" marR="55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30230"/>
                  </a:ext>
                </a:extLst>
              </a:tr>
            </a:tbl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3CBA1CA-3656-96F4-CAE4-0EE18D5D9D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9090707"/>
              </p:ext>
            </p:extLst>
          </p:nvPr>
        </p:nvGraphicFramePr>
        <p:xfrm>
          <a:off x="6825008" y="1496870"/>
          <a:ext cx="4581426" cy="3543927"/>
        </p:xfrm>
        <a:graphic>
          <a:graphicData uri="http://schemas.openxmlformats.org/drawingml/2006/table">
            <a:tbl>
              <a:tblPr firstRow="1" firstCol="1" bandRow="1"/>
              <a:tblGrid>
                <a:gridCol w="766584">
                  <a:extLst>
                    <a:ext uri="{9D8B030D-6E8A-4147-A177-3AD203B41FA5}">
                      <a16:colId xmlns:a16="http://schemas.microsoft.com/office/drawing/2014/main" val="3326324424"/>
                    </a:ext>
                  </a:extLst>
                </a:gridCol>
                <a:gridCol w="2431251">
                  <a:extLst>
                    <a:ext uri="{9D8B030D-6E8A-4147-A177-3AD203B41FA5}">
                      <a16:colId xmlns:a16="http://schemas.microsoft.com/office/drawing/2014/main" val="2897257510"/>
                    </a:ext>
                  </a:extLst>
                </a:gridCol>
                <a:gridCol w="1383591">
                  <a:extLst>
                    <a:ext uri="{9D8B030D-6E8A-4147-A177-3AD203B41FA5}">
                      <a16:colId xmlns:a16="http://schemas.microsoft.com/office/drawing/2014/main" val="1803845210"/>
                    </a:ext>
                  </a:extLst>
                </a:gridCol>
              </a:tblGrid>
              <a:tr h="4422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876" marR="5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53876" marR="5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</a:p>
                  </a:txBody>
                  <a:tcPr marL="53876" marR="53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282117"/>
                  </a:ext>
                </a:extLst>
              </a:tr>
              <a:tr h="21018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140812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Рославльский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033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Руднянский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455194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Сафоновский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55224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146882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Сычевский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499905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Темкинский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119848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Угранский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62115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Хиславичский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624349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Холм-Жирковский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38530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Шумячский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715065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Ярцевский район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990016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Смоленск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1367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37786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marL="228600"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Смоленская область</a:t>
                      </a:r>
                    </a:p>
                  </a:txBody>
                  <a:tcPr marL="53876" marR="538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3915</a:t>
                      </a:r>
                    </a:p>
                  </a:txBody>
                  <a:tcPr marL="53876" marR="53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266425"/>
                  </a:ext>
                </a:extLst>
              </a:tr>
            </a:tbl>
          </a:graphicData>
        </a:graphic>
      </p:graphicFrame>
      <p:pic>
        <p:nvPicPr>
          <p:cNvPr id="6" name="Рисунок 5" descr="images-1900x1292_c.jpg">
            <a:extLst>
              <a:ext uri="{FF2B5EF4-FFF2-40B4-BE49-F238E27FC236}">
                <a16:creationId xmlns:a16="http://schemas.microsoft.com/office/drawing/2014/main" id="{26F04A2B-D0B8-8936-D885-268AC2622F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380" y="382353"/>
            <a:ext cx="1336352" cy="908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0BCF8E-02FB-2F6F-CDCA-3ED0126821AB}"/>
              </a:ext>
            </a:extLst>
          </p:cNvPr>
          <p:cNvSpPr txBox="1"/>
          <p:nvPr/>
        </p:nvSpPr>
        <p:spPr>
          <a:xfrm>
            <a:off x="692894" y="5181743"/>
            <a:ext cx="10713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Наибольшее количество обучающихся, сдававших экзамен по географии – это обучающиеся </a:t>
            </a:r>
          </a:p>
          <a:p>
            <a:pPr algn="ctr"/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города Смоленска (1367 чел./34,9% от общего количества участников экзамена), Вяземского района (338 чел./8,6%), Рославльского района (252 чел./6,4%) и Сафоновского района (248 чел./6,3%), наименьшее – 11 человек (0,3%) Глинковского района.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18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91A875-8DF9-9BC0-40CD-E37851FD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08530" cy="1356360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при ответе на задание №29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7520A-9F80-2306-A813-50CA4233E507}"/>
              </a:ext>
            </a:extLst>
          </p:cNvPr>
          <p:cNvSpPr txBox="1"/>
          <p:nvPr/>
        </p:nvSpPr>
        <p:spPr>
          <a:xfrm>
            <a:off x="1253765" y="2177592"/>
            <a:ext cx="10218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«Почему для указанных в тексте районов характерны сели? Укажите два условия возникновения селей».</a:t>
            </a:r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ОГЭ указывают только одно условие – сильные дожди, а о горном рельефе не пишут.</a:t>
            </a:r>
          </a:p>
          <a:p>
            <a:pPr indent="450215" algn="just"/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«Почему в Крымских горах на вершинах не образуются ледники, в отличие от Кавказских гор?» 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вызвал затруднение у участников ОГЭ.</a:t>
            </a:r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images-1900x1292_c.jpg">
            <a:extLst>
              <a:ext uri="{FF2B5EF4-FFF2-40B4-BE49-F238E27FC236}">
                <a16:creationId xmlns:a16="http://schemas.microsoft.com/office/drawing/2014/main" id="{564089CC-F195-99DB-48BF-B09FC862FC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97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827DD-AA84-D2F7-CEBE-DAE96B59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88" y="556483"/>
            <a:ext cx="9170865" cy="74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</a:rPr>
              <a:t>Эксперты обращают внимание на следующие недочёты в оформлении ответов: </a:t>
            </a:r>
            <a:br>
              <a:rPr lang="ru-RU" sz="2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3" name="Рисунок 2" descr="images-1900x1292_c.jpg">
            <a:extLst>
              <a:ext uri="{FF2B5EF4-FFF2-40B4-BE49-F238E27FC236}">
                <a16:creationId xmlns:a16="http://schemas.microsoft.com/office/drawing/2014/main" id="{2FDD067F-94BB-3B65-639C-A66BF01F59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900" y="307640"/>
            <a:ext cx="1336352" cy="90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71D80-D5E5-4F39-96B5-15F09D90E730}"/>
              </a:ext>
            </a:extLst>
          </p:cNvPr>
          <p:cNvSpPr txBox="1"/>
          <p:nvPr/>
        </p:nvSpPr>
        <p:spPr>
          <a:xfrm>
            <a:off x="810705" y="1306083"/>
            <a:ext cx="10803118" cy="547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Отсутствие номера задания в бланке ответов № 2 при верном ответе.</a:t>
            </a:r>
            <a:endParaRPr lang="ru-RU" sz="18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Излишняя краткость записи ответа, когда весь ответ представляет собой два-три слова, например, «сырьё», «потребитель» или «ресурсы». В задании требуется чётко объяснить ситуацию, обосновать происхождение явления/процесса, назвав конкретный фактор, условие, причину.</a:t>
            </a:r>
            <a:endParaRPr lang="ru-RU" sz="18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выполнении задания № 12 не указывается номер наиболее соответствующего критериям участка на топографическом плане местности, при верном обосновании выбора.</a:t>
            </a:r>
            <a:endParaRPr lang="ru-RU" sz="18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Многие учащиеся не понимают отличие экспозиции склона от географического положения участка на карте (называют участок, который имеет не южную экспозицию склона, а находится южнее на карте). Обучающиеся путают понятия «склон» и «возвышенность», «грунтовая дорога» и «шоссе». Из условных знаков не определяют «луг», а пишут «нет растительности», «ничего не растёт», «нет препятствий» и т.п. </a:t>
            </a:r>
          </a:p>
          <a:p>
            <a:pPr indent="450215" algn="just"/>
            <a:endParaRPr lang="ru-RU" sz="18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Задание №28 проверяет знание основных географических понятий и терминов, следовательно ответ должен содержать определенный географический термин, например, «паводок», а не «наводнение», «потоп», «разлив».</a:t>
            </a:r>
            <a:endParaRPr lang="ru-RU" sz="18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68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D57812-CF93-31EA-A5C9-61B10FAB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71" y="148544"/>
            <a:ext cx="10400907" cy="1067816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ea typeface="Times New Roman" panose="02020603050405020304" pitchFamily="18" charset="0"/>
              </a:rPr>
              <a:t>Выводы об итогах выполнения заданий, групп заданий</a:t>
            </a:r>
            <a:endParaRPr lang="ru-RU" sz="32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C83001C-FC72-AD38-6C56-4B60AABF1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218" y="1375456"/>
            <a:ext cx="5458119" cy="5174904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целом можно считать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достаточным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уровень сформированности: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знаний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следующим элементам содержания: источники географической информации; географическое положение, природа, население России; природа Земли; природопользование и геоэкология;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умений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находить необходимую информацию по синоптической карте, определять по топографической карте расстояние между объектами, распознавать по описанию географическое понятие, читать профиль рельефа местности, оценивать особенности территории на топографической карте для использования в хозяйственной деятельности; определять по карте географические координаты объектов; читать и анализировать данные </a:t>
            </a:r>
            <a:r>
              <a:rPr lang="ru-RU" sz="18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климатограммы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объекта и находить его на климатической карте; определять по карте субъекты, входящие в экономический район. </a:t>
            </a:r>
          </a:p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4DC07F7-4462-0364-281E-EF084F63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375456"/>
            <a:ext cx="4754880" cy="4705304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Можно считать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недостаточно сформированными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знания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особенностей основных отраслей хозяйства России и факторов размещения, особенности природы стран и регионов мира; знание экологических основ охраны окружающей среды;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умения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распознавать по описанию географическое понятие, отбирать необходимые статистические данные и вычислять по ним естественный и миграционный прирост населения; определять по краткому описанию субъект РФ или страну мира; 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умение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распознавать по описанию географическое понятие, использовать географические карты разного масштаба и содержания для извлечения информации, необходимой для выполнения задания;</a:t>
            </a:r>
          </a:p>
          <a:p>
            <a:endParaRPr lang="ru-RU" dirty="0"/>
          </a:p>
        </p:txBody>
      </p:sp>
      <p:pic>
        <p:nvPicPr>
          <p:cNvPr id="7" name="Рисунок 6" descr="images-1900x1292_c.jpg">
            <a:extLst>
              <a:ext uri="{FF2B5EF4-FFF2-40B4-BE49-F238E27FC236}">
                <a16:creationId xmlns:a16="http://schemas.microsoft.com/office/drawing/2014/main" id="{6A9BC6AB-AB35-9B5A-B947-D3A7B490DE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6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8611B5-5F43-EEC0-5830-C0EDADA8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730" y="307640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/>
                <a:ea typeface="Times New Roman" panose="02020603050405020304" pitchFamily="18" charset="0"/>
              </a:rPr>
              <a:t>К вероятным причинам затруднений и типичных ошибок обучающихся Смоленской области можно отнести: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0C3241-90C6-6CF9-3190-235AC724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1649691"/>
            <a:ext cx="11180189" cy="4446309"/>
          </a:xfrm>
        </p:spPr>
        <p:txBody>
          <a:bodyPr/>
          <a:lstStyle/>
          <a:p>
            <a:pPr indent="0" algn="just"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недооценка со стороны аттестуемых уровня сложности экзамена по географии;</a:t>
            </a:r>
          </a:p>
          <a:p>
            <a:pPr indent="0" algn="just"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низкий уровень мотивации обучающихся;</a:t>
            </a:r>
          </a:p>
          <a:p>
            <a:pPr indent="0" algn="just"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низкий уровень подготовки обучающихся; </a:t>
            </a:r>
          </a:p>
          <a:p>
            <a:pPr indent="0" algn="just"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низкий уровень обучаемости выпускников, недооценка своих возможностей; </a:t>
            </a:r>
          </a:p>
          <a:p>
            <a:pPr indent="0" algn="just"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недостаточная квалификация педагогов, в том числе предметная;</a:t>
            </a:r>
            <a:endParaRPr lang="ru-RU" sz="20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отсутствие системы выявления и ликвидации пробелов в осваиваемых географических компетенциях, начиная с 5 класса;</a:t>
            </a:r>
            <a:endParaRPr lang="ru-RU" sz="20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недостаточная организация системного повторения вопросов курса в ходе изучения географии в 9 классе.</a:t>
            </a:r>
            <a:endParaRPr lang="ru-RU" sz="20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images-1900x1292_c.jpg">
            <a:extLst>
              <a:ext uri="{FF2B5EF4-FFF2-40B4-BE49-F238E27FC236}">
                <a16:creationId xmlns:a16="http://schemas.microsoft.com/office/drawing/2014/main" id="{BBB76C33-17AD-D466-AD36-B3ED92B2C2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76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B91FA-E060-47DC-7062-8EA2D47E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85" y="355077"/>
            <a:ext cx="9875520" cy="1356360"/>
          </a:xfrm>
        </p:spPr>
        <p:txBody>
          <a:bodyPr>
            <a:normAutofit fontScale="90000"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совершенствованию методики преподавания учебного предмета</a:t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EE025-A88B-A354-F760-5CF3CBA9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обсуждения на методических объединениях учителей географии должны быть вынесены</a:t>
            </a:r>
          </a:p>
          <a:p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во-первых, вопросы об изменениях в демонстрационных версиях нового учебного года; </a:t>
            </a:r>
          </a:p>
          <a:p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во-вторых, вопросы по анализу и разбору типичных ошибок, допущенных обучающимися предыдущего учебного года; </a:t>
            </a:r>
          </a:p>
          <a:p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в-третьих, вопросы, касающиеся тем школьного курса географии таких, как «Биосфера», «Климат», «Гидросфера», «Годовое и суточное движение Земли», «Население России и мира», «Связь жизни населения с окружающей средой».</a:t>
            </a:r>
          </a:p>
          <a:p>
            <a:endParaRPr lang="ru-RU" dirty="0"/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7D54E925-CE26-74FC-0E24-DD86722BC9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3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B91FA-E060-47DC-7062-8EA2D47E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85" y="355077"/>
            <a:ext cx="9875520" cy="1356360"/>
          </a:xfrm>
        </p:spPr>
        <p:txBody>
          <a:bodyPr>
            <a:normAutofit fontScale="90000"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совершенствованию методики преподавания учебного предмета</a:t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EE025-A88B-A354-F760-5CF3CBA9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1442301"/>
            <a:ext cx="11151909" cy="4949072"/>
          </a:xfrm>
        </p:spPr>
        <p:txBody>
          <a:bodyPr>
            <a:noAutofit/>
          </a:bodyPr>
          <a:lstStyle/>
          <a:p>
            <a:pPr indent="450215" algn="just"/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Подготовку к аттестации следует начинать с внимательного изучения нормативных документов (спецификации, кодификатора, демонстрационного варианта КИМ), определяющих структуру и содержание экзамена в новой форме, обращая внимание на изменения в структуре и содержании экзаменационной работы по сравнению с </a:t>
            </a:r>
            <a:r>
              <a:rPr lang="ru-RU" sz="20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предыдущим годом. </a:t>
            </a:r>
            <a:endParaRPr lang="ru-RU" sz="20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успешность освоения курса и подготовки к экзамену существенное влияние оказывает правильно подобранная учебная литература в первую очередь учебник. Учебник должен входить в Федеральный перечень учебников, рекомендуемых к использованию. </a:t>
            </a:r>
          </a:p>
          <a:p>
            <a:pPr indent="450215" algn="just"/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Столь же тщательно следует подходить к отбору тренировочных пособий и методических разработок для непосредственной подготовки к итоговой аттестации, поскольку не все предлагаемые материалы дают адекватное представление о контрольных измерительных материалах экзамена в новой форме. </a:t>
            </a:r>
          </a:p>
          <a:p>
            <a:pPr indent="450215" algn="just"/>
            <a:r>
              <a:rPr lang="ru-RU" sz="2000" b="1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обучающихся необходимо проводить воспитательную работу по формированию осознанного отношения к выбору экзамена для прохождения итоговой аттестации за основную школу. </a:t>
            </a:r>
          </a:p>
          <a:p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images-1900x1292_c.jpg">
            <a:extLst>
              <a:ext uri="{FF2B5EF4-FFF2-40B4-BE49-F238E27FC236}">
                <a16:creationId xmlns:a16="http://schemas.microsoft.com/office/drawing/2014/main" id="{7D54E925-CE26-74FC-0E24-DD86722BC9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79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F472391-EFBE-2F1A-B20D-4C89B9BE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3" y="322552"/>
            <a:ext cx="11491274" cy="135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государственной итоговой аттестации в Смоленской области в 2022 году (досрочный и основной периоды)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3B21E-17A2-C8F1-025F-223B1B7443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52247" y="1678912"/>
            <a:ext cx="5329238" cy="3841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b="1" dirty="0">
                <a:hlinkClick r:id="rId2"/>
              </a:rPr>
              <a:t>https://rcoko67.ru/gia11/itogigia/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4BBC2-321B-3DF9-E428-49ECC4D0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1" t="14708" r="23145" b="3917"/>
          <a:stretch/>
        </p:blipFill>
        <p:spPr>
          <a:xfrm>
            <a:off x="8239028" y="2187020"/>
            <a:ext cx="3323844" cy="42683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392E27-B46C-ADD7-5ABF-4118BEEA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1" y="2187019"/>
            <a:ext cx="7730539" cy="43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6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404664"/>
            <a:ext cx="7498080" cy="1143000"/>
          </a:xfrm>
        </p:spPr>
        <p:txBody>
          <a:bodyPr>
            <a:normAutofit/>
          </a:bodyPr>
          <a:lstStyle/>
          <a:p>
            <a:r>
              <a:rPr lang="ru-RU" sz="6000" b="1" dirty="0"/>
              <a:t>Успехов в работе!</a:t>
            </a:r>
          </a:p>
        </p:txBody>
      </p:sp>
      <p:pic>
        <p:nvPicPr>
          <p:cNvPr id="3" name="Рисунок 2" descr="O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649" y="1772816"/>
            <a:ext cx="7298107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54111" y="279232"/>
            <a:ext cx="82296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Основные результаты ОГЭ по предмету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 descr="images-1900x1292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491" y="329939"/>
            <a:ext cx="1336352" cy="90872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78754" y="905711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результатов ОГЭ по предмету за 3 года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50A347-DE59-0414-5CDB-FEC2A8048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43488"/>
              </p:ext>
            </p:extLst>
          </p:nvPr>
        </p:nvGraphicFramePr>
        <p:xfrm>
          <a:off x="1766844" y="1571249"/>
          <a:ext cx="8656723" cy="24013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83179">
                  <a:extLst>
                    <a:ext uri="{9D8B030D-6E8A-4147-A177-3AD203B41FA5}">
                      <a16:colId xmlns:a16="http://schemas.microsoft.com/office/drawing/2014/main" val="2850531417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4010239262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110813390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4261525493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4248720527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2101721207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3591552513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4058700055"/>
                    </a:ext>
                  </a:extLst>
                </a:gridCol>
                <a:gridCol w="871693">
                  <a:extLst>
                    <a:ext uri="{9D8B030D-6E8A-4147-A177-3AD203B41FA5}">
                      <a16:colId xmlns:a16="http://schemas.microsoft.com/office/drawing/2014/main" val="2405580357"/>
                    </a:ext>
                  </a:extLst>
                </a:gridCol>
              </a:tblGrid>
              <a:tr h="2505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2018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2019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2021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2022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37813"/>
                  </a:ext>
                </a:extLst>
              </a:tr>
              <a:tr h="22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чел.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чел.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чел.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чел.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88200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Получили 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0,2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3,2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199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5,1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726120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Получили «3»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1281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44,6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1383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39,6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1611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41,1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19322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Получили «4»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1230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42,9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1440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41,3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1618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41,3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65628"/>
                  </a:ext>
                </a:extLst>
              </a:tr>
              <a:tr h="47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Получили «5»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345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12,0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444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12,7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487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Mangal" panose="02040503050203030202" pitchFamily="18" charset="0"/>
                        </a:rPr>
                        <a:t>12,4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793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E9F969-0546-F3A7-FA6D-9BC4C80C8C5D}"/>
              </a:ext>
            </a:extLst>
          </p:cNvPr>
          <p:cNvSpPr txBox="1"/>
          <p:nvPr/>
        </p:nvSpPr>
        <p:spPr>
          <a:xfrm>
            <a:off x="699155" y="4209553"/>
            <a:ext cx="107936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Итоги экзамена показывают, что программа по географии обучающимися усвоена в соответствии с требованиями Федерального государственного стандарта основного общего образования в 2022 году на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94,9%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что меньше показателя 2018 года (99,8%) на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4,9%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2019 года (96,9%) на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2%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Качество ее освоения составило 53,7%, что ниже, чем в 2018 году 54,9% и в 2019 году 54%.</a:t>
            </a:r>
          </a:p>
          <a:p>
            <a:pPr algn="just"/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2022 году процент двоек на ОГЭ составил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5,1%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что на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2,1 %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больше 2019 года, а разрыв с показателем 2018 года составлял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4,9 %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сторону увеличения.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2F020-DF04-F0CA-6808-EE1F460A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34" y="34565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/>
                <a:ea typeface="Calibri" panose="020F0502020204030204" pitchFamily="34" charset="0"/>
              </a:rPr>
              <a:t>Диаграмма распределения первичных баллов участников ОГЭ по географии в 2022 г. по Смоленской области </a:t>
            </a:r>
            <a:endParaRPr lang="ru-RU" sz="3200" dirty="0"/>
          </a:p>
        </p:txBody>
      </p:sp>
      <p:pic>
        <p:nvPicPr>
          <p:cNvPr id="3" name="Рисунок 2" descr="images-1900x1292_c.jpg">
            <a:extLst>
              <a:ext uri="{FF2B5EF4-FFF2-40B4-BE49-F238E27FC236}">
                <a16:creationId xmlns:a16="http://schemas.microsoft.com/office/drawing/2014/main" id="{6C05E369-892D-C676-BBB6-64109F89EB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353" y="345650"/>
            <a:ext cx="1336352" cy="908720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FFC6052-7069-0FC1-79E5-4DEDC3BF1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798706"/>
              </p:ext>
            </p:extLst>
          </p:nvPr>
        </p:nvGraphicFramePr>
        <p:xfrm>
          <a:off x="282804" y="1702009"/>
          <a:ext cx="11623249" cy="309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1314E4-1A42-7065-66C6-C673538D143A}"/>
              </a:ext>
            </a:extLst>
          </p:cNvPr>
          <p:cNvSpPr txBox="1"/>
          <p:nvPr/>
        </p:nvSpPr>
        <p:spPr>
          <a:xfrm>
            <a:off x="282804" y="4949072"/>
            <a:ext cx="674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тестовый балл по географии составляет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20,5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65866-2BC8-BFD0-266E-21311E3DD29E}"/>
              </a:ext>
            </a:extLst>
          </p:cNvPr>
          <p:cNvSpPr txBox="1"/>
          <p:nvPr/>
        </p:nvSpPr>
        <p:spPr>
          <a:xfrm>
            <a:off x="282803" y="5318404"/>
            <a:ext cx="1141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Средняя оценка по региону снизилась на 0,1 балла по сравнению с 2018 и 2019 годами и составляет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3,6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62D98-9B29-C3A1-D0E9-A5081E6BD17C}"/>
              </a:ext>
            </a:extLst>
          </p:cNvPr>
          <p:cNvSpPr txBox="1"/>
          <p:nvPr/>
        </p:nvSpPr>
        <p:spPr>
          <a:xfrm>
            <a:off x="356805" y="5884732"/>
            <a:ext cx="1162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Максимальный первичный балл (31) был набран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участниками ОГЭ по географии;</a:t>
            </a:r>
          </a:p>
          <a:p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30 баллов -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33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участниками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2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-1900x1292_c.jpg">
            <a:extLst>
              <a:ext uri="{FF2B5EF4-FFF2-40B4-BE49-F238E27FC236}">
                <a16:creationId xmlns:a16="http://schemas.microsoft.com/office/drawing/2014/main" id="{39CC3686-C2A9-D486-7CC5-B9263B6F09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512" y="360206"/>
            <a:ext cx="1336352" cy="908720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538DCAE-3340-B38D-8A54-507C0043C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989828"/>
              </p:ext>
            </p:extLst>
          </p:nvPr>
        </p:nvGraphicFramePr>
        <p:xfrm>
          <a:off x="782425" y="1140643"/>
          <a:ext cx="10800865" cy="408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070001-B7AA-5902-6D18-11C74E61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247" y="609600"/>
            <a:ext cx="7766272" cy="659326"/>
          </a:xfrm>
        </p:spPr>
        <p:txBody>
          <a:bodyPr>
            <a:normAutofit fontScale="90000"/>
          </a:bodyPr>
          <a:lstStyle/>
          <a:p>
            <a:r>
              <a:rPr lang="ru-RU" sz="3200" b="1" i="0" kern="1200" spc="2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Средний балл ОГЭ по АТЕ региона </a:t>
            </a:r>
            <a:br>
              <a:rPr lang="ru-RU" sz="3200" b="1" dirty="0">
                <a:effectLst/>
              </a:rPr>
            </a:b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009DC-60A4-2B26-3225-1415866063B0}"/>
              </a:ext>
            </a:extLst>
          </p:cNvPr>
          <p:cNvSpPr txBox="1"/>
          <p:nvPr/>
        </p:nvSpPr>
        <p:spPr>
          <a:xfrm>
            <a:off x="782425" y="5222449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Средний балл выше областного показателя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Ершичском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(4,1 – самый высокий балл),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Велижском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Смоленском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Сычевском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районах и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городе Смоленске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sz="18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Самый низкий балл 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(2,9) в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Хиславичском районе.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5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560A0-FC8D-2FA0-07E9-C1D665E4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310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>Результаты ОГЭ по АТЕ региона</a:t>
            </a:r>
            <a:br>
              <a:rPr lang="ru-RU" sz="4400" b="1" dirty="0">
                <a:solidFill>
                  <a:sysClr val="windowText" lastClr="000000"/>
                </a:solidFill>
                <a:effectLst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3DCFF74-C0B2-236C-EB9F-FA5BC4B5E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31348"/>
              </p:ext>
            </p:extLst>
          </p:nvPr>
        </p:nvGraphicFramePr>
        <p:xfrm>
          <a:off x="537328" y="875121"/>
          <a:ext cx="11296453" cy="455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images-1900x1292_c.jpg">
            <a:extLst>
              <a:ext uri="{FF2B5EF4-FFF2-40B4-BE49-F238E27FC236}">
                <a16:creationId xmlns:a16="http://schemas.microsoft.com/office/drawing/2014/main" id="{B42ECA23-897C-518E-F600-15EA4E19C3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9D4D5C-73E8-FF8C-486B-2C6E422611F6}"/>
              </a:ext>
            </a:extLst>
          </p:cNvPr>
          <p:cNvSpPr txBox="1"/>
          <p:nvPr/>
        </p:nvSpPr>
        <p:spPr>
          <a:xfrm>
            <a:off x="650449" y="5288437"/>
            <a:ext cx="1100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Успеваемость 100% продемонстрировали выпускники Велижского, Глинковского, Ершичского, Сычевского, Темкинского, Шумячского районов и города Десногорска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0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7EC3BF-6D47-75BF-5C10-C250B4C4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827" y="-82328"/>
            <a:ext cx="9875520" cy="135636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</a:rPr>
              <a:t>Результаты ОГЭ по АТЕ региона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AC0DB23-8ABC-F854-6AE3-9CBD58A72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351" y="1274032"/>
            <a:ext cx="4754880" cy="40233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Наибольший процент не сдавших экзамен</a:t>
            </a:r>
            <a:r>
              <a:rPr lang="ru-RU" sz="20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продемонстрировали выпускники 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Монастырщинского района – 35,7%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Хиславичского – 29,8%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Угранского – 24,1%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Демидовского района – 10,2%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Сафоновского района – 10,3%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Холм-Жирковский – 10,3%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Ельнинский – 7,4%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Руднянский – 7,3%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Починковского района – 6,9%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Духовщинского района – 5,8%</a:t>
            </a:r>
          </a:p>
          <a:p>
            <a:r>
              <a:rPr lang="ru-RU" sz="16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города Смоленска – 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5,5% (75 участников ОГЭ)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822F1D-76D8-925F-144C-D2D34F2DA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8487" y="1013851"/>
            <a:ext cx="5602541" cy="561319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высокие результаты ОГЭ по предмету география в 2022 году показали выпускники следующих ОО Смоленской области: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«Угранская СШ» (качество обучения 100%),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«СШ № 33» г. Смоленска (качество обучения 93%),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ЯСШ №2 (качество обучения 91,7%),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«Средняя школа № 7» г. Смоленска (качество обучения 85,7%),</a:t>
            </a: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СШ № 1 г. Сычевки Смол. обл. (качество обучения 85,7%), 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«Средняя школа № 1» города Велижа (качество обучения 81,8%).</a:t>
            </a:r>
          </a:p>
          <a:p>
            <a:pPr indent="0" algn="just">
              <a:buNone/>
            </a:pP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Выбирается от 5 до 15% от общего числа ОО в субъекте Российской Федерации, в которых </a:t>
            </a:r>
            <a:r>
              <a:rPr lang="ru-RU" sz="1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участников ОГЭ, получивших отметки «4» и «5», имеет максимальные значения (по сравнению с другими ОО субъекта Российской Федерации)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mages-1900x1292_c.jpg">
            <a:extLst>
              <a:ext uri="{FF2B5EF4-FFF2-40B4-BE49-F238E27FC236}">
                <a16:creationId xmlns:a16="http://schemas.microsoft.com/office/drawing/2014/main" id="{21DE11DE-D1B6-C21A-2CC8-AEF4035D75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219" y="307640"/>
            <a:ext cx="133635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7AE7B6-AB8B-C31D-9DAF-F5BCE035F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310" y="2045351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СОдержательный анализ результатов ОГЭ по географии </a:t>
            </a:r>
            <a:br>
              <a:rPr lang="ru-RU" dirty="0"/>
            </a:br>
            <a:r>
              <a:rPr lang="ru-RU" sz="10700" dirty="0"/>
              <a:t>2022</a:t>
            </a:r>
            <a:r>
              <a:rPr lang="ru-RU" dirty="0"/>
              <a:t> года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9F7F82B-F56A-7345-6596-096433837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oge-po-geografii-640x330.jpg">
            <a:extLst>
              <a:ext uri="{FF2B5EF4-FFF2-40B4-BE49-F238E27FC236}">
                <a16:creationId xmlns:a16="http://schemas.microsoft.com/office/drawing/2014/main" id="{F78ECA6C-613C-38B8-3B03-68A673540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523" b="7929"/>
          <a:stretch/>
        </p:blipFill>
        <p:spPr>
          <a:xfrm>
            <a:off x="300583" y="272448"/>
            <a:ext cx="2185165" cy="11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002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565</TotalTime>
  <Words>3620</Words>
  <Application>Microsoft Office PowerPoint</Application>
  <PresentationFormat>Широкоэкранный</PresentationFormat>
  <Paragraphs>556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Corbel</vt:lpstr>
      <vt:lpstr>Times New Roman</vt:lpstr>
      <vt:lpstr>Wingdings</vt:lpstr>
      <vt:lpstr>Базис</vt:lpstr>
      <vt:lpstr>Результаты ОГЭ по географии: анализируем, выявляем причины, находим эффективные решения</vt:lpstr>
      <vt:lpstr>Количество участников ОГЭ по географии (за последние 3 года)  </vt:lpstr>
      <vt:lpstr>Количество участников ОГЭ по географии по АТЕ Смоленской области</vt:lpstr>
      <vt:lpstr>Основные результаты ОГЭ по предмету </vt:lpstr>
      <vt:lpstr>Диаграмма распределения первичных баллов участников ОГЭ по географии в 2022 г. по Смоленской области </vt:lpstr>
      <vt:lpstr>Средний балл ОГЭ по АТЕ региона  </vt:lpstr>
      <vt:lpstr>Результаты ОГЭ по АТЕ региона </vt:lpstr>
      <vt:lpstr>Результаты ОГЭ по АТЕ региона</vt:lpstr>
      <vt:lpstr>СОдержательный анализ результатов ОГЭ по географии  2022 года</vt:lpstr>
      <vt:lpstr>Содержательный анализ выполнения заданий КИМ   ОГЭ</vt:lpstr>
      <vt:lpstr>Анализ результатов выполнения выпускниками всего массива заданий </vt:lpstr>
      <vt:lpstr>Средний процент выполнивших задание (%) </vt:lpstr>
      <vt:lpstr>Содержательный анализ выполнения заданий КИМ ОГЭ </vt:lpstr>
      <vt:lpstr>Наиболее успешно были выполнены следующие задания базового уровня сложности:  </vt:lpstr>
      <vt:lpstr>Наиболее успешно были выполнены следующие задания базового уровня сложности:  </vt:lpstr>
      <vt:lpstr>Наиболее успешно были выполнены следующие задания базового уровня сложности:  </vt:lpstr>
      <vt:lpstr>Наиболее успешно были выполнены следующие задания базового уровня сложности:  </vt:lpstr>
      <vt:lpstr>Наиболее успешно были выполнены следующие задания повышенного уровня сложности:  </vt:lpstr>
      <vt:lpstr>Наиболее успешно были выполнены следующие задания повышенного уровня сложности:  </vt:lpstr>
      <vt:lpstr>Наиболее успешно были выполнены следующие задания высокого уровня сложности:  </vt:lpstr>
      <vt:lpstr>Наиболее сложными оказались следующие задания базового уровня сложности:  </vt:lpstr>
      <vt:lpstr>Наиболее сложными оказались следующие задания базового уровня сложности:  </vt:lpstr>
      <vt:lpstr>Наиболее сложными оказались следующие задания базового уровня сложности:  </vt:lpstr>
      <vt:lpstr>Наиболее сложными оказались следующие задания базового уровня сложности:  </vt:lpstr>
      <vt:lpstr>Наиболее сложными оказались следующие задания базового уровня сложности:  </vt:lpstr>
      <vt:lpstr>Примеры заданий №28 в ОГЭ 2022 по Смоленской области</vt:lpstr>
      <vt:lpstr>Средний процент выполнивших задание повышенного уровня 57,91% </vt:lpstr>
      <vt:lpstr>Наиболее сложными оказались следующие задания повышенного уровня сложности:  </vt:lpstr>
      <vt:lpstr>Наиболее сложными оказались следующие задания высокого уровня сложности:  </vt:lpstr>
      <vt:lpstr>Например, при ответе на задание №29 </vt:lpstr>
      <vt:lpstr>Эксперты обращают внимание на следующие недочёты в оформлении ответов:  </vt:lpstr>
      <vt:lpstr>Выводы об итогах выполнения заданий, групп заданий</vt:lpstr>
      <vt:lpstr>К вероятным причинам затруднений и типичных ошибок обучающихся Смоленской области можно отнести: </vt:lpstr>
      <vt:lpstr>Рекомендации по совершенствованию методики преподавания учебного предмета </vt:lpstr>
      <vt:lpstr>Рекомендации по совершенствованию методики преподавания учебного предмета </vt:lpstr>
      <vt:lpstr>Итоги государственной итоговой аттестации в Смоленской области в 2022 году (досрочный и основной периоды) </vt:lpstr>
      <vt:lpstr>Успехов в работе!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ОГЭ по географии: анализируем, выявляем причины, находим эффективные решения</dc:title>
  <dc:creator>Людмила Зайцева</dc:creator>
  <cp:lastModifiedBy>Людмила Зайцева</cp:lastModifiedBy>
  <cp:revision>8</cp:revision>
  <dcterms:created xsi:type="dcterms:W3CDTF">2022-08-21T13:42:00Z</dcterms:created>
  <dcterms:modified xsi:type="dcterms:W3CDTF">2022-09-13T08:41:28Z</dcterms:modified>
</cp:coreProperties>
</file>