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5"/>
  </p:notesMasterIdLst>
  <p:sldIdLst>
    <p:sldId id="256" r:id="rId2"/>
    <p:sldId id="257" r:id="rId3"/>
    <p:sldId id="265" r:id="rId4"/>
    <p:sldId id="269" r:id="rId5"/>
    <p:sldId id="258" r:id="rId6"/>
    <p:sldId id="259" r:id="rId7"/>
    <p:sldId id="260" r:id="rId8"/>
    <p:sldId id="268" r:id="rId9"/>
    <p:sldId id="271" r:id="rId10"/>
    <p:sldId id="267" r:id="rId11"/>
    <p:sldId id="261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8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-7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517F9-B9C3-47BB-88E3-A254184DAE3B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7E4A85-7D1C-4DFD-B9D5-EB2CDABEBD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7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88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89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2523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1300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801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2608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51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92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101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74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097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561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529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542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97873-0511-402E-9FAB-4456A69D3581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A1279A1-6CC9-4D31-B5E1-9EF8FC05CF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7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  <p:sldLayoutId id="2147483846" r:id="rId15"/>
    <p:sldLayoutId id="21474838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2B174A9-4B0A-4DCC-A37F-26E3039D288E}"/>
              </a:ext>
            </a:extLst>
          </p:cNvPr>
          <p:cNvSpPr txBox="1"/>
          <p:nvPr/>
        </p:nvSpPr>
        <p:spPr>
          <a:xfrm>
            <a:off x="1278181" y="576116"/>
            <a:ext cx="9280282" cy="480131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1A088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884"/>
                </a:solidFill>
                <a:latin typeface="Georgia" pitchFamily="18" charset="0"/>
                <a:cs typeface="Times New Roman" panose="02020603050405020304" pitchFamily="18" charset="0"/>
              </a:rPr>
              <a:t>Анализ </a:t>
            </a:r>
            <a:endParaRPr lang="ru-RU" sz="36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1A088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1A088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884"/>
                </a:solidFill>
                <a:latin typeface="Georgia" pitchFamily="18" charset="0"/>
                <a:cs typeface="Times New Roman" panose="02020603050405020304" pitchFamily="18" charset="0"/>
              </a:rPr>
              <a:t>результатов деятельности ГМО</a:t>
            </a:r>
          </a:p>
          <a:p>
            <a:pPr algn="ctr"/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884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endParaRPr lang="ru-RU" sz="3600" b="1" i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1A088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884"/>
                </a:solidFill>
                <a:latin typeface="Georgia" pitchFamily="18" charset="0"/>
                <a:cs typeface="Times New Roman" panose="02020603050405020304" pitchFamily="18" charset="0"/>
              </a:rPr>
              <a:t>учителей </a:t>
            </a:r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884"/>
                </a:solidFill>
                <a:latin typeface="Georgia" pitchFamily="18" charset="0"/>
                <a:cs typeface="Times New Roman" panose="02020603050405020304" pitchFamily="18" charset="0"/>
              </a:rPr>
              <a:t>физической </a:t>
            </a:r>
            <a: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884"/>
                </a:solidFill>
                <a:latin typeface="Georgia" pitchFamily="18" charset="0"/>
                <a:cs typeface="Times New Roman" panose="02020603050405020304" pitchFamily="18" charset="0"/>
              </a:rPr>
              <a:t>культуры</a:t>
            </a:r>
            <a:endParaRPr lang="ru-RU" sz="3600" b="1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1A088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i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1A0884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884"/>
                </a:solidFill>
                <a:latin typeface="Georgia" pitchFamily="18" charset="0"/>
                <a:cs typeface="Times New Roman" panose="02020603050405020304" pitchFamily="18" charset="0"/>
              </a:rPr>
              <a:t>в 2021 – 2022 учебном </a:t>
            </a:r>
            <a:r>
              <a:rPr lang="ru-RU" sz="3600" b="1" i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1A0884"/>
                </a:solidFill>
                <a:latin typeface="Georgia" pitchFamily="18" charset="0"/>
                <a:cs typeface="Times New Roman" panose="02020603050405020304" pitchFamily="18" charset="0"/>
              </a:rPr>
              <a:t>году. </a:t>
            </a:r>
          </a:p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886700" y="5377430"/>
            <a:ext cx="3514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Марченкова Т. В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Georgia" pitchFamily="18" charset="0"/>
              </a:rPr>
              <a:t>Руководитель ГМО учителей физической культуры</a:t>
            </a:r>
            <a:endParaRPr lang="ru-RU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0" name="Picture 2" descr="C:\Users\julok\Desktop\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01" y="123826"/>
            <a:ext cx="2458936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81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74C6149-ADCC-4B61-86B0-B8704B396564}"/>
              </a:ext>
            </a:extLst>
          </p:cNvPr>
          <p:cNvSpPr txBox="1"/>
          <p:nvPr/>
        </p:nvSpPr>
        <p:spPr>
          <a:xfrm>
            <a:off x="323558" y="295422"/>
            <a:ext cx="1059209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Общие выводы из анализа </a:t>
            </a:r>
            <a:endParaRPr lang="ru-RU" sz="2800" b="1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методической </a:t>
            </a:r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работы: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Методическая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работа представляла собой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относительно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непрерывный  процесс и была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направлена на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решение поставленных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задач,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проходила в дистанционном режиме.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Карантинные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мероприятия и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режима образовательной деятельности,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связанные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с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проведением противоэпидемических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мероприятий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не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позволили реализовать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план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работы ГМО в полном объеме.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Недостаточно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активное включение и участие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педагогов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ОУ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организацию </a:t>
            </a:r>
            <a:endParaRPr lang="ru-RU" sz="24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проведение муниципальных мероприятий. </a:t>
            </a:r>
          </a:p>
        </p:txBody>
      </p:sp>
    </p:spTree>
    <p:extLst>
      <p:ext uri="{BB962C8B-B14F-4D97-AF65-F5344CB8AC3E}">
        <p14:creationId xmlns:p14="http://schemas.microsoft.com/office/powerpoint/2010/main" val="27724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DF94B93-4E95-44E9-B5CA-6C5D41A8ED2B}"/>
              </a:ext>
            </a:extLst>
          </p:cNvPr>
          <p:cNvSpPr txBox="1"/>
          <p:nvPr/>
        </p:nvSpPr>
        <p:spPr>
          <a:xfrm>
            <a:off x="560511" y="631066"/>
            <a:ext cx="97911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«Тот, кто берется учить сам, </a:t>
            </a:r>
          </a:p>
          <a:p>
            <a:r>
              <a:rPr lang="ru-RU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  </a:t>
            </a:r>
            <a: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должен прекращать учиться</a:t>
            </a:r>
            <a:r>
              <a:rPr lang="ru-RU" sz="3600" b="1" i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                                 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Джон </a:t>
            </a:r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Коттон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Дана)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3600" b="1" i="1" dirty="0" smtClean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 ученик </a:t>
            </a:r>
            <a:r>
              <a:rPr lang="ru-RU" sz="3600" b="1" i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растут </a:t>
            </a:r>
            <a:r>
              <a:rPr lang="ru-RU" sz="3600" b="1" i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вместе...»</a:t>
            </a:r>
            <a: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Конфуций)</a:t>
            </a:r>
            <a:endParaRPr lang="ru-RU" sz="3600" b="1" i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9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ерево, небо&#10;&#10;Автоматически созданное описание">
            <a:extLst>
              <a:ext uri="{FF2B5EF4-FFF2-40B4-BE49-F238E27FC236}">
                <a16:creationId xmlns="" xmlns:a16="http://schemas.microsoft.com/office/drawing/2014/main" id="{271E5912-333F-48E9-88E1-9D868F456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288" y="164931"/>
            <a:ext cx="6976790" cy="6550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207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1663" y="1085850"/>
            <a:ext cx="6400800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i="1" dirty="0" smtClean="0">
                <a:ln/>
                <a:solidFill>
                  <a:srgbClr val="00B050"/>
                </a:solidFill>
                <a:latin typeface="Georgia" pitchFamily="18" charset="0"/>
              </a:rPr>
              <a:t>СПАСИБО </a:t>
            </a:r>
          </a:p>
          <a:p>
            <a:pPr algn="ctr"/>
            <a:r>
              <a:rPr lang="ru-RU" sz="4400" b="1" i="1" dirty="0" smtClean="0">
                <a:ln/>
                <a:solidFill>
                  <a:srgbClr val="00B050"/>
                </a:solidFill>
                <a:latin typeface="Georgia" pitchFamily="18" charset="0"/>
              </a:rPr>
              <a:t>ЗА </a:t>
            </a:r>
          </a:p>
          <a:p>
            <a:pPr algn="r"/>
            <a:r>
              <a:rPr lang="ru-RU" sz="4400" b="1" i="1" dirty="0" smtClean="0">
                <a:ln/>
                <a:solidFill>
                  <a:srgbClr val="00B050"/>
                </a:solidFill>
                <a:latin typeface="Georgia" pitchFamily="18" charset="0"/>
              </a:rPr>
              <a:t>ВНИМАНИЕ!</a:t>
            </a:r>
            <a:endParaRPr lang="ru-RU" sz="4400" b="1" i="1" dirty="0">
              <a:ln/>
              <a:solidFill>
                <a:srgbClr val="00B05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1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julok\Desktop\23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1" y="-9658"/>
            <a:ext cx="3281363" cy="2479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E3DDFDB-F589-415B-820B-6FB5A7CF1267}"/>
              </a:ext>
            </a:extLst>
          </p:cNvPr>
          <p:cNvSpPr txBox="1"/>
          <p:nvPr/>
        </p:nvSpPr>
        <p:spPr>
          <a:xfrm>
            <a:off x="257173" y="922638"/>
            <a:ext cx="1122997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sz="32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Методическая тема ГМО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: </a:t>
            </a:r>
            <a:endParaRPr lang="en-US" sz="36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endParaRPr lang="ru-RU" sz="3600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От 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профессиональной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компетентности педагогов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к образовательным результатам обучающихся </a:t>
            </a: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 условиях введения федеральных государственных образовательных стандартов</a:t>
            </a:r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julok\Desktop\201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4" y="4695133"/>
            <a:ext cx="9710737" cy="21714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225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047576D-6CDF-4DA0-B8B2-62E88D29FEDA}"/>
              </a:ext>
            </a:extLst>
          </p:cNvPr>
          <p:cNvSpPr txBox="1"/>
          <p:nvPr/>
        </p:nvSpPr>
        <p:spPr>
          <a:xfrm>
            <a:off x="4185203" y="915497"/>
            <a:ext cx="587150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Цель</a:t>
            </a:r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 – </a:t>
            </a:r>
          </a:p>
          <a:p>
            <a:endParaRPr lang="ru-RU" sz="3600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повышение </a:t>
            </a:r>
            <a:endParaRPr lang="en-US" sz="2800" b="1" i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профессиональной </a:t>
            </a:r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компетентности учителей 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рамках реализации ФГОС и внедрения ВФСК ГТО.</a:t>
            </a:r>
            <a:endParaRPr lang="ru-RU" sz="28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C:\Users\julok\Desktop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00213"/>
            <a:ext cx="4147103" cy="289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86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0051" y="286821"/>
            <a:ext cx="9029700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Georgia" pitchFamily="18" charset="0"/>
              </a:rPr>
              <a:t>Направления деятельности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Систематическое изучение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нормативно – правовой базы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 предмету.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Проведение предметной   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олимпиады школьников.</a:t>
            </a:r>
          </a:p>
          <a:p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Внедрение в практику работы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компьютерных технологий.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      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Изучение инновационных   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процессов в методике    </a:t>
            </a:r>
          </a:p>
          <a:p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                                  преподавания.</a:t>
            </a:r>
          </a:p>
          <a:p>
            <a:endParaRPr lang="ru-RU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63" y="2360613"/>
            <a:ext cx="1762939" cy="189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759200"/>
            <a:ext cx="3298825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76" y="5005387"/>
            <a:ext cx="2170112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187" y="447676"/>
            <a:ext cx="2116138" cy="250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7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D5B8DFA-DE51-4A7F-BD40-E4E18801DB72}"/>
              </a:ext>
            </a:extLst>
          </p:cNvPr>
          <p:cNvSpPr txBox="1"/>
          <p:nvPr/>
        </p:nvSpPr>
        <p:spPr>
          <a:xfrm>
            <a:off x="576775" y="267286"/>
            <a:ext cx="1088839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Задачи  ГМО на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2021 - 2022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учебный год:</a:t>
            </a:r>
          </a:p>
          <a:p>
            <a:endParaRPr lang="ru-RU" sz="2800" dirty="0">
              <a:latin typeface="Georgia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Создание 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необходимых условий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обеспечения педагогического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мастерства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педагогов в рамках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реализации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ФГОС и внедрения ВФСК ГТО.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апробированной практики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позитивного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опыта работы педагогов города.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Оказание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профессиональной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помощи 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молодым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учителям.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460" y="3857624"/>
            <a:ext cx="4230193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0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F60284C-F352-428C-B82E-304B2EB2DFE2}"/>
              </a:ext>
            </a:extLst>
          </p:cNvPr>
          <p:cNvSpPr txBox="1"/>
          <p:nvPr/>
        </p:nvSpPr>
        <p:spPr>
          <a:xfrm>
            <a:off x="485775" y="300039"/>
            <a:ext cx="1060110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педагогической компетентности учителя в организации учебной и внеурочной деятельности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 с позиции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сбережения здоровья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по изучению нормативно – правовой базы по предмету.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Активное внедрение в практику работы компьютерных технологий.</a:t>
            </a: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одарёнными детьми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детьми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ослабленным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lvl="0"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развития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способностей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гармоничного развития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личности.</a:t>
            </a:r>
            <a:endParaRPr lang="en-US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сетевых образовательных сообществ как средство повышения профессионального развития педагогов.</a:t>
            </a:r>
          </a:p>
          <a:p>
            <a:endParaRPr lang="ru-RU" dirty="0"/>
          </a:p>
        </p:txBody>
      </p:sp>
      <p:pic>
        <p:nvPicPr>
          <p:cNvPr id="4098" name="Picture 2" descr="C:\Users\julok\Desktop\9652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890" y="4171950"/>
            <a:ext cx="2671760" cy="96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42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FFBDC5C-F8A3-42AD-AF2D-DB1E1EE954E9}"/>
              </a:ext>
            </a:extLst>
          </p:cNvPr>
          <p:cNvSpPr txBox="1"/>
          <p:nvPr/>
        </p:nvSpPr>
        <p:spPr>
          <a:xfrm>
            <a:off x="347369" y="0"/>
            <a:ext cx="1152554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В учебном году прошли следующие заседания: </a:t>
            </a:r>
          </a:p>
          <a:p>
            <a:endParaRPr lang="ru-RU" sz="1600" b="1" dirty="0">
              <a:latin typeface="Georgia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8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Октябрь</a:t>
            </a:r>
            <a:endParaRPr lang="en-US" sz="2800" b="1" i="1" dirty="0" smtClean="0">
              <a:solidFill>
                <a:srgbClr val="C0000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Georgia" pitchFamily="18" charset="0"/>
                <a:cs typeface="Times New Roman" panose="02020603050405020304" pitchFamily="18" charset="0"/>
              </a:rPr>
              <a:t> 	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работы ГМО за 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202</a:t>
            </a:r>
            <a:r>
              <a:rPr lang="en-US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– 2021 учебный год.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Марченкова 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Т.В., учитель физической культуры МБОУ «СШ № 29</a:t>
            </a: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»)</a:t>
            </a:r>
            <a:endParaRPr lang="ru-RU" sz="2400" i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Итоги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проведения школьного этапа ВОШ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Мухин М.А., учитель физической культуры МБОУ «Гимназия № 4»).</a:t>
            </a:r>
          </a:p>
          <a:p>
            <a:pPr algn="just"/>
            <a:endParaRPr lang="ru-RU" sz="1400" b="1" dirty="0" smtClean="0">
              <a:latin typeface="Georgia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b="1" dirty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Georgia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  <a:cs typeface="Times New Roman" panose="02020603050405020304" pitchFamily="18" charset="0"/>
              </a:rPr>
              <a:t>Декабрь</a:t>
            </a:r>
            <a:r>
              <a:rPr lang="ru-RU" sz="2800" b="1" dirty="0" smtClean="0">
                <a:latin typeface="Georgia" pitchFamily="18" charset="0"/>
                <a:cs typeface="Times New Roman" panose="02020603050405020304" pitchFamily="18" charset="0"/>
              </a:rPr>
              <a:t>  </a:t>
            </a: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Функциональная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грамотность в сфере созидания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собственного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здоровья.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Марченкова Т.В., учитель физической культуры МБОУ «СШ № 29»)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	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Современные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приемы и методы работы,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повышающие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эффективность урока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rgbClr val="002060"/>
              </a:solidFill>
              <a:latin typeface="Georgia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(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</a:rPr>
              <a:t>Марченкова Т.В., учитель физической культуры МБОУ «СШ № 29»)</a:t>
            </a:r>
          </a:p>
        </p:txBody>
      </p:sp>
    </p:spTree>
    <p:extLst>
      <p:ext uri="{BB962C8B-B14F-4D97-AF65-F5344CB8AC3E}">
        <p14:creationId xmlns:p14="http://schemas.microsoft.com/office/powerpoint/2010/main" val="329221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0348" y="108366"/>
            <a:ext cx="102509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Март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	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Использование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компьютерных технологий и электронных средств обучения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в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работе учителя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физической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культуры.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 	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Разработка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памятки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использованию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информационно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– коммуникационных технологий и электронных средств обучения для учебных занятий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400" i="1" dirty="0">
                <a:solidFill>
                  <a:srgbClr val="002060"/>
                </a:solidFill>
                <a:latin typeface="Georgia" pitchFamily="18" charset="0"/>
              </a:rPr>
              <a:t>(Марченкова Т.В., учитель физической культуры МБОУ «СШ № 29»)</a:t>
            </a:r>
          </a:p>
          <a:p>
            <a:endParaRPr lang="ru-RU" sz="1200" b="1" dirty="0">
              <a:latin typeface="Georgia" pitchFamily="18" charset="0"/>
            </a:endParaRPr>
          </a:p>
        </p:txBody>
      </p:sp>
      <p:pic>
        <p:nvPicPr>
          <p:cNvPr id="1027" name="Picture 3" descr="C:\Users\julok\Desktop\32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737" y="1599545"/>
            <a:ext cx="4119563" cy="2329515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443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314" y="565875"/>
            <a:ext cx="1161573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C00000"/>
                </a:solidFill>
                <a:latin typeface="Georgia" pitchFamily="18" charset="0"/>
              </a:rPr>
              <a:t>Май </a:t>
            </a:r>
          </a:p>
          <a:p>
            <a:r>
              <a:rPr lang="ru-RU" sz="2800" dirty="0">
                <a:latin typeface="Georgia" pitchFamily="18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Создание условий для организации спортивной подготовки перспективных и талантливых обучающихся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400" i="1" dirty="0">
                <a:solidFill>
                  <a:srgbClr val="002060"/>
                </a:solidFill>
                <a:latin typeface="Georgia" pitchFamily="18" charset="0"/>
              </a:rPr>
              <a:t>(Марченкова Т.В., учитель физической культуры </a:t>
            </a:r>
            <a:endParaRPr lang="ru-RU" sz="24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МБОУ </a:t>
            </a:r>
            <a:r>
              <a:rPr lang="ru-RU" sz="2400" i="1" dirty="0">
                <a:solidFill>
                  <a:srgbClr val="002060"/>
                </a:solidFill>
                <a:latin typeface="Georgia" pitchFamily="18" charset="0"/>
              </a:rPr>
              <a:t>«СШ № 29»)</a:t>
            </a:r>
          </a:p>
          <a:p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 	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Эффективные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формы внеурочной работы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подготовке обучающихся </a:t>
            </a:r>
            <a:endParaRPr lang="ru-RU" sz="2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к </a:t>
            </a:r>
            <a:r>
              <a:rPr lang="ru-RU" sz="2800" b="1" dirty="0">
                <a:solidFill>
                  <a:srgbClr val="002060"/>
                </a:solidFill>
                <a:latin typeface="Georgia" pitchFamily="18" charset="0"/>
              </a:rPr>
              <a:t>соревнованиям</a:t>
            </a:r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(Абрамова Н.Л.,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учитель физической культуры </a:t>
            </a:r>
          </a:p>
          <a:p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МБОУ «СШ № 37»)</a:t>
            </a:r>
            <a:endParaRPr lang="ru-RU" sz="2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512" y="1871663"/>
            <a:ext cx="2471737" cy="1598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julok\Desktop\спорт 78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926" y="4003505"/>
            <a:ext cx="3255117" cy="2409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08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429</TotalTime>
  <Words>186</Words>
  <Application>Microsoft Office PowerPoint</Application>
  <PresentationFormat>Произвольный</PresentationFormat>
  <Paragraphs>124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Admin</dc:creator>
  <cp:lastModifiedBy>юлия Марченкова</cp:lastModifiedBy>
  <cp:revision>46</cp:revision>
  <dcterms:created xsi:type="dcterms:W3CDTF">2019-05-28T17:53:59Z</dcterms:created>
  <dcterms:modified xsi:type="dcterms:W3CDTF">2022-06-20T08:42:24Z</dcterms:modified>
</cp:coreProperties>
</file>