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6" r:id="rId10"/>
    <p:sldId id="268" r:id="rId11"/>
    <p:sldId id="27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C99D7-9B99-4CC9-8954-5D6931D939DC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5C0B8-4181-4222-A576-E411EAE49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6239F7-F5DD-43DC-9473-5D4F76ECF30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A25B13-03BD-4123-8702-FFB06A4BA8D7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6;&#1089;&#1074;&#1103;&#1097;&#1077;&#1085;&#1080;&#1077;%20&#1074;%20&#1075;&#1077;&#1086;&#1084;&#1077;&#1090;&#1088;&#1080;&#1102;.ppt" TargetMode="External"/><Relationship Id="rId2" Type="http://schemas.openxmlformats.org/officeDocument/2006/relationships/hyperlink" Target="&#1050;&#1072;&#1083;&#1077;&#1081;&#1076;&#1086;&#1089;&#1082;&#1086;&#1087;%20&#1052;&#1048;&#1060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2" descr="https://pbs.twimg.com/media/DHfm1DZUMAEmJH1.png:lar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3116"/>
            <a:ext cx="5248275" cy="2438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8858280" cy="221457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Внеурочная деятельность по математике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 как резерв повышения качества математического образования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TextBox 1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285720" y="5214950"/>
            <a:ext cx="3700466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Н.Э.Дементьева, учитель математики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МБОУ «СШ №29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углубленным изучением отдельных предметов»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314" y="2000240"/>
            <a:ext cx="41433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 smtClean="0"/>
              <a:t>Недостаточно лишь понять задачу,  необходимо желание решить её. Без сильного желания </a:t>
            </a:r>
          </a:p>
          <a:p>
            <a:pPr algn="r"/>
            <a:r>
              <a:rPr lang="ru-RU" sz="2400" b="1" i="1" dirty="0" smtClean="0"/>
              <a:t>решить трудную задачу невозможно, но при наличии такового - возможно. </a:t>
            </a:r>
          </a:p>
          <a:p>
            <a:pPr algn="r"/>
            <a:r>
              <a:rPr lang="ru-RU" sz="2400" b="1" i="1" dirty="0" smtClean="0"/>
              <a:t>Где есть желание, </a:t>
            </a:r>
          </a:p>
          <a:p>
            <a:pPr algn="r"/>
            <a:r>
              <a:rPr lang="ru-RU" sz="2400" b="1" i="1" dirty="0" smtClean="0"/>
              <a:t>найдётся путь!</a:t>
            </a:r>
          </a:p>
          <a:p>
            <a:pPr algn="r"/>
            <a:r>
              <a:rPr lang="ru-RU" sz="2000" b="1" i="1" dirty="0" smtClean="0"/>
              <a:t>Д. </a:t>
            </a:r>
            <a:r>
              <a:rPr lang="ru-RU" b="1" i="1" dirty="0" smtClean="0"/>
              <a:t>Пойа</a:t>
            </a:r>
            <a:endParaRPr lang="ru-RU" b="1" dirty="0" smtClean="0"/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https://1.bp.blogspot.com/-F69NXY-i7ts/V1K5Dl0pEdI/AAAAAAAAGIQ/K_rl17-hKyA0dhAIund3W12qCOjElp0yQCLcB/w1200-h630-p-k-no-nu/confused-graduate-character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398" y="2857496"/>
            <a:ext cx="5643602" cy="3643338"/>
          </a:xfrm>
          <a:prstGeom prst="rect">
            <a:avLst/>
          </a:prstGeom>
          <a:noFill/>
        </p:spPr>
      </p:pic>
      <p:pic>
        <p:nvPicPr>
          <p:cNvPr id="6" name="Picture 24" descr="http://www.decom.solutions/wp-content/uploads/2016/07/billionphotos-1067638-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0"/>
            <a:ext cx="2643174" cy="30419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15404" cy="22971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Внеурочная деятельность по математике     как резерв</a:t>
            </a:r>
            <a:br>
              <a:rPr lang="ru-RU" b="1" dirty="0" smtClean="0"/>
            </a:br>
            <a:r>
              <a:rPr lang="ru-RU" b="1" dirty="0" smtClean="0"/>
              <a:t> повышения качества математического образования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641461"/>
            <a:ext cx="43577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формирование повышенной мотивации у школьников;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воспитание самостоятельности;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расширение математического кругозора и повышение математической культуры.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cmis-kaluga.ru/d/bigstock-white-d-man-with-charts-and-a-632710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60460" y="2000240"/>
            <a:ext cx="4683540" cy="4572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15404" cy="229710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Внеурочная деятельность по математике     как резерв</a:t>
            </a:r>
            <a:br>
              <a:rPr lang="ru-RU" b="1" dirty="0" smtClean="0"/>
            </a:br>
            <a:r>
              <a:rPr lang="ru-RU" b="1" dirty="0" smtClean="0"/>
              <a:t> повышения качества математического образования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641461"/>
            <a:ext cx="435771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Если вы хотите участвовать в большой жизни, то наполняйте свою голову математикой, пока есть к тому возможность. Она окажет вам потом огромную помощь ...</a:t>
            </a:r>
          </a:p>
          <a:p>
            <a:r>
              <a:rPr lang="ru-RU" sz="2800" i="1" dirty="0" smtClean="0"/>
              <a:t>                      М.И. Калинин</a:t>
            </a:r>
            <a:endParaRPr lang="ru-RU" sz="28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Спасибо за внимание!</a:t>
            </a:r>
          </a:p>
        </p:txBody>
      </p:sp>
      <p:pic>
        <p:nvPicPr>
          <p:cNvPr id="13315" name="Picture 12" descr="https://bigslide.ru/images/23/22928/960/img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1484313"/>
            <a:ext cx="5040312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thumbs.dreamstime.com/b/%D1%8E-%D0%B8-d-%D1%81%D0%BF%D1%80%D0%B0%D1%88%D0%B8%D0%B2%D0%B0%D1%8E%D1%82-%D0%B1%D0%B5-%D0%B8%D0%B7%D0%BD%D1%83-%D1%83%D1%87%D0%B8%D1%82%D0%B5-%D1%8C-%D0%BC%D0%B0%D1%82%D0%B5%D0%BC%D0%B0%D1%82%D0%B8%D0%BA%D0%B8-%D1%81-%D0%BA%D0%B0-%D1%8C%D0%BA%D1%83-%D1%8F%D1%82%D0%BE%D1%80%D0%BE%D0%BC-%D0%B8-%D0%B0%D0%B1%D0%B0%D0%BA%D1%83%D1%81%D0%BE%D0%BC-439607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642918"/>
            <a:ext cx="2643174" cy="33039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Главные задачи при обучении математике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 уметь концентрировать внимание, переключаться  между несколькими потоками мышления;</a:t>
            </a:r>
          </a:p>
          <a:p>
            <a:pPr fontAlgn="base"/>
            <a:r>
              <a:rPr lang="ru-RU" dirty="0" smtClean="0"/>
              <a:t>логически рассуждать, выявлять причинно-следственные связи;</a:t>
            </a:r>
          </a:p>
          <a:p>
            <a:pPr fontAlgn="base"/>
            <a:r>
              <a:rPr lang="ru-RU" dirty="0" smtClean="0"/>
              <a:t> уметь ставить цели;</a:t>
            </a:r>
          </a:p>
          <a:p>
            <a:pPr fontAlgn="base"/>
            <a:r>
              <a:rPr lang="ru-RU" dirty="0" smtClean="0"/>
              <a:t> уметь организовывать свою работу, планируя деятельность на шаг вперёд;</a:t>
            </a:r>
          </a:p>
          <a:p>
            <a:pPr fontAlgn="base"/>
            <a:r>
              <a:rPr lang="ru-RU" dirty="0" smtClean="0"/>
              <a:t>уметь «пойти другим путём» -  начать всё сначала, другим способом, если не получилось сразу;</a:t>
            </a:r>
          </a:p>
          <a:p>
            <a:pPr fontAlgn="base"/>
            <a:r>
              <a:rPr lang="ru-RU" dirty="0" smtClean="0"/>
              <a:t>быть способными осваивать новые знания,  применять их в нестандартных ситуациях и оценивать результаты своего труда.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st2.depositphotos.com/2010047/6380/i/950/depositphotos_63804621-stock-photo-3d-small-people-color-rin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56" y="1643050"/>
            <a:ext cx="2714644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Цели и задачи внеурочной</a:t>
            </a:r>
            <a:br>
              <a:rPr lang="ru-RU" b="1" dirty="0" smtClean="0"/>
            </a:br>
            <a:r>
              <a:rPr lang="ru-RU" b="1" dirty="0" smtClean="0"/>
              <a:t>        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715436" cy="507209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Достижение результатов освоения основной образовательной программы</a:t>
            </a:r>
          </a:p>
          <a:p>
            <a:pPr lvl="0"/>
            <a:r>
              <a:rPr lang="ru-RU" dirty="0" smtClean="0"/>
              <a:t>вырабатывается интерес к изучению математических дисциплин; </a:t>
            </a:r>
          </a:p>
          <a:p>
            <a:pPr lvl="0"/>
            <a:r>
              <a:rPr lang="ru-RU" dirty="0" smtClean="0"/>
              <a:t>углубляются и расширяются математические знания, умения и навыки обучающихся;</a:t>
            </a:r>
          </a:p>
          <a:p>
            <a:pPr lvl="0"/>
            <a:r>
              <a:rPr lang="ru-RU" dirty="0" smtClean="0"/>
              <a:t>развивается логическое мышление, математическая зоркость, математическая интуиция и смекалка; </a:t>
            </a:r>
          </a:p>
          <a:p>
            <a:pPr lvl="0"/>
            <a:r>
              <a:rPr lang="ru-RU" dirty="0" smtClean="0"/>
              <a:t>выявляются одаренные дети, развиваются их способности.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Временные формы организации внеурочной деятельности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4214842" cy="51435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       </a:t>
            </a:r>
          </a:p>
          <a:p>
            <a:pPr lvl="0"/>
            <a:r>
              <a:rPr lang="ru-RU" dirty="0" smtClean="0"/>
              <a:t>выпуск математической стенгазеты,</a:t>
            </a:r>
          </a:p>
          <a:p>
            <a:pPr lvl="0"/>
            <a:r>
              <a:rPr lang="ru-RU" dirty="0" smtClean="0">
                <a:hlinkClick r:id="rId2" action="ppaction://hlinkpres?slideindex=1&amp;slidetitle="/>
              </a:rPr>
              <a:t>математический вечер</a:t>
            </a:r>
            <a:r>
              <a:rPr lang="ru-RU" dirty="0" smtClean="0"/>
              <a:t>, </a:t>
            </a:r>
          </a:p>
          <a:p>
            <a:pPr lvl="0"/>
            <a:r>
              <a:rPr lang="ru-RU" dirty="0" smtClean="0"/>
              <a:t>математическая олимпиада, </a:t>
            </a:r>
          </a:p>
          <a:p>
            <a:pPr lvl="0"/>
            <a:r>
              <a:rPr lang="ru-RU" dirty="0" smtClean="0">
                <a:hlinkClick r:id="rId3" action="ppaction://hlinkpres?slideindex=1&amp;slidetitle="/>
              </a:rPr>
              <a:t>математическая викторина </a:t>
            </a:r>
            <a:r>
              <a:rPr lang="ru-RU" dirty="0" smtClean="0"/>
              <a:t>и т.д.</a:t>
            </a:r>
          </a:p>
          <a:p>
            <a:pPr lvl="0"/>
            <a:r>
              <a:rPr lang="ru-RU" dirty="0" smtClean="0"/>
              <a:t>проектная деятельность.</a:t>
            </a:r>
          </a:p>
          <a:p>
            <a:endParaRPr lang="ru-RU" dirty="0"/>
          </a:p>
        </p:txBody>
      </p:sp>
      <p:pic>
        <p:nvPicPr>
          <p:cNvPr id="5" name="Picture 6" descr="https://www.consysa.com/forum/uploads/6547e9b921987f091f5441f3c53dbad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714488"/>
            <a:ext cx="4643470" cy="4722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pp.userapi.com/c850428/v850428213/17e35c/WmwARvBu89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12" y="1571612"/>
            <a:ext cx="5429288" cy="47958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Постоянные формы организации внеурочной деятельности</a:t>
            </a:r>
            <a:endParaRPr lang="ru-RU" dirty="0"/>
          </a:p>
        </p:txBody>
      </p:sp>
      <p:sp>
        <p:nvSpPr>
          <p:cNvPr id="4" name="Содержимое 2"/>
          <p:cNvSpPr txBox="1">
            <a:spLocks noGrp="1"/>
          </p:cNvSpPr>
          <p:nvPr>
            <p:ph idx="1"/>
          </p:nvPr>
        </p:nvSpPr>
        <p:spPr>
          <a:xfrm>
            <a:off x="0" y="1571612"/>
            <a:ext cx="38290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/>
              <a:t>математический кружок,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/>
              <a:t>факультативные курсы по математике, </a:t>
            </a:r>
          </a:p>
          <a:p>
            <a:pPr lvl="0">
              <a:buFont typeface="Arial" pitchFamily="34" charset="0"/>
              <a:buChar char="•"/>
            </a:pPr>
            <a:r>
              <a:rPr lang="ru-RU" sz="3200" dirty="0" smtClean="0"/>
              <a:t>спецкурсы в классах углублённого изучения математики.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Постоянные формы организации внеурочной деятельности</a:t>
            </a:r>
            <a:endParaRPr lang="ru-RU" dirty="0"/>
          </a:p>
        </p:txBody>
      </p:sp>
      <p:pic>
        <p:nvPicPr>
          <p:cNvPr id="8" name="Picture 20" descr="https://minemshop.ru/images/10140837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88098" y="1357298"/>
            <a:ext cx="2755902" cy="4574111"/>
          </a:xfrm>
          <a:prstGeom prst="rect">
            <a:avLst/>
          </a:prstGeom>
          <a:noFill/>
        </p:spPr>
      </p:pic>
      <p:pic>
        <p:nvPicPr>
          <p:cNvPr id="5" name="Picture 12" descr="https://6knig.ru/public/storage/books/cover/20/44/57/2044579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071678"/>
            <a:ext cx="2913704" cy="4525963"/>
          </a:xfrm>
          <a:prstGeom prst="rect">
            <a:avLst/>
          </a:prstGeom>
          <a:noFill/>
        </p:spPr>
      </p:pic>
      <p:pic>
        <p:nvPicPr>
          <p:cNvPr id="4" name="Picture 10" descr="https://zadacha.uanet.biz/uploads/c1/4e/c14ec8f34bbe5798254a6119b3e618b8/10001-se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1428736"/>
            <a:ext cx="3586505" cy="4572032"/>
          </a:xfrm>
          <a:prstGeom prst="rect">
            <a:avLst/>
          </a:prstGeom>
          <a:noFill/>
        </p:spPr>
      </p:pic>
      <p:pic>
        <p:nvPicPr>
          <p:cNvPr id="7" name="Picture 18" descr="https://cdn.book24.ru/v2/ITD000000000907964/COVER/cover3d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857496"/>
            <a:ext cx="3143240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rikolnye-kartinki.ru/img/picture/Aug/17/df19d49a35c2b873559ed4d1843f8445/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88" y="2249488"/>
            <a:ext cx="26368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7467600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220" name="TextBox 15"/>
          <p:cNvSpPr txBox="1">
            <a:spLocks noChangeArrowheads="1"/>
          </p:cNvSpPr>
          <p:nvPr/>
        </p:nvSpPr>
        <p:spPr bwMode="auto">
          <a:xfrm>
            <a:off x="214282" y="0"/>
            <a:ext cx="8504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/>
              <a:t>Внеурочная деятельность в классах углубленного изучения математики</a:t>
            </a:r>
            <a:endParaRPr lang="ru-RU" altLang="ru-RU" sz="36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78138" y="5594350"/>
            <a:ext cx="2643187" cy="12207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222" name="Прямоугольник 17"/>
          <p:cNvSpPr>
            <a:spLocks noChangeArrowheads="1"/>
          </p:cNvSpPr>
          <p:nvPr/>
        </p:nvSpPr>
        <p:spPr bwMode="auto">
          <a:xfrm>
            <a:off x="3006725" y="5722938"/>
            <a:ext cx="2357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111250">
              <a:lnSpc>
                <a:spcPct val="90000"/>
              </a:lnSpc>
              <a:spcAft>
                <a:spcPct val="35000"/>
              </a:spcAft>
            </a:pPr>
            <a:r>
              <a:rPr lang="ru-RU" altLang="ru-RU" sz="2000"/>
              <a:t>Дополнительные индивидуальные задания</a:t>
            </a:r>
            <a:endParaRPr lang="ru-RU" altLang="ru-RU" sz="280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68963" y="5568950"/>
            <a:ext cx="3382962" cy="12207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224" name="Прямоугольник 24"/>
          <p:cNvSpPr>
            <a:spLocks noChangeArrowheads="1"/>
          </p:cNvSpPr>
          <p:nvPr/>
        </p:nvSpPr>
        <p:spPr bwMode="auto">
          <a:xfrm>
            <a:off x="5930900" y="5589588"/>
            <a:ext cx="310515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endParaRPr lang="ru-RU" altLang="ru-RU" sz="2000" b="1"/>
          </a:p>
          <a:p>
            <a:pPr algn="ctr" defTabSz="977900">
              <a:lnSpc>
                <a:spcPct val="90000"/>
              </a:lnSpc>
              <a:spcAft>
                <a:spcPct val="35000"/>
              </a:spcAft>
            </a:pPr>
            <a:r>
              <a:rPr lang="ru-RU" altLang="ru-RU" sz="2000"/>
              <a:t>Индивидуализированный контроль</a:t>
            </a:r>
          </a:p>
        </p:txBody>
      </p:sp>
      <p:sp>
        <p:nvSpPr>
          <p:cNvPr id="24" name="Скругленный прямоугольник 23">
            <a:hlinkClick r:id="rId4" action="ppaction://hlinksldjump"/>
          </p:cNvPr>
          <p:cNvSpPr/>
          <p:nvPr/>
        </p:nvSpPr>
        <p:spPr>
          <a:xfrm>
            <a:off x="46038" y="5568950"/>
            <a:ext cx="2622550" cy="12207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Проектная деятельность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>
            <a:hlinkClick r:id="rId4" action="ppaction://hlinksldjump"/>
          </p:cNvPr>
          <p:cNvSpPr/>
          <p:nvPr/>
        </p:nvSpPr>
        <p:spPr>
          <a:xfrm>
            <a:off x="4143372" y="1214422"/>
            <a:ext cx="2530475" cy="96837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Дифференцированные домашние задания</a:t>
            </a: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6608763" y="2420938"/>
            <a:ext cx="2443162" cy="112553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Спецкурсы по решению задач повышенной сложности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>
            <a:hlinkClick r:id="rId4" action="ppaction://hlinksldjump"/>
          </p:cNvPr>
          <p:cNvSpPr/>
          <p:nvPr/>
        </p:nvSpPr>
        <p:spPr>
          <a:xfrm>
            <a:off x="6588125" y="4016375"/>
            <a:ext cx="2468563" cy="12128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Участие в конференциях, конкурсах и олимпиадах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>
            <a:hlinkClick r:id="rId4" action="ppaction://hlinksldjump"/>
          </p:cNvPr>
          <p:cNvSpPr/>
          <p:nvPr/>
        </p:nvSpPr>
        <p:spPr>
          <a:xfrm>
            <a:off x="857224" y="1214422"/>
            <a:ext cx="2430463" cy="107791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Разнообразная учебная литература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олнце 12">
            <a:hlinkClick r:id="rId4" action="ppaction://hlinksldjump"/>
          </p:cNvPr>
          <p:cNvSpPr/>
          <p:nvPr/>
        </p:nvSpPr>
        <p:spPr>
          <a:xfrm>
            <a:off x="2216150" y="2108200"/>
            <a:ext cx="4968875" cy="3460750"/>
          </a:xfrm>
          <a:prstGeom prst="sun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Интенсивная самостоятельная работа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Спецкурсы по решению задач повышенной сложности</a:t>
            </a:r>
            <a:endParaRPr lang="ru-RU" b="1" dirty="0"/>
          </a:p>
        </p:txBody>
      </p:sp>
      <p:pic>
        <p:nvPicPr>
          <p:cNvPr id="23554" name="Picture 2" descr="https://wordsmatteresw.com/wp-content/uploads/2014/09/gskm-042114-puzzle-11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-37862164"/>
            <a:ext cx="43720056" cy="36004752"/>
          </a:xfrm>
          <a:prstGeom prst="rect">
            <a:avLst/>
          </a:prstGeom>
          <a:noFill/>
        </p:spPr>
      </p:pic>
      <p:pic>
        <p:nvPicPr>
          <p:cNvPr id="6" name="Picture 26" descr="https://wordsmatteresw.com/wp-content/uploads/2014/09/gskm-042114-puzzle-11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1571612"/>
            <a:ext cx="5072098" cy="45005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4143404" cy="500066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Хороший учитель обязан понимать, что никакую задачу нельзя исчерпать до конца. Этот взгляд он должен прививать и своим ученикам. Всегда остаётся что-нибудь, над чем можно размышлять</a:t>
            </a:r>
          </a:p>
          <a:p>
            <a:pPr>
              <a:buNone/>
            </a:pPr>
            <a:r>
              <a:rPr lang="ru-RU" dirty="0" smtClean="0"/>
              <a:t>                             Д. Пойа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Спецкурсы по решению задач повышенной сложности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484313"/>
            <a:ext cx="4427538" cy="5087959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/>
              <a:t>Направленность обучения на развитие личности ученика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/>
              <a:t>Вариативность обучения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/>
              <a:t>Быстрый темп работы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/>
              <a:t>Устный счёт и устные логические  рассуждения в большом объёме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/>
              <a:t>Интенсивная самостоятельная работа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/>
              <a:t>Регулярное участие в олимпиадах и конкурсах</a:t>
            </a:r>
          </a:p>
        </p:txBody>
      </p:sp>
      <p:pic>
        <p:nvPicPr>
          <p:cNvPr id="25604" name="Picture 4" descr="https://img2.freepng.ru/20180320/kdq/kisspng-rochester-institute-of-technology-education-proble-png-transparent-cooperation-image-5ab0b684d9d6d3.24972867152153050089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857364"/>
            <a:ext cx="4429156" cy="3989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380</Words>
  <Application>Microsoft Office PowerPoint</Application>
  <PresentationFormat>Экран (4:3)</PresentationFormat>
  <Paragraphs>66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Внеурочная деятельность по математике   как резерв повышения качества математического образования </vt:lpstr>
      <vt:lpstr>Главные задачи при обучении математике</vt:lpstr>
      <vt:lpstr> Цели и задачи внеурочной          деятельности </vt:lpstr>
      <vt:lpstr>Временные формы организации внеурочной деятельности</vt:lpstr>
      <vt:lpstr>Постоянные формы организации внеурочной деятельности</vt:lpstr>
      <vt:lpstr>Постоянные формы организации внеурочной деятельности</vt:lpstr>
      <vt:lpstr>  </vt:lpstr>
      <vt:lpstr>Спецкурсы по решению задач повышенной сложности</vt:lpstr>
      <vt:lpstr>Спецкурсы по решению задач повышенной сложности</vt:lpstr>
      <vt:lpstr>Внеурочная деятельность по математике     как резерв  повышения качества математического образования</vt:lpstr>
      <vt:lpstr>Внеурочная деятельность по математике     как резерв  повышения качества математического образования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по математике  и её роль в формировании  математической культуры обучающихся</dc:title>
  <dc:creator>Иван</dc:creator>
  <cp:lastModifiedBy>Викторенко</cp:lastModifiedBy>
  <cp:revision>31</cp:revision>
  <dcterms:created xsi:type="dcterms:W3CDTF">2019-11-08T19:51:14Z</dcterms:created>
  <dcterms:modified xsi:type="dcterms:W3CDTF">2020-11-17T11:56:59Z</dcterms:modified>
</cp:coreProperties>
</file>