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1" r:id="rId4"/>
    <p:sldId id="285" r:id="rId5"/>
    <p:sldId id="258" r:id="rId6"/>
    <p:sldId id="270" r:id="rId7"/>
    <p:sldId id="260" r:id="rId8"/>
    <p:sldId id="272" r:id="rId9"/>
    <p:sldId id="271" r:id="rId10"/>
    <p:sldId id="273" r:id="rId11"/>
    <p:sldId id="274" r:id="rId12"/>
    <p:sldId id="278" r:id="rId13"/>
    <p:sldId id="279" r:id="rId14"/>
    <p:sldId id="286" r:id="rId15"/>
    <p:sldId id="269" r:id="rId16"/>
    <p:sldId id="280" r:id="rId17"/>
    <p:sldId id="283" r:id="rId18"/>
    <p:sldId id="265" r:id="rId19"/>
    <p:sldId id="266" r:id="rId20"/>
    <p:sldId id="268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1F288-B93D-4A68-B992-FF26DC7051C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7709E3-AAA7-47D5-9770-1524C73A183C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Отсутствие системного мониторинга поэлементного усвоения учебного материала каждым учеником</a:t>
          </a:r>
          <a:endParaRPr lang="ru-RU" b="1" dirty="0">
            <a:solidFill>
              <a:schemeClr val="tx1"/>
            </a:solidFill>
          </a:endParaRPr>
        </a:p>
      </dgm:t>
    </dgm:pt>
    <dgm:pt modelId="{243CBFCC-8E48-4D02-B7DC-96ACECC0746B}" type="parTrans" cxnId="{48ADAC88-8B17-4738-BC3C-72E3F1F3CA8F}">
      <dgm:prSet/>
      <dgm:spPr/>
      <dgm:t>
        <a:bodyPr/>
        <a:lstStyle/>
        <a:p>
          <a:endParaRPr lang="ru-RU"/>
        </a:p>
      </dgm:t>
    </dgm:pt>
    <dgm:pt modelId="{39E5AE3D-19DE-49AC-93D7-359E11F948B3}" type="sibTrans" cxnId="{48ADAC88-8B17-4738-BC3C-72E3F1F3CA8F}">
      <dgm:prSet/>
      <dgm:spPr/>
      <dgm:t>
        <a:bodyPr/>
        <a:lstStyle/>
        <a:p>
          <a:endParaRPr lang="ru-RU"/>
        </a:p>
      </dgm:t>
    </dgm:pt>
    <dgm:pt modelId="{A9FD563F-34E5-4274-88C9-5CA2B6BAF051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Снижение мотивации обучающихся из-за однообразия форм и методов обучения</a:t>
          </a:r>
          <a:endParaRPr lang="ru-RU" b="1" dirty="0">
            <a:solidFill>
              <a:schemeClr val="tx1"/>
            </a:solidFill>
          </a:endParaRPr>
        </a:p>
      </dgm:t>
    </dgm:pt>
    <dgm:pt modelId="{B88634EC-95AF-4FE8-ABE6-C6213E28A872}" type="parTrans" cxnId="{0A4E7537-4D9E-4489-9863-5F4E7D923A91}">
      <dgm:prSet/>
      <dgm:spPr/>
      <dgm:t>
        <a:bodyPr/>
        <a:lstStyle/>
        <a:p>
          <a:endParaRPr lang="ru-RU"/>
        </a:p>
      </dgm:t>
    </dgm:pt>
    <dgm:pt modelId="{651CD760-F43B-470B-AE6B-07ECA894E6D8}" type="sibTrans" cxnId="{0A4E7537-4D9E-4489-9863-5F4E7D923A91}">
      <dgm:prSet/>
      <dgm:spPr/>
      <dgm:t>
        <a:bodyPr/>
        <a:lstStyle/>
        <a:p>
          <a:endParaRPr lang="ru-RU"/>
        </a:p>
      </dgm:t>
    </dgm:pt>
    <dgm:pt modelId="{C6E46B7A-BE89-44EA-8958-40F575538982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Отсутствие практической направленности при изучении математики и информатики</a:t>
          </a:r>
          <a:endParaRPr lang="ru-RU" b="1" dirty="0">
            <a:solidFill>
              <a:schemeClr val="tx1"/>
            </a:solidFill>
          </a:endParaRPr>
        </a:p>
      </dgm:t>
    </dgm:pt>
    <dgm:pt modelId="{4E77A187-C28D-427E-9D41-98DB8BFCF485}" type="parTrans" cxnId="{FF2D5D8E-D841-4112-84F9-3657EA13305B}">
      <dgm:prSet/>
      <dgm:spPr/>
      <dgm:t>
        <a:bodyPr/>
        <a:lstStyle/>
        <a:p>
          <a:endParaRPr lang="ru-RU"/>
        </a:p>
      </dgm:t>
    </dgm:pt>
    <dgm:pt modelId="{8A50C7B1-4E15-451A-9E43-54A7B8134571}" type="sibTrans" cxnId="{FF2D5D8E-D841-4112-84F9-3657EA13305B}">
      <dgm:prSet/>
      <dgm:spPr/>
      <dgm:t>
        <a:bodyPr/>
        <a:lstStyle/>
        <a:p>
          <a:endParaRPr lang="ru-RU"/>
        </a:p>
      </dgm:t>
    </dgm:pt>
    <dgm:pt modelId="{5F21DE76-6926-4151-BA2E-0AC2D1192DB9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Пробелы в знаниях учащихся по базовой программе курса в начальной школе</a:t>
          </a:r>
          <a:endParaRPr lang="ru-RU" b="1" dirty="0">
            <a:solidFill>
              <a:schemeClr val="tx1"/>
            </a:solidFill>
          </a:endParaRPr>
        </a:p>
      </dgm:t>
    </dgm:pt>
    <dgm:pt modelId="{AF17038D-BAC3-4D87-9FB3-903EC27D58F9}" type="parTrans" cxnId="{6DC104FF-6610-45A8-88D5-2298F86EB6BA}">
      <dgm:prSet/>
      <dgm:spPr/>
      <dgm:t>
        <a:bodyPr/>
        <a:lstStyle/>
        <a:p>
          <a:endParaRPr lang="ru-RU"/>
        </a:p>
      </dgm:t>
    </dgm:pt>
    <dgm:pt modelId="{3F8CD648-CCF1-4450-8961-FA9BF72AA23E}" type="sibTrans" cxnId="{6DC104FF-6610-45A8-88D5-2298F86EB6BA}">
      <dgm:prSet/>
      <dgm:spPr/>
      <dgm:t>
        <a:bodyPr/>
        <a:lstStyle/>
        <a:p>
          <a:endParaRPr lang="ru-RU"/>
        </a:p>
      </dgm:t>
    </dgm:pt>
    <dgm:pt modelId="{BAB6DBE5-9684-401C-8C71-278AEA87AF11}">
      <dgm:prSet/>
      <dgm:spPr/>
      <dgm:t>
        <a:bodyPr/>
        <a:lstStyle/>
        <a:p>
          <a:endParaRPr lang="ru-RU"/>
        </a:p>
      </dgm:t>
    </dgm:pt>
    <dgm:pt modelId="{A7A001C4-3DD1-475E-96BE-8DF32DC9A376}" type="parTrans" cxnId="{16DF4F8F-C6AD-4D18-92DD-D11FF2E90417}">
      <dgm:prSet/>
      <dgm:spPr/>
      <dgm:t>
        <a:bodyPr/>
        <a:lstStyle/>
        <a:p>
          <a:endParaRPr lang="ru-RU"/>
        </a:p>
      </dgm:t>
    </dgm:pt>
    <dgm:pt modelId="{0B7F823E-9EE8-43DB-A0AB-21181045D441}" type="sibTrans" cxnId="{16DF4F8F-C6AD-4D18-92DD-D11FF2E90417}">
      <dgm:prSet/>
      <dgm:spPr/>
      <dgm:t>
        <a:bodyPr/>
        <a:lstStyle/>
        <a:p>
          <a:endParaRPr lang="ru-RU"/>
        </a:p>
      </dgm:t>
    </dgm:pt>
    <dgm:pt modelId="{3C49CA53-7177-4E91-BF3E-32DD295A49DA}">
      <dgm:prSet/>
      <dgm:spPr/>
      <dgm:t>
        <a:bodyPr/>
        <a:lstStyle/>
        <a:p>
          <a:endParaRPr lang="ru-RU"/>
        </a:p>
      </dgm:t>
    </dgm:pt>
    <dgm:pt modelId="{B4D934BA-0865-4B46-A442-F9E84E0104DC}" type="parTrans" cxnId="{F26B4C47-0883-4446-87C5-2411F46B9AF3}">
      <dgm:prSet/>
      <dgm:spPr/>
      <dgm:t>
        <a:bodyPr/>
        <a:lstStyle/>
        <a:p>
          <a:endParaRPr lang="ru-RU"/>
        </a:p>
      </dgm:t>
    </dgm:pt>
    <dgm:pt modelId="{4D0A9065-C3B8-4F11-BAF5-0B5F69FB49CA}" type="sibTrans" cxnId="{F26B4C47-0883-4446-87C5-2411F46B9AF3}">
      <dgm:prSet/>
      <dgm:spPr/>
      <dgm:t>
        <a:bodyPr/>
        <a:lstStyle/>
        <a:p>
          <a:endParaRPr lang="ru-RU"/>
        </a:p>
      </dgm:t>
    </dgm:pt>
    <dgm:pt modelId="{F6A48874-7EEB-44F7-9035-D5D6F92D75D4}" type="pres">
      <dgm:prSet presAssocID="{00E1F288-B93D-4A68-B992-FF26DC7051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0E29B-DB6D-42F7-B7FB-AAB630EE711D}" type="pres">
      <dgm:prSet presAssocID="{567709E3-AAA7-47D5-9770-1524C73A183C}" presName="centerShape" presStyleLbl="node0" presStyleIdx="0" presStyleCnt="1" custScaleX="147488"/>
      <dgm:spPr/>
      <dgm:t>
        <a:bodyPr/>
        <a:lstStyle/>
        <a:p>
          <a:endParaRPr lang="ru-RU"/>
        </a:p>
      </dgm:t>
    </dgm:pt>
    <dgm:pt modelId="{139CA7C9-12D9-4B2E-911A-2DFC2A409484}" type="pres">
      <dgm:prSet presAssocID="{B88634EC-95AF-4FE8-ABE6-C6213E28A872}" presName="parTrans" presStyleLbl="bgSibTrans2D1" presStyleIdx="0" presStyleCnt="3" custScaleX="39190" custLinFactNeighborX="22523" custLinFactNeighborY="8727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288C2F6C-B600-4162-A5B5-CFE2B947CB58}" type="pres">
      <dgm:prSet presAssocID="{A9FD563F-34E5-4274-88C9-5CA2B6BAF051}" presName="node" presStyleLbl="node1" presStyleIdx="0" presStyleCnt="3" custRadScaleRad="120654" custRadScaleInc="9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4438F-DDAB-4FF8-BD14-175A4476FFF6}" type="pres">
      <dgm:prSet presAssocID="{4E77A187-C28D-427E-9D41-98DB8BFCF485}" presName="parTrans" presStyleLbl="bgSibTrans2D1" presStyleIdx="1" presStyleCnt="3" custScaleX="49065" custLinFactNeighborX="-3273" custLinFactNeighborY="8232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B541A931-365B-444D-BAD8-D215CD8C6AC3}" type="pres">
      <dgm:prSet presAssocID="{C6E46B7A-BE89-44EA-8958-40F5755389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B10A4-AEFD-4D88-B50B-54E802BFB7DD}" type="pres">
      <dgm:prSet presAssocID="{AF17038D-BAC3-4D87-9FB3-903EC27D58F9}" presName="parTrans" presStyleLbl="bgSibTrans2D1" presStyleIdx="2" presStyleCnt="3" custScaleX="39288" custLinFactNeighborX="-17981" custLinFactNeighborY="90770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4754A1A-B9F0-4087-8F49-8DFC31F936EA}" type="pres">
      <dgm:prSet presAssocID="{5F21DE76-6926-4151-BA2E-0AC2D1192DB9}" presName="node" presStyleLbl="node1" presStyleIdx="2" presStyleCnt="3" custScaleY="108823" custRadScaleRad="119678" custRadScaleInc="-7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88B78-FA5E-4945-8461-E6A026D776C1}" type="presOf" srcId="{00E1F288-B93D-4A68-B992-FF26DC7051C7}" destId="{F6A48874-7EEB-44F7-9035-D5D6F92D75D4}" srcOrd="0" destOrd="0" presId="urn:microsoft.com/office/officeart/2005/8/layout/radial4"/>
    <dgm:cxn modelId="{7E833EE1-E75D-4944-B006-B6D095D13FF9}" type="presOf" srcId="{C6E46B7A-BE89-44EA-8958-40F575538982}" destId="{B541A931-365B-444D-BAD8-D215CD8C6AC3}" srcOrd="0" destOrd="0" presId="urn:microsoft.com/office/officeart/2005/8/layout/radial4"/>
    <dgm:cxn modelId="{6DC104FF-6610-45A8-88D5-2298F86EB6BA}" srcId="{567709E3-AAA7-47D5-9770-1524C73A183C}" destId="{5F21DE76-6926-4151-BA2E-0AC2D1192DB9}" srcOrd="2" destOrd="0" parTransId="{AF17038D-BAC3-4D87-9FB3-903EC27D58F9}" sibTransId="{3F8CD648-CCF1-4450-8961-FA9BF72AA23E}"/>
    <dgm:cxn modelId="{502B0AD4-871C-4CDE-B8C7-F3EED17191DB}" type="presOf" srcId="{AF17038D-BAC3-4D87-9FB3-903EC27D58F9}" destId="{32CB10A4-AEFD-4D88-B50B-54E802BFB7DD}" srcOrd="0" destOrd="0" presId="urn:microsoft.com/office/officeart/2005/8/layout/radial4"/>
    <dgm:cxn modelId="{FF2D5D8E-D841-4112-84F9-3657EA13305B}" srcId="{567709E3-AAA7-47D5-9770-1524C73A183C}" destId="{C6E46B7A-BE89-44EA-8958-40F575538982}" srcOrd="1" destOrd="0" parTransId="{4E77A187-C28D-427E-9D41-98DB8BFCF485}" sibTransId="{8A50C7B1-4E15-451A-9E43-54A7B8134571}"/>
    <dgm:cxn modelId="{E28E53CA-1DAC-4D2C-9C7E-1EF145CB43C8}" type="presOf" srcId="{5F21DE76-6926-4151-BA2E-0AC2D1192DB9}" destId="{54754A1A-B9F0-4087-8F49-8DFC31F936EA}" srcOrd="0" destOrd="0" presId="urn:microsoft.com/office/officeart/2005/8/layout/radial4"/>
    <dgm:cxn modelId="{48ADAC88-8B17-4738-BC3C-72E3F1F3CA8F}" srcId="{00E1F288-B93D-4A68-B992-FF26DC7051C7}" destId="{567709E3-AAA7-47D5-9770-1524C73A183C}" srcOrd="0" destOrd="0" parTransId="{243CBFCC-8E48-4D02-B7DC-96ACECC0746B}" sibTransId="{39E5AE3D-19DE-49AC-93D7-359E11F948B3}"/>
    <dgm:cxn modelId="{16DF4F8F-C6AD-4D18-92DD-D11FF2E90417}" srcId="{00E1F288-B93D-4A68-B992-FF26DC7051C7}" destId="{BAB6DBE5-9684-401C-8C71-278AEA87AF11}" srcOrd="2" destOrd="0" parTransId="{A7A001C4-3DD1-475E-96BE-8DF32DC9A376}" sibTransId="{0B7F823E-9EE8-43DB-A0AB-21181045D441}"/>
    <dgm:cxn modelId="{21BEE317-0AB3-47FC-8C51-110E0C606800}" type="presOf" srcId="{A9FD563F-34E5-4274-88C9-5CA2B6BAF051}" destId="{288C2F6C-B600-4162-A5B5-CFE2B947CB58}" srcOrd="0" destOrd="0" presId="urn:microsoft.com/office/officeart/2005/8/layout/radial4"/>
    <dgm:cxn modelId="{A936C46A-E2CA-4A15-A1D5-7FD1A65227B0}" type="presOf" srcId="{567709E3-AAA7-47D5-9770-1524C73A183C}" destId="{C4C0E29B-DB6D-42F7-B7FB-AAB630EE711D}" srcOrd="0" destOrd="0" presId="urn:microsoft.com/office/officeart/2005/8/layout/radial4"/>
    <dgm:cxn modelId="{0913FA19-BF54-46F7-BDA4-BDB3AB6B22D7}" type="presOf" srcId="{B88634EC-95AF-4FE8-ABE6-C6213E28A872}" destId="{139CA7C9-12D9-4B2E-911A-2DFC2A409484}" srcOrd="0" destOrd="0" presId="urn:microsoft.com/office/officeart/2005/8/layout/radial4"/>
    <dgm:cxn modelId="{0C3CD989-B789-433B-B61B-303DED09A4D2}" type="presOf" srcId="{4E77A187-C28D-427E-9D41-98DB8BFCF485}" destId="{C714438F-DDAB-4FF8-BD14-175A4476FFF6}" srcOrd="0" destOrd="0" presId="urn:microsoft.com/office/officeart/2005/8/layout/radial4"/>
    <dgm:cxn modelId="{0A4E7537-4D9E-4489-9863-5F4E7D923A91}" srcId="{567709E3-AAA7-47D5-9770-1524C73A183C}" destId="{A9FD563F-34E5-4274-88C9-5CA2B6BAF051}" srcOrd="0" destOrd="0" parTransId="{B88634EC-95AF-4FE8-ABE6-C6213E28A872}" sibTransId="{651CD760-F43B-470B-AE6B-07ECA894E6D8}"/>
    <dgm:cxn modelId="{F26B4C47-0883-4446-87C5-2411F46B9AF3}" srcId="{00E1F288-B93D-4A68-B992-FF26DC7051C7}" destId="{3C49CA53-7177-4E91-BF3E-32DD295A49DA}" srcOrd="1" destOrd="0" parTransId="{B4D934BA-0865-4B46-A442-F9E84E0104DC}" sibTransId="{4D0A9065-C3B8-4F11-BAF5-0B5F69FB49CA}"/>
    <dgm:cxn modelId="{E4E894D3-3AE4-496B-8E3B-9C0D1552EE1E}" type="presParOf" srcId="{F6A48874-7EEB-44F7-9035-D5D6F92D75D4}" destId="{C4C0E29B-DB6D-42F7-B7FB-AAB630EE711D}" srcOrd="0" destOrd="0" presId="urn:microsoft.com/office/officeart/2005/8/layout/radial4"/>
    <dgm:cxn modelId="{1314652C-1C93-4C84-BCF0-7C98E2D93DE3}" type="presParOf" srcId="{F6A48874-7EEB-44F7-9035-D5D6F92D75D4}" destId="{139CA7C9-12D9-4B2E-911A-2DFC2A409484}" srcOrd="1" destOrd="0" presId="urn:microsoft.com/office/officeart/2005/8/layout/radial4"/>
    <dgm:cxn modelId="{BB5476EA-33BD-412D-85E7-308DF7265150}" type="presParOf" srcId="{F6A48874-7EEB-44F7-9035-D5D6F92D75D4}" destId="{288C2F6C-B600-4162-A5B5-CFE2B947CB58}" srcOrd="2" destOrd="0" presId="urn:microsoft.com/office/officeart/2005/8/layout/radial4"/>
    <dgm:cxn modelId="{90AB8725-391C-4ACB-8CDA-BFB8292852CF}" type="presParOf" srcId="{F6A48874-7EEB-44F7-9035-D5D6F92D75D4}" destId="{C714438F-DDAB-4FF8-BD14-175A4476FFF6}" srcOrd="3" destOrd="0" presId="urn:microsoft.com/office/officeart/2005/8/layout/radial4"/>
    <dgm:cxn modelId="{A90DA91B-F257-4D39-B0DF-CBCF1203BC58}" type="presParOf" srcId="{F6A48874-7EEB-44F7-9035-D5D6F92D75D4}" destId="{B541A931-365B-444D-BAD8-D215CD8C6AC3}" srcOrd="4" destOrd="0" presId="urn:microsoft.com/office/officeart/2005/8/layout/radial4"/>
    <dgm:cxn modelId="{1D03838D-F81D-49D2-A5D1-F3BA28535866}" type="presParOf" srcId="{F6A48874-7EEB-44F7-9035-D5D6F92D75D4}" destId="{32CB10A4-AEFD-4D88-B50B-54E802BFB7DD}" srcOrd="5" destOrd="0" presId="urn:microsoft.com/office/officeart/2005/8/layout/radial4"/>
    <dgm:cxn modelId="{B7BACAF0-C54B-49C3-98B9-5EFA04A1E038}" type="presParOf" srcId="{F6A48874-7EEB-44F7-9035-D5D6F92D75D4}" destId="{54754A1A-B9F0-4087-8F49-8DFC31F936E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D88B6-97B0-4210-A2C2-512DDB72573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0DD2F-236E-4D71-8E6A-662CA9D44EBA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Неготовность ряда учителей к использованию на уроках математики продуктивных методов обучения</a:t>
          </a:r>
          <a:endParaRPr lang="ru-RU" dirty="0">
            <a:solidFill>
              <a:srgbClr val="002060"/>
            </a:solidFill>
          </a:endParaRPr>
        </a:p>
      </dgm:t>
    </dgm:pt>
    <dgm:pt modelId="{CCFCA479-2494-4929-8C4F-405D646E839E}" type="parTrans" cxnId="{0C321E3A-1DC1-418C-A9B2-7F4CF8416876}">
      <dgm:prSet/>
      <dgm:spPr/>
      <dgm:t>
        <a:bodyPr/>
        <a:lstStyle/>
        <a:p>
          <a:endParaRPr lang="ru-RU"/>
        </a:p>
      </dgm:t>
    </dgm:pt>
    <dgm:pt modelId="{AFCCDF95-9F9C-443D-8BEA-3A02AF3B3F91}" type="sibTrans" cxnId="{0C321E3A-1DC1-418C-A9B2-7F4CF8416876}">
      <dgm:prSet/>
      <dgm:spPr/>
      <dgm:t>
        <a:bodyPr/>
        <a:lstStyle/>
        <a:p>
          <a:endParaRPr lang="ru-RU"/>
        </a:p>
      </dgm:t>
    </dgm:pt>
    <dgm:pt modelId="{9743C56C-7AD8-4F04-8CED-116335FD466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Отсутствие своевременного прогнозирования конечного результата каждого ученика </a:t>
          </a:r>
          <a:endParaRPr lang="ru-RU" dirty="0">
            <a:solidFill>
              <a:srgbClr val="002060"/>
            </a:solidFill>
          </a:endParaRPr>
        </a:p>
      </dgm:t>
    </dgm:pt>
    <dgm:pt modelId="{BADB7CDB-694A-483F-AF1B-54A4C3CFF50B}" type="parTrans" cxnId="{5EE67937-14B6-483E-BAD7-3C0ADB6C7C73}">
      <dgm:prSet/>
      <dgm:spPr/>
      <dgm:t>
        <a:bodyPr/>
        <a:lstStyle/>
        <a:p>
          <a:endParaRPr lang="ru-RU"/>
        </a:p>
      </dgm:t>
    </dgm:pt>
    <dgm:pt modelId="{5B94B60B-85CA-49FC-9AC2-1A477EF9B90C}" type="sibTrans" cxnId="{5EE67937-14B6-483E-BAD7-3C0ADB6C7C73}">
      <dgm:prSet/>
      <dgm:spPr/>
      <dgm:t>
        <a:bodyPr/>
        <a:lstStyle/>
        <a:p>
          <a:endParaRPr lang="ru-RU"/>
        </a:p>
      </dgm:t>
    </dgm:pt>
    <dgm:pt modelId="{E03AC49F-3AB6-4670-BB4E-50B05F05DFC1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Снижение мотивации обучающихся из-за однообразия форм и методов обучения, способов подготовки обучающихся к ЕГЭ</a:t>
          </a:r>
        </a:p>
      </dgm:t>
    </dgm:pt>
    <dgm:pt modelId="{76D3737B-BA30-41A6-B201-C4B7AE2FCBBD}" type="parTrans" cxnId="{C5DA80F1-143D-45F7-B38D-BF5224158BF2}">
      <dgm:prSet/>
      <dgm:spPr/>
      <dgm:t>
        <a:bodyPr/>
        <a:lstStyle/>
        <a:p>
          <a:endParaRPr lang="ru-RU"/>
        </a:p>
      </dgm:t>
    </dgm:pt>
    <dgm:pt modelId="{6EBD06B7-DBDE-4902-88F7-DD09CE8B8829}" type="sibTrans" cxnId="{C5DA80F1-143D-45F7-B38D-BF5224158BF2}">
      <dgm:prSet/>
      <dgm:spPr/>
      <dgm:t>
        <a:bodyPr/>
        <a:lstStyle/>
        <a:p>
          <a:endParaRPr lang="ru-RU"/>
        </a:p>
      </dgm:t>
    </dgm:pt>
    <dgm:pt modelId="{0B297A5F-708E-4EFA-95AD-39E0C7CB8002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Мало уделяется внимание логическим методам, не создаётся представление о математике как о единой науке</a:t>
          </a:r>
          <a:endParaRPr lang="ru-RU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38800CB-C581-428A-AB8E-DAD9CE15F5C1}" type="parTrans" cxnId="{5C46C722-8515-47A0-86BC-8BB42BA6BE7B}">
      <dgm:prSet/>
      <dgm:spPr/>
      <dgm:t>
        <a:bodyPr/>
        <a:lstStyle/>
        <a:p>
          <a:endParaRPr lang="ru-RU"/>
        </a:p>
      </dgm:t>
    </dgm:pt>
    <dgm:pt modelId="{092C2121-1FC2-450C-BAF1-33E8ACC1F0AF}" type="sibTrans" cxnId="{5C46C722-8515-47A0-86BC-8BB42BA6BE7B}">
      <dgm:prSet/>
      <dgm:spPr/>
      <dgm:t>
        <a:bodyPr/>
        <a:lstStyle/>
        <a:p>
          <a:endParaRPr lang="ru-RU"/>
        </a:p>
      </dgm:t>
    </dgm:pt>
    <dgm:pt modelId="{DA9A95A4-0714-4CF2-B440-40F8D6D9A3A5}">
      <dgm:prSet/>
      <dgm:spPr/>
      <dgm:t>
        <a:bodyPr/>
        <a:lstStyle/>
        <a:p>
          <a:endParaRPr lang="ru-RU"/>
        </a:p>
      </dgm:t>
    </dgm:pt>
    <dgm:pt modelId="{BFF03A9D-C545-4C3C-8D8E-A4BBB0FF5B26}" type="parTrans" cxnId="{B7D9E0FC-6162-4572-A080-465CCA8E59F3}">
      <dgm:prSet/>
      <dgm:spPr/>
      <dgm:t>
        <a:bodyPr/>
        <a:lstStyle/>
        <a:p>
          <a:endParaRPr lang="ru-RU"/>
        </a:p>
      </dgm:t>
    </dgm:pt>
    <dgm:pt modelId="{59873A26-5090-4536-9943-C50EEEE56AE8}" type="sibTrans" cxnId="{B7D9E0FC-6162-4572-A080-465CCA8E59F3}">
      <dgm:prSet/>
      <dgm:spPr/>
      <dgm:t>
        <a:bodyPr/>
        <a:lstStyle/>
        <a:p>
          <a:endParaRPr lang="ru-RU"/>
        </a:p>
      </dgm:t>
    </dgm:pt>
    <dgm:pt modelId="{76D6B0BF-1F82-4AE8-B740-AE812209E673}">
      <dgm:prSet/>
      <dgm:spPr/>
      <dgm:t>
        <a:bodyPr/>
        <a:lstStyle/>
        <a:p>
          <a:endParaRPr lang="ru-RU"/>
        </a:p>
      </dgm:t>
    </dgm:pt>
    <dgm:pt modelId="{419E2BEA-2622-48AD-A713-CE85F12F4901}" type="parTrans" cxnId="{505FC639-C3CE-461C-9B76-D936D164F84E}">
      <dgm:prSet/>
      <dgm:spPr/>
      <dgm:t>
        <a:bodyPr/>
        <a:lstStyle/>
        <a:p>
          <a:endParaRPr lang="ru-RU"/>
        </a:p>
      </dgm:t>
    </dgm:pt>
    <dgm:pt modelId="{1BEEAE86-B36A-4488-8608-4FD202BEAC62}" type="sibTrans" cxnId="{505FC639-C3CE-461C-9B76-D936D164F84E}">
      <dgm:prSet/>
      <dgm:spPr/>
      <dgm:t>
        <a:bodyPr/>
        <a:lstStyle/>
        <a:p>
          <a:endParaRPr lang="ru-RU"/>
        </a:p>
      </dgm:t>
    </dgm:pt>
    <dgm:pt modelId="{3E7F34A0-B617-4E1E-8D5A-86C4E2E6AE53}">
      <dgm:prSet/>
      <dgm:spPr/>
      <dgm:t>
        <a:bodyPr/>
        <a:lstStyle/>
        <a:p>
          <a:endParaRPr lang="ru-RU"/>
        </a:p>
      </dgm:t>
    </dgm:pt>
    <dgm:pt modelId="{2D3040AA-3DB0-4B2D-B1D2-5AB83957B8D3}" type="parTrans" cxnId="{5C59C8D0-D996-4601-8762-C622DD3E7E64}">
      <dgm:prSet/>
      <dgm:spPr/>
      <dgm:t>
        <a:bodyPr/>
        <a:lstStyle/>
        <a:p>
          <a:endParaRPr lang="ru-RU"/>
        </a:p>
      </dgm:t>
    </dgm:pt>
    <dgm:pt modelId="{C20EB3DB-72F5-4C4A-A8DA-0E9BEC0F9469}" type="sibTrans" cxnId="{5C59C8D0-D996-4601-8762-C622DD3E7E64}">
      <dgm:prSet/>
      <dgm:spPr/>
      <dgm:t>
        <a:bodyPr/>
        <a:lstStyle/>
        <a:p>
          <a:endParaRPr lang="ru-RU"/>
        </a:p>
      </dgm:t>
    </dgm:pt>
    <dgm:pt modelId="{08015230-F3B9-4D51-A953-05B678DC05ED}" type="pres">
      <dgm:prSet presAssocID="{CB6D88B6-97B0-4210-A2C2-512DDB7257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87473-B1E5-41F3-A9CF-2E50D3D501B8}" type="pres">
      <dgm:prSet presAssocID="{6C00DD2F-236E-4D71-8E6A-662CA9D44EBA}" presName="centerShape" presStyleLbl="node0" presStyleIdx="0" presStyleCnt="1" custScaleX="116665"/>
      <dgm:spPr/>
      <dgm:t>
        <a:bodyPr/>
        <a:lstStyle/>
        <a:p>
          <a:endParaRPr lang="ru-RU"/>
        </a:p>
      </dgm:t>
    </dgm:pt>
    <dgm:pt modelId="{9F906A16-713B-422A-9CD1-B0C74728B2D2}" type="pres">
      <dgm:prSet presAssocID="{BADB7CDB-694A-483F-AF1B-54A4C3CFF50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FAE5247-A8A0-462B-B24C-0B19AC101C03}" type="pres">
      <dgm:prSet presAssocID="{9743C56C-7AD8-4F04-8CED-116335FD46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7333A-F89B-4A42-B275-0EA7B50A7E81}" type="pres">
      <dgm:prSet presAssocID="{76D3737B-BA30-41A6-B201-C4B7AE2FCBB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C8B18E0-4F89-4BFC-9F60-08677CA0A9AD}" type="pres">
      <dgm:prSet presAssocID="{E03AC49F-3AB6-4670-BB4E-50B05F05DF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10B4F-D4B6-4150-85FA-F55BD6E0466B}" type="pres">
      <dgm:prSet presAssocID="{138800CB-C581-428A-AB8E-DAD9CE15F5C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9559B07-8E2E-4D80-9BF0-1184AC3BC562}" type="pres">
      <dgm:prSet presAssocID="{0B297A5F-708E-4EFA-95AD-39E0C7CB80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21E3A-1DC1-418C-A9B2-7F4CF8416876}" srcId="{CB6D88B6-97B0-4210-A2C2-512DDB725733}" destId="{6C00DD2F-236E-4D71-8E6A-662CA9D44EBA}" srcOrd="0" destOrd="0" parTransId="{CCFCA479-2494-4929-8C4F-405D646E839E}" sibTransId="{AFCCDF95-9F9C-443D-8BEA-3A02AF3B3F91}"/>
    <dgm:cxn modelId="{A5AD9C54-7052-4FE0-B7AD-C30DE88AE6D1}" type="presOf" srcId="{BADB7CDB-694A-483F-AF1B-54A4C3CFF50B}" destId="{9F906A16-713B-422A-9CD1-B0C74728B2D2}" srcOrd="0" destOrd="0" presId="urn:microsoft.com/office/officeart/2005/8/layout/radial4"/>
    <dgm:cxn modelId="{505FC639-C3CE-461C-9B76-D936D164F84E}" srcId="{CB6D88B6-97B0-4210-A2C2-512DDB725733}" destId="{76D6B0BF-1F82-4AE8-B740-AE812209E673}" srcOrd="2" destOrd="0" parTransId="{419E2BEA-2622-48AD-A713-CE85F12F4901}" sibTransId="{1BEEAE86-B36A-4488-8608-4FD202BEAC62}"/>
    <dgm:cxn modelId="{6201F5B8-7A33-4319-B70D-D777FE29AC31}" type="presOf" srcId="{9743C56C-7AD8-4F04-8CED-116335FD466D}" destId="{6FAE5247-A8A0-462B-B24C-0B19AC101C03}" srcOrd="0" destOrd="0" presId="urn:microsoft.com/office/officeart/2005/8/layout/radial4"/>
    <dgm:cxn modelId="{AD33A03B-00CC-447B-ACD9-6B000C008261}" type="presOf" srcId="{76D3737B-BA30-41A6-B201-C4B7AE2FCBBD}" destId="{9777333A-F89B-4A42-B275-0EA7B50A7E81}" srcOrd="0" destOrd="0" presId="urn:microsoft.com/office/officeart/2005/8/layout/radial4"/>
    <dgm:cxn modelId="{5EE67937-14B6-483E-BAD7-3C0ADB6C7C73}" srcId="{6C00DD2F-236E-4D71-8E6A-662CA9D44EBA}" destId="{9743C56C-7AD8-4F04-8CED-116335FD466D}" srcOrd="0" destOrd="0" parTransId="{BADB7CDB-694A-483F-AF1B-54A4C3CFF50B}" sibTransId="{5B94B60B-85CA-49FC-9AC2-1A477EF9B90C}"/>
    <dgm:cxn modelId="{52F2B5E8-493E-4D28-9022-F43531C6E8B5}" type="presOf" srcId="{6C00DD2F-236E-4D71-8E6A-662CA9D44EBA}" destId="{54787473-B1E5-41F3-A9CF-2E50D3D501B8}" srcOrd="0" destOrd="0" presId="urn:microsoft.com/office/officeart/2005/8/layout/radial4"/>
    <dgm:cxn modelId="{C5DA80F1-143D-45F7-B38D-BF5224158BF2}" srcId="{6C00DD2F-236E-4D71-8E6A-662CA9D44EBA}" destId="{E03AC49F-3AB6-4670-BB4E-50B05F05DFC1}" srcOrd="1" destOrd="0" parTransId="{76D3737B-BA30-41A6-B201-C4B7AE2FCBBD}" sibTransId="{6EBD06B7-DBDE-4902-88F7-DD09CE8B8829}"/>
    <dgm:cxn modelId="{4D60FCB6-A570-4614-8A8A-71ED03DD74AD}" type="presOf" srcId="{E03AC49F-3AB6-4670-BB4E-50B05F05DFC1}" destId="{CC8B18E0-4F89-4BFC-9F60-08677CA0A9AD}" srcOrd="0" destOrd="0" presId="urn:microsoft.com/office/officeart/2005/8/layout/radial4"/>
    <dgm:cxn modelId="{E41EAE9B-1902-4F9C-89F4-5D87A334ED43}" type="presOf" srcId="{CB6D88B6-97B0-4210-A2C2-512DDB725733}" destId="{08015230-F3B9-4D51-A953-05B678DC05ED}" srcOrd="0" destOrd="0" presId="urn:microsoft.com/office/officeart/2005/8/layout/radial4"/>
    <dgm:cxn modelId="{5C46C722-8515-47A0-86BC-8BB42BA6BE7B}" srcId="{6C00DD2F-236E-4D71-8E6A-662CA9D44EBA}" destId="{0B297A5F-708E-4EFA-95AD-39E0C7CB8002}" srcOrd="2" destOrd="0" parTransId="{138800CB-C581-428A-AB8E-DAD9CE15F5C1}" sibTransId="{092C2121-1FC2-450C-BAF1-33E8ACC1F0AF}"/>
    <dgm:cxn modelId="{798B1F09-2059-45C7-A9B6-2E1B2317D5E7}" type="presOf" srcId="{138800CB-C581-428A-AB8E-DAD9CE15F5C1}" destId="{AB110B4F-D4B6-4150-85FA-F55BD6E0466B}" srcOrd="0" destOrd="0" presId="urn:microsoft.com/office/officeart/2005/8/layout/radial4"/>
    <dgm:cxn modelId="{5346C606-C311-44EB-8D3F-6555D5FF78F0}" type="presOf" srcId="{0B297A5F-708E-4EFA-95AD-39E0C7CB8002}" destId="{B9559B07-8E2E-4D80-9BF0-1184AC3BC562}" srcOrd="0" destOrd="0" presId="urn:microsoft.com/office/officeart/2005/8/layout/radial4"/>
    <dgm:cxn modelId="{B7D9E0FC-6162-4572-A080-465CCA8E59F3}" srcId="{CB6D88B6-97B0-4210-A2C2-512DDB725733}" destId="{DA9A95A4-0714-4CF2-B440-40F8D6D9A3A5}" srcOrd="3" destOrd="0" parTransId="{BFF03A9D-C545-4C3C-8D8E-A4BBB0FF5B26}" sibTransId="{59873A26-5090-4536-9943-C50EEEE56AE8}"/>
    <dgm:cxn modelId="{5C59C8D0-D996-4601-8762-C622DD3E7E64}" srcId="{CB6D88B6-97B0-4210-A2C2-512DDB725733}" destId="{3E7F34A0-B617-4E1E-8D5A-86C4E2E6AE53}" srcOrd="1" destOrd="0" parTransId="{2D3040AA-3DB0-4B2D-B1D2-5AB83957B8D3}" sibTransId="{C20EB3DB-72F5-4C4A-A8DA-0E9BEC0F9469}"/>
    <dgm:cxn modelId="{0E4BF47E-2459-41CD-A7B1-58426A73B3D9}" type="presParOf" srcId="{08015230-F3B9-4D51-A953-05B678DC05ED}" destId="{54787473-B1E5-41F3-A9CF-2E50D3D501B8}" srcOrd="0" destOrd="0" presId="urn:microsoft.com/office/officeart/2005/8/layout/radial4"/>
    <dgm:cxn modelId="{54B52A83-A10C-4E68-A5E5-C9510C8B441A}" type="presParOf" srcId="{08015230-F3B9-4D51-A953-05B678DC05ED}" destId="{9F906A16-713B-422A-9CD1-B0C74728B2D2}" srcOrd="1" destOrd="0" presId="urn:microsoft.com/office/officeart/2005/8/layout/radial4"/>
    <dgm:cxn modelId="{D83AE50B-4783-4621-8DEB-7DF7C8B17D7C}" type="presParOf" srcId="{08015230-F3B9-4D51-A953-05B678DC05ED}" destId="{6FAE5247-A8A0-462B-B24C-0B19AC101C03}" srcOrd="2" destOrd="0" presId="urn:microsoft.com/office/officeart/2005/8/layout/radial4"/>
    <dgm:cxn modelId="{BC40510A-0B16-4BA2-A8BC-582DF6148269}" type="presParOf" srcId="{08015230-F3B9-4D51-A953-05B678DC05ED}" destId="{9777333A-F89B-4A42-B275-0EA7B50A7E81}" srcOrd="3" destOrd="0" presId="urn:microsoft.com/office/officeart/2005/8/layout/radial4"/>
    <dgm:cxn modelId="{53446D68-CA33-4E9E-BA1D-C4EC787CA00C}" type="presParOf" srcId="{08015230-F3B9-4D51-A953-05B678DC05ED}" destId="{CC8B18E0-4F89-4BFC-9F60-08677CA0A9AD}" srcOrd="4" destOrd="0" presId="urn:microsoft.com/office/officeart/2005/8/layout/radial4"/>
    <dgm:cxn modelId="{67E63382-545C-499A-8A8F-3F8328BC2C34}" type="presParOf" srcId="{08015230-F3B9-4D51-A953-05B678DC05ED}" destId="{AB110B4F-D4B6-4150-85FA-F55BD6E0466B}" srcOrd="5" destOrd="0" presId="urn:microsoft.com/office/officeart/2005/8/layout/radial4"/>
    <dgm:cxn modelId="{D06823AD-E799-4B68-A5DC-7A9CBBD0CCA6}" type="presParOf" srcId="{08015230-F3B9-4D51-A953-05B678DC05ED}" destId="{B9559B07-8E2E-4D80-9BF0-1184AC3BC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6D88B6-97B0-4210-A2C2-512DDB72573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0DD2F-236E-4D71-8E6A-662CA9D44EB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Системные недостатки в преподавании математики</a:t>
          </a:r>
          <a:endParaRPr lang="ru-RU" sz="1200" dirty="0">
            <a:solidFill>
              <a:srgbClr val="002060"/>
            </a:solidFill>
          </a:endParaRPr>
        </a:p>
      </dgm:t>
    </dgm:pt>
    <dgm:pt modelId="{CCFCA479-2494-4929-8C4F-405D646E839E}" type="parTrans" cxnId="{0C321E3A-1DC1-418C-A9B2-7F4CF8416876}">
      <dgm:prSet/>
      <dgm:spPr/>
      <dgm:t>
        <a:bodyPr/>
        <a:lstStyle/>
        <a:p>
          <a:endParaRPr lang="ru-RU"/>
        </a:p>
      </dgm:t>
    </dgm:pt>
    <dgm:pt modelId="{AFCCDF95-9F9C-443D-8BEA-3A02AF3B3F91}" type="sibTrans" cxnId="{0C321E3A-1DC1-418C-A9B2-7F4CF8416876}">
      <dgm:prSet/>
      <dgm:spPr/>
      <dgm:t>
        <a:bodyPr/>
        <a:lstStyle/>
        <a:p>
          <a:endParaRPr lang="ru-RU"/>
        </a:p>
      </dgm:t>
    </dgm:pt>
    <dgm:pt modelId="{9743C56C-7AD8-4F04-8CED-116335FD466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Отсутствие системы выявления и ликвидации пробелов в осваиваемых математических компетенциях, начиная с 6 класса</a:t>
          </a:r>
          <a:endParaRPr lang="ru-RU" b="1" dirty="0">
            <a:solidFill>
              <a:srgbClr val="002060"/>
            </a:solidFill>
          </a:endParaRPr>
        </a:p>
      </dgm:t>
    </dgm:pt>
    <dgm:pt modelId="{BADB7CDB-694A-483F-AF1B-54A4C3CFF50B}" type="parTrans" cxnId="{5EE67937-14B6-483E-BAD7-3C0ADB6C7C73}">
      <dgm:prSet/>
      <dgm:spPr/>
      <dgm:t>
        <a:bodyPr/>
        <a:lstStyle/>
        <a:p>
          <a:endParaRPr lang="ru-RU"/>
        </a:p>
      </dgm:t>
    </dgm:pt>
    <dgm:pt modelId="{5B94B60B-85CA-49FC-9AC2-1A477EF9B90C}" type="sibTrans" cxnId="{5EE67937-14B6-483E-BAD7-3C0ADB6C7C73}">
      <dgm:prSet/>
      <dgm:spPr/>
      <dgm:t>
        <a:bodyPr/>
        <a:lstStyle/>
        <a:p>
          <a:endParaRPr lang="ru-RU"/>
        </a:p>
      </dgm:t>
    </dgm:pt>
    <dgm:pt modelId="{E03AC49F-3AB6-4670-BB4E-50B05F05DFC1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Отсутствие во многих районах региона системной работы по развитию математического таланта учащихся</a:t>
          </a:r>
          <a:endParaRPr lang="ru-RU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D3737B-BA30-41A6-B201-C4B7AE2FCBBD}" type="parTrans" cxnId="{C5DA80F1-143D-45F7-B38D-BF5224158BF2}">
      <dgm:prSet/>
      <dgm:spPr/>
      <dgm:t>
        <a:bodyPr/>
        <a:lstStyle/>
        <a:p>
          <a:endParaRPr lang="ru-RU"/>
        </a:p>
      </dgm:t>
    </dgm:pt>
    <dgm:pt modelId="{6EBD06B7-DBDE-4902-88F7-DD09CE8B8829}" type="sibTrans" cxnId="{C5DA80F1-143D-45F7-B38D-BF5224158BF2}">
      <dgm:prSet/>
      <dgm:spPr/>
      <dgm:t>
        <a:bodyPr/>
        <a:lstStyle/>
        <a:p>
          <a:endParaRPr lang="ru-RU"/>
        </a:p>
      </dgm:t>
    </dgm:pt>
    <dgm:pt modelId="{0B297A5F-708E-4EFA-95AD-39E0C7CB8002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</a:rPr>
            <a:t>Недостаточная квалификация педагогов, в том числе предметная</a:t>
          </a:r>
          <a:endParaRPr lang="ru-RU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38800CB-C581-428A-AB8E-DAD9CE15F5C1}" type="parTrans" cxnId="{5C46C722-8515-47A0-86BC-8BB42BA6BE7B}">
      <dgm:prSet/>
      <dgm:spPr/>
      <dgm:t>
        <a:bodyPr/>
        <a:lstStyle/>
        <a:p>
          <a:endParaRPr lang="ru-RU"/>
        </a:p>
      </dgm:t>
    </dgm:pt>
    <dgm:pt modelId="{092C2121-1FC2-450C-BAF1-33E8ACC1F0AF}" type="sibTrans" cxnId="{5C46C722-8515-47A0-86BC-8BB42BA6BE7B}">
      <dgm:prSet/>
      <dgm:spPr/>
      <dgm:t>
        <a:bodyPr/>
        <a:lstStyle/>
        <a:p>
          <a:endParaRPr lang="ru-RU"/>
        </a:p>
      </dgm:t>
    </dgm:pt>
    <dgm:pt modelId="{DA9A95A4-0714-4CF2-B440-40F8D6D9A3A5}">
      <dgm:prSet/>
      <dgm:spPr/>
      <dgm:t>
        <a:bodyPr/>
        <a:lstStyle/>
        <a:p>
          <a:endParaRPr lang="ru-RU" dirty="0"/>
        </a:p>
      </dgm:t>
    </dgm:pt>
    <dgm:pt modelId="{BFF03A9D-C545-4C3C-8D8E-A4BBB0FF5B26}" type="parTrans" cxnId="{B7D9E0FC-6162-4572-A080-465CCA8E59F3}">
      <dgm:prSet/>
      <dgm:spPr/>
      <dgm:t>
        <a:bodyPr/>
        <a:lstStyle/>
        <a:p>
          <a:endParaRPr lang="ru-RU"/>
        </a:p>
      </dgm:t>
    </dgm:pt>
    <dgm:pt modelId="{59873A26-5090-4536-9943-C50EEEE56AE8}" type="sibTrans" cxnId="{B7D9E0FC-6162-4572-A080-465CCA8E59F3}">
      <dgm:prSet/>
      <dgm:spPr/>
      <dgm:t>
        <a:bodyPr/>
        <a:lstStyle/>
        <a:p>
          <a:endParaRPr lang="ru-RU"/>
        </a:p>
      </dgm:t>
    </dgm:pt>
    <dgm:pt modelId="{76D6B0BF-1F82-4AE8-B740-AE812209E673}">
      <dgm:prSet/>
      <dgm:spPr/>
      <dgm:t>
        <a:bodyPr/>
        <a:lstStyle/>
        <a:p>
          <a:endParaRPr lang="ru-RU" dirty="0"/>
        </a:p>
      </dgm:t>
    </dgm:pt>
    <dgm:pt modelId="{419E2BEA-2622-48AD-A713-CE85F12F4901}" type="parTrans" cxnId="{505FC639-C3CE-461C-9B76-D936D164F84E}">
      <dgm:prSet/>
      <dgm:spPr/>
      <dgm:t>
        <a:bodyPr/>
        <a:lstStyle/>
        <a:p>
          <a:endParaRPr lang="ru-RU"/>
        </a:p>
      </dgm:t>
    </dgm:pt>
    <dgm:pt modelId="{1BEEAE86-B36A-4488-8608-4FD202BEAC62}" type="sibTrans" cxnId="{505FC639-C3CE-461C-9B76-D936D164F84E}">
      <dgm:prSet/>
      <dgm:spPr/>
      <dgm:t>
        <a:bodyPr/>
        <a:lstStyle/>
        <a:p>
          <a:endParaRPr lang="ru-RU"/>
        </a:p>
      </dgm:t>
    </dgm:pt>
    <dgm:pt modelId="{3E7F34A0-B617-4E1E-8D5A-86C4E2E6AE53}">
      <dgm:prSet/>
      <dgm:spPr/>
      <dgm:t>
        <a:bodyPr/>
        <a:lstStyle/>
        <a:p>
          <a:endParaRPr lang="ru-RU" dirty="0"/>
        </a:p>
      </dgm:t>
    </dgm:pt>
    <dgm:pt modelId="{2D3040AA-3DB0-4B2D-B1D2-5AB83957B8D3}" type="parTrans" cxnId="{5C59C8D0-D996-4601-8762-C622DD3E7E64}">
      <dgm:prSet/>
      <dgm:spPr/>
      <dgm:t>
        <a:bodyPr/>
        <a:lstStyle/>
        <a:p>
          <a:endParaRPr lang="ru-RU"/>
        </a:p>
      </dgm:t>
    </dgm:pt>
    <dgm:pt modelId="{C20EB3DB-72F5-4C4A-A8DA-0E9BEC0F9469}" type="sibTrans" cxnId="{5C59C8D0-D996-4601-8762-C622DD3E7E64}">
      <dgm:prSet/>
      <dgm:spPr/>
      <dgm:t>
        <a:bodyPr/>
        <a:lstStyle/>
        <a:p>
          <a:endParaRPr lang="ru-RU"/>
        </a:p>
      </dgm:t>
    </dgm:pt>
    <dgm:pt modelId="{08015230-F3B9-4D51-A953-05B678DC05ED}" type="pres">
      <dgm:prSet presAssocID="{CB6D88B6-97B0-4210-A2C2-512DDB7257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87473-B1E5-41F3-A9CF-2E50D3D501B8}" type="pres">
      <dgm:prSet presAssocID="{6C00DD2F-236E-4D71-8E6A-662CA9D44EBA}" presName="centerShape" presStyleLbl="node0" presStyleIdx="0" presStyleCnt="1" custScaleX="116665"/>
      <dgm:spPr/>
      <dgm:t>
        <a:bodyPr/>
        <a:lstStyle/>
        <a:p>
          <a:endParaRPr lang="ru-RU"/>
        </a:p>
      </dgm:t>
    </dgm:pt>
    <dgm:pt modelId="{9F906A16-713B-422A-9CD1-B0C74728B2D2}" type="pres">
      <dgm:prSet presAssocID="{BADB7CDB-694A-483F-AF1B-54A4C3CFF50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FAE5247-A8A0-462B-B24C-0B19AC101C03}" type="pres">
      <dgm:prSet presAssocID="{9743C56C-7AD8-4F04-8CED-116335FD46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7333A-F89B-4A42-B275-0EA7B50A7E81}" type="pres">
      <dgm:prSet presAssocID="{76D3737B-BA30-41A6-B201-C4B7AE2FCBB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C8B18E0-4F89-4BFC-9F60-08677CA0A9AD}" type="pres">
      <dgm:prSet presAssocID="{E03AC49F-3AB6-4670-BB4E-50B05F05DF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10B4F-D4B6-4150-85FA-F55BD6E0466B}" type="pres">
      <dgm:prSet presAssocID="{138800CB-C581-428A-AB8E-DAD9CE15F5C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9559B07-8E2E-4D80-9BF0-1184AC3BC562}" type="pres">
      <dgm:prSet presAssocID="{0B297A5F-708E-4EFA-95AD-39E0C7CB80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21E3A-1DC1-418C-A9B2-7F4CF8416876}" srcId="{CB6D88B6-97B0-4210-A2C2-512DDB725733}" destId="{6C00DD2F-236E-4D71-8E6A-662CA9D44EBA}" srcOrd="0" destOrd="0" parTransId="{CCFCA479-2494-4929-8C4F-405D646E839E}" sibTransId="{AFCCDF95-9F9C-443D-8BEA-3A02AF3B3F91}"/>
    <dgm:cxn modelId="{B2C5CAB1-D5AB-495D-9547-F40799984765}" type="presOf" srcId="{0B297A5F-708E-4EFA-95AD-39E0C7CB8002}" destId="{B9559B07-8E2E-4D80-9BF0-1184AC3BC562}" srcOrd="0" destOrd="0" presId="urn:microsoft.com/office/officeart/2005/8/layout/radial4"/>
    <dgm:cxn modelId="{FF80DD00-AFCE-4B2E-A37A-9B1EAAA26F71}" type="presOf" srcId="{76D3737B-BA30-41A6-B201-C4B7AE2FCBBD}" destId="{9777333A-F89B-4A42-B275-0EA7B50A7E81}" srcOrd="0" destOrd="0" presId="urn:microsoft.com/office/officeart/2005/8/layout/radial4"/>
    <dgm:cxn modelId="{505FC639-C3CE-461C-9B76-D936D164F84E}" srcId="{CB6D88B6-97B0-4210-A2C2-512DDB725733}" destId="{76D6B0BF-1F82-4AE8-B740-AE812209E673}" srcOrd="2" destOrd="0" parTransId="{419E2BEA-2622-48AD-A713-CE85F12F4901}" sibTransId="{1BEEAE86-B36A-4488-8608-4FD202BEAC62}"/>
    <dgm:cxn modelId="{549F3793-9E1C-40B5-AC1E-92A895552595}" type="presOf" srcId="{E03AC49F-3AB6-4670-BB4E-50B05F05DFC1}" destId="{CC8B18E0-4F89-4BFC-9F60-08677CA0A9AD}" srcOrd="0" destOrd="0" presId="urn:microsoft.com/office/officeart/2005/8/layout/radial4"/>
    <dgm:cxn modelId="{128A4C09-7488-4146-89F5-9936ED07DCC8}" type="presOf" srcId="{BADB7CDB-694A-483F-AF1B-54A4C3CFF50B}" destId="{9F906A16-713B-422A-9CD1-B0C74728B2D2}" srcOrd="0" destOrd="0" presId="urn:microsoft.com/office/officeart/2005/8/layout/radial4"/>
    <dgm:cxn modelId="{C26B203E-FC86-4BF9-A71A-95511B18743D}" type="presOf" srcId="{6C00DD2F-236E-4D71-8E6A-662CA9D44EBA}" destId="{54787473-B1E5-41F3-A9CF-2E50D3D501B8}" srcOrd="0" destOrd="0" presId="urn:microsoft.com/office/officeart/2005/8/layout/radial4"/>
    <dgm:cxn modelId="{5EE67937-14B6-483E-BAD7-3C0ADB6C7C73}" srcId="{6C00DD2F-236E-4D71-8E6A-662CA9D44EBA}" destId="{9743C56C-7AD8-4F04-8CED-116335FD466D}" srcOrd="0" destOrd="0" parTransId="{BADB7CDB-694A-483F-AF1B-54A4C3CFF50B}" sibTransId="{5B94B60B-85CA-49FC-9AC2-1A477EF9B90C}"/>
    <dgm:cxn modelId="{0B02ED19-5F39-4665-913D-5F390F49A419}" type="presOf" srcId="{138800CB-C581-428A-AB8E-DAD9CE15F5C1}" destId="{AB110B4F-D4B6-4150-85FA-F55BD6E0466B}" srcOrd="0" destOrd="0" presId="urn:microsoft.com/office/officeart/2005/8/layout/radial4"/>
    <dgm:cxn modelId="{C5DA80F1-143D-45F7-B38D-BF5224158BF2}" srcId="{6C00DD2F-236E-4D71-8E6A-662CA9D44EBA}" destId="{E03AC49F-3AB6-4670-BB4E-50B05F05DFC1}" srcOrd="1" destOrd="0" parTransId="{76D3737B-BA30-41A6-B201-C4B7AE2FCBBD}" sibTransId="{6EBD06B7-DBDE-4902-88F7-DD09CE8B8829}"/>
    <dgm:cxn modelId="{4B5D6DBB-4FBB-4DE2-9201-2D40E820AADD}" type="presOf" srcId="{CB6D88B6-97B0-4210-A2C2-512DDB725733}" destId="{08015230-F3B9-4D51-A953-05B678DC05ED}" srcOrd="0" destOrd="0" presId="urn:microsoft.com/office/officeart/2005/8/layout/radial4"/>
    <dgm:cxn modelId="{5C46C722-8515-47A0-86BC-8BB42BA6BE7B}" srcId="{6C00DD2F-236E-4D71-8E6A-662CA9D44EBA}" destId="{0B297A5F-708E-4EFA-95AD-39E0C7CB8002}" srcOrd="2" destOrd="0" parTransId="{138800CB-C581-428A-AB8E-DAD9CE15F5C1}" sibTransId="{092C2121-1FC2-450C-BAF1-33E8ACC1F0AF}"/>
    <dgm:cxn modelId="{B7D9E0FC-6162-4572-A080-465CCA8E59F3}" srcId="{CB6D88B6-97B0-4210-A2C2-512DDB725733}" destId="{DA9A95A4-0714-4CF2-B440-40F8D6D9A3A5}" srcOrd="3" destOrd="0" parTransId="{BFF03A9D-C545-4C3C-8D8E-A4BBB0FF5B26}" sibTransId="{59873A26-5090-4536-9943-C50EEEE56AE8}"/>
    <dgm:cxn modelId="{D8D07624-EA27-4BF8-B15C-9BF48FBA7816}" type="presOf" srcId="{9743C56C-7AD8-4F04-8CED-116335FD466D}" destId="{6FAE5247-A8A0-462B-B24C-0B19AC101C03}" srcOrd="0" destOrd="0" presId="urn:microsoft.com/office/officeart/2005/8/layout/radial4"/>
    <dgm:cxn modelId="{5C59C8D0-D996-4601-8762-C622DD3E7E64}" srcId="{CB6D88B6-97B0-4210-A2C2-512DDB725733}" destId="{3E7F34A0-B617-4E1E-8D5A-86C4E2E6AE53}" srcOrd="1" destOrd="0" parTransId="{2D3040AA-3DB0-4B2D-B1D2-5AB83957B8D3}" sibTransId="{C20EB3DB-72F5-4C4A-A8DA-0E9BEC0F9469}"/>
    <dgm:cxn modelId="{50D0E950-5ADD-42F5-BF8D-C9E3383CAF7F}" type="presParOf" srcId="{08015230-F3B9-4D51-A953-05B678DC05ED}" destId="{54787473-B1E5-41F3-A9CF-2E50D3D501B8}" srcOrd="0" destOrd="0" presId="urn:microsoft.com/office/officeart/2005/8/layout/radial4"/>
    <dgm:cxn modelId="{2C9FD3E6-D49C-40B2-92AF-8B015074D461}" type="presParOf" srcId="{08015230-F3B9-4D51-A953-05B678DC05ED}" destId="{9F906A16-713B-422A-9CD1-B0C74728B2D2}" srcOrd="1" destOrd="0" presId="urn:microsoft.com/office/officeart/2005/8/layout/radial4"/>
    <dgm:cxn modelId="{64719228-956A-4A2C-BC57-D627F9C5419B}" type="presParOf" srcId="{08015230-F3B9-4D51-A953-05B678DC05ED}" destId="{6FAE5247-A8A0-462B-B24C-0B19AC101C03}" srcOrd="2" destOrd="0" presId="urn:microsoft.com/office/officeart/2005/8/layout/radial4"/>
    <dgm:cxn modelId="{D3C97070-EAB0-405E-BDD1-E8381E03EFFE}" type="presParOf" srcId="{08015230-F3B9-4D51-A953-05B678DC05ED}" destId="{9777333A-F89B-4A42-B275-0EA7B50A7E81}" srcOrd="3" destOrd="0" presId="urn:microsoft.com/office/officeart/2005/8/layout/radial4"/>
    <dgm:cxn modelId="{C1FCAF93-9B9A-474A-B5AA-4BDF08560E72}" type="presParOf" srcId="{08015230-F3B9-4D51-A953-05B678DC05ED}" destId="{CC8B18E0-4F89-4BFC-9F60-08677CA0A9AD}" srcOrd="4" destOrd="0" presId="urn:microsoft.com/office/officeart/2005/8/layout/radial4"/>
    <dgm:cxn modelId="{F98D7F41-0F35-4651-ACD2-AAA58231A980}" type="presParOf" srcId="{08015230-F3B9-4D51-A953-05B678DC05ED}" destId="{AB110B4F-D4B6-4150-85FA-F55BD6E0466B}" srcOrd="5" destOrd="0" presId="urn:microsoft.com/office/officeart/2005/8/layout/radial4"/>
    <dgm:cxn modelId="{B39DA54E-B0C7-4BD6-BE7E-989831FA77DB}" type="presParOf" srcId="{08015230-F3B9-4D51-A953-05B678DC05ED}" destId="{B9559B07-8E2E-4D80-9BF0-1184AC3BC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D7D74A-6529-4A81-B647-FD78D69FC88F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ADF6C-451A-478A-8B13-32FB55B054B9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</a:rPr>
            <a:t>Как работать на уроке со всем классом и одновременно с  каждым учени</a:t>
          </a:r>
          <a:r>
            <a:rPr lang="ru-RU" dirty="0" smtClean="0">
              <a:solidFill>
                <a:schemeClr val="bg1"/>
              </a:solidFill>
            </a:rPr>
            <a:t>ком?</a:t>
          </a:r>
          <a:endParaRPr lang="ru-RU" dirty="0">
            <a:solidFill>
              <a:schemeClr val="bg1"/>
            </a:solidFill>
          </a:endParaRPr>
        </a:p>
      </dgm:t>
    </dgm:pt>
    <dgm:pt modelId="{86758FA7-E6A1-41F7-A95E-B059FBE8F2BE}" type="parTrans" cxnId="{685869F1-DDB8-49A4-8C39-F2208D41C575}">
      <dgm:prSet/>
      <dgm:spPr/>
      <dgm:t>
        <a:bodyPr/>
        <a:lstStyle/>
        <a:p>
          <a:endParaRPr lang="ru-RU"/>
        </a:p>
      </dgm:t>
    </dgm:pt>
    <dgm:pt modelId="{8E996223-AA30-4316-9FED-1B2A20EB58CC}" type="sibTrans" cxnId="{685869F1-DDB8-49A4-8C39-F2208D41C575}">
      <dgm:prSet/>
      <dgm:spPr/>
      <dgm:t>
        <a:bodyPr/>
        <a:lstStyle/>
        <a:p>
          <a:endParaRPr lang="ru-RU"/>
        </a:p>
      </dgm:t>
    </dgm:pt>
    <dgm:pt modelId="{5B8A6E5E-0838-4D8A-AB49-6E80A5F9C47B}">
      <dgm:prSet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</a:rPr>
            <a:t>Как обеспечить успешность каждого ученика в обучении?</a:t>
          </a:r>
          <a:endParaRPr lang="ru-RU" dirty="0">
            <a:solidFill>
              <a:schemeClr val="bg1"/>
            </a:solidFill>
          </a:endParaRPr>
        </a:p>
      </dgm:t>
    </dgm:pt>
    <dgm:pt modelId="{1923B76A-4CFF-4305-902B-B5B77D5E2DEA}" type="parTrans" cxnId="{C4C8655B-2082-46BA-90C7-0FF5BDEB5D5C}">
      <dgm:prSet/>
      <dgm:spPr/>
      <dgm:t>
        <a:bodyPr/>
        <a:lstStyle/>
        <a:p>
          <a:endParaRPr lang="ru-RU"/>
        </a:p>
      </dgm:t>
    </dgm:pt>
    <dgm:pt modelId="{8B63E130-952B-45D3-B1A2-F4C92DEE9067}" type="sibTrans" cxnId="{C4C8655B-2082-46BA-90C7-0FF5BDEB5D5C}">
      <dgm:prSet/>
      <dgm:spPr/>
      <dgm:t>
        <a:bodyPr/>
        <a:lstStyle/>
        <a:p>
          <a:endParaRPr lang="ru-RU"/>
        </a:p>
      </dgm:t>
    </dgm:pt>
    <dgm:pt modelId="{2B18C5E2-92BC-4169-AE63-70E56B344E32}" type="pres">
      <dgm:prSet presAssocID="{DAD7D74A-6529-4A81-B647-FD78D69FC8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C22428-FDCB-4532-816E-BE7CF9E8A5D5}" type="pres">
      <dgm:prSet presAssocID="{AFFADF6C-451A-478A-8B13-32FB55B054B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DFE64-AF11-4281-9F96-2C717E613ABF}" type="pres">
      <dgm:prSet presAssocID="{5B8A6E5E-0838-4D8A-AB49-6E80A5F9C47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CBEDF3-AA87-43F8-857D-B1ADB6042443}" type="presOf" srcId="{DAD7D74A-6529-4A81-B647-FD78D69FC88F}" destId="{2B18C5E2-92BC-4169-AE63-70E56B344E32}" srcOrd="0" destOrd="0" presId="urn:microsoft.com/office/officeart/2005/8/layout/arrow1"/>
    <dgm:cxn modelId="{43F42601-5AD6-4A35-99D4-0A96A9BA72E1}" type="presOf" srcId="{AFFADF6C-451A-478A-8B13-32FB55B054B9}" destId="{15C22428-FDCB-4532-816E-BE7CF9E8A5D5}" srcOrd="0" destOrd="0" presId="urn:microsoft.com/office/officeart/2005/8/layout/arrow1"/>
    <dgm:cxn modelId="{39415E60-D30D-4AA5-AA44-F5CF3D9B11E9}" type="presOf" srcId="{5B8A6E5E-0838-4D8A-AB49-6E80A5F9C47B}" destId="{EC4DFE64-AF11-4281-9F96-2C717E613ABF}" srcOrd="0" destOrd="0" presId="urn:microsoft.com/office/officeart/2005/8/layout/arrow1"/>
    <dgm:cxn modelId="{685869F1-DDB8-49A4-8C39-F2208D41C575}" srcId="{DAD7D74A-6529-4A81-B647-FD78D69FC88F}" destId="{AFFADF6C-451A-478A-8B13-32FB55B054B9}" srcOrd="0" destOrd="0" parTransId="{86758FA7-E6A1-41F7-A95E-B059FBE8F2BE}" sibTransId="{8E996223-AA30-4316-9FED-1B2A20EB58CC}"/>
    <dgm:cxn modelId="{C4C8655B-2082-46BA-90C7-0FF5BDEB5D5C}" srcId="{DAD7D74A-6529-4A81-B647-FD78D69FC88F}" destId="{5B8A6E5E-0838-4D8A-AB49-6E80A5F9C47B}" srcOrd="1" destOrd="0" parTransId="{1923B76A-4CFF-4305-902B-B5B77D5E2DEA}" sibTransId="{8B63E130-952B-45D3-B1A2-F4C92DEE9067}"/>
    <dgm:cxn modelId="{0582D3B0-01B8-4B32-8F9A-5FCB3F7C5455}" type="presParOf" srcId="{2B18C5E2-92BC-4169-AE63-70E56B344E32}" destId="{15C22428-FDCB-4532-816E-BE7CF9E8A5D5}" srcOrd="0" destOrd="0" presId="urn:microsoft.com/office/officeart/2005/8/layout/arrow1"/>
    <dgm:cxn modelId="{66F45C1E-32A8-415E-AEB8-21230DCD3BB1}" type="presParOf" srcId="{2B18C5E2-92BC-4169-AE63-70E56B344E32}" destId="{EC4DFE64-AF11-4281-9F96-2C717E613A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0E29B-DB6D-42F7-B7FB-AAB630EE711D}">
      <dsp:nvSpPr>
        <dsp:cNvPr id="0" name=""/>
        <dsp:cNvSpPr/>
      </dsp:nvSpPr>
      <dsp:spPr>
        <a:xfrm>
          <a:off x="2530620" y="2560271"/>
          <a:ext cx="3168359" cy="2148214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Отсутствие системного мониторинга поэлементного усвоения учебного материала каждым учеником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2530620" y="2560271"/>
        <a:ext cx="3168359" cy="2148214"/>
      </dsp:txXfrm>
    </dsp:sp>
    <dsp:sp modelId="{139CA7C9-12D9-4B2E-911A-2DFC2A409484}">
      <dsp:nvSpPr>
        <dsp:cNvPr id="0" name=""/>
        <dsp:cNvSpPr/>
      </dsp:nvSpPr>
      <dsp:spPr>
        <a:xfrm rot="13237572">
          <a:off x="2347965" y="2296859"/>
          <a:ext cx="779617" cy="61224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C2F6C-B600-4162-A5B5-CFE2B947CB58}">
      <dsp:nvSpPr>
        <dsp:cNvPr id="0" name=""/>
        <dsp:cNvSpPr/>
      </dsp:nvSpPr>
      <dsp:spPr>
        <a:xfrm>
          <a:off x="514392" y="604677"/>
          <a:ext cx="2040804" cy="16326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Снижение мотивации обучающихся из-за однообразия форм и методов обучения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514392" y="604677"/>
        <a:ext cx="2040804" cy="1632643"/>
      </dsp:txXfrm>
    </dsp:sp>
    <dsp:sp modelId="{C714438F-DDAB-4FF8-BD14-175A4476FFF6}">
      <dsp:nvSpPr>
        <dsp:cNvPr id="0" name=""/>
        <dsp:cNvSpPr/>
      </dsp:nvSpPr>
      <dsp:spPr>
        <a:xfrm rot="16200000">
          <a:off x="3656722" y="1838603"/>
          <a:ext cx="808313" cy="61224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1A931-365B-444D-BAD8-D215CD8C6AC3}">
      <dsp:nvSpPr>
        <dsp:cNvPr id="0" name=""/>
        <dsp:cNvSpPr/>
      </dsp:nvSpPr>
      <dsp:spPr>
        <a:xfrm>
          <a:off x="3094397" y="633"/>
          <a:ext cx="2040804" cy="16326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Отсутствие практической направленности при изучении математики и информатики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094397" y="633"/>
        <a:ext cx="2040804" cy="1632643"/>
      </dsp:txXfrm>
    </dsp:sp>
    <dsp:sp modelId="{32CB10A4-AEFD-4D88-B50B-54E802BFB7DD}">
      <dsp:nvSpPr>
        <dsp:cNvPr id="0" name=""/>
        <dsp:cNvSpPr/>
      </dsp:nvSpPr>
      <dsp:spPr>
        <a:xfrm rot="19234464">
          <a:off x="5230016" y="2362871"/>
          <a:ext cx="767420" cy="61224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54A1A-B9F0-4087-8F49-8DFC31F936EA}">
      <dsp:nvSpPr>
        <dsp:cNvPr id="0" name=""/>
        <dsp:cNvSpPr/>
      </dsp:nvSpPr>
      <dsp:spPr>
        <a:xfrm>
          <a:off x="5698973" y="604661"/>
          <a:ext cx="2040804" cy="177669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Пробелы в знаниях учащихся по базовой программе курса в начальной школе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5698973" y="604661"/>
        <a:ext cx="2040804" cy="17766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87473-B1E5-41F3-A9CF-2E50D3D501B8}">
      <dsp:nvSpPr>
        <dsp:cNvPr id="0" name=""/>
        <dsp:cNvSpPr/>
      </dsp:nvSpPr>
      <dsp:spPr>
        <a:xfrm>
          <a:off x="2818656" y="2704633"/>
          <a:ext cx="2592286" cy="222199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Неготовность ряда учителей к использованию на уроках математики продуктивных методов обучения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818656" y="2704633"/>
        <a:ext cx="2592286" cy="2221992"/>
      </dsp:txXfrm>
    </dsp:sp>
    <dsp:sp modelId="{9F906A16-713B-422A-9CD1-B0C74728B2D2}">
      <dsp:nvSpPr>
        <dsp:cNvPr id="0" name=""/>
        <dsp:cNvSpPr/>
      </dsp:nvSpPr>
      <dsp:spPr>
        <a:xfrm rot="12900000">
          <a:off x="1534209" y="2268743"/>
          <a:ext cx="164721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E5247-A8A0-462B-B24C-0B19AC101C03}">
      <dsp:nvSpPr>
        <dsp:cNvPr id="0" name=""/>
        <dsp:cNvSpPr/>
      </dsp:nvSpPr>
      <dsp:spPr>
        <a:xfrm>
          <a:off x="627710" y="1268618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Отсутствие своевременного прогнозирования конечного результата каждого ученика 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627710" y="1268618"/>
        <a:ext cx="2110892" cy="1688713"/>
      </dsp:txXfrm>
    </dsp:sp>
    <dsp:sp modelId="{9777333A-F89B-4A42-B275-0EA7B50A7E81}">
      <dsp:nvSpPr>
        <dsp:cNvPr id="0" name=""/>
        <dsp:cNvSpPr/>
      </dsp:nvSpPr>
      <dsp:spPr>
        <a:xfrm rot="16200000">
          <a:off x="3237135" y="1408173"/>
          <a:ext cx="1755329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B18E0-4F89-4BFC-9F60-08677CA0A9AD}">
      <dsp:nvSpPr>
        <dsp:cNvPr id="0" name=""/>
        <dsp:cNvSpPr/>
      </dsp:nvSpPr>
      <dsp:spPr>
        <a:xfrm>
          <a:off x="3059353" y="2785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Снижение мотивации обучающихся из-за однообразия форм и методов обучения, способов подготовки обучающихся к ЕГЭ</a:t>
          </a:r>
        </a:p>
      </dsp:txBody>
      <dsp:txXfrm>
        <a:off x="3059353" y="2785"/>
        <a:ext cx="2110892" cy="1688713"/>
      </dsp:txXfrm>
    </dsp:sp>
    <dsp:sp modelId="{AB110B4F-D4B6-4150-85FA-F55BD6E0466B}">
      <dsp:nvSpPr>
        <dsp:cNvPr id="0" name=""/>
        <dsp:cNvSpPr/>
      </dsp:nvSpPr>
      <dsp:spPr>
        <a:xfrm rot="19500000">
          <a:off x="5048175" y="2268743"/>
          <a:ext cx="164721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59B07-8E2E-4D80-9BF0-1184AC3BC562}">
      <dsp:nvSpPr>
        <dsp:cNvPr id="0" name=""/>
        <dsp:cNvSpPr/>
      </dsp:nvSpPr>
      <dsp:spPr>
        <a:xfrm>
          <a:off x="5490996" y="1268618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Мало уделяется внимание логическим методам, не создаётся представление о математике как о единой науке</a:t>
          </a:r>
          <a:endParaRPr lang="ru-RU" sz="130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490996" y="1268618"/>
        <a:ext cx="2110892" cy="16887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87473-B1E5-41F3-A9CF-2E50D3D501B8}">
      <dsp:nvSpPr>
        <dsp:cNvPr id="0" name=""/>
        <dsp:cNvSpPr/>
      </dsp:nvSpPr>
      <dsp:spPr>
        <a:xfrm>
          <a:off x="2818656" y="2704633"/>
          <a:ext cx="2592286" cy="222199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Системные недостатки в преподавании математики</a:t>
          </a:r>
          <a:endParaRPr lang="ru-RU" sz="1200" kern="1200" dirty="0">
            <a:solidFill>
              <a:srgbClr val="002060"/>
            </a:solidFill>
          </a:endParaRPr>
        </a:p>
      </dsp:txBody>
      <dsp:txXfrm>
        <a:off x="2818656" y="2704633"/>
        <a:ext cx="2592286" cy="2221992"/>
      </dsp:txXfrm>
    </dsp:sp>
    <dsp:sp modelId="{9F906A16-713B-422A-9CD1-B0C74728B2D2}">
      <dsp:nvSpPr>
        <dsp:cNvPr id="0" name=""/>
        <dsp:cNvSpPr/>
      </dsp:nvSpPr>
      <dsp:spPr>
        <a:xfrm rot="12900000">
          <a:off x="1534209" y="2268743"/>
          <a:ext cx="164721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E5247-A8A0-462B-B24C-0B19AC101C03}">
      <dsp:nvSpPr>
        <dsp:cNvPr id="0" name=""/>
        <dsp:cNvSpPr/>
      </dsp:nvSpPr>
      <dsp:spPr>
        <a:xfrm>
          <a:off x="627710" y="1268618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Отсутствие системы выявления и ликвидации пробелов в осваиваемых математических компетенциях, начиная с 6 класса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627710" y="1268618"/>
        <a:ext cx="2110892" cy="1688713"/>
      </dsp:txXfrm>
    </dsp:sp>
    <dsp:sp modelId="{9777333A-F89B-4A42-B275-0EA7B50A7E81}">
      <dsp:nvSpPr>
        <dsp:cNvPr id="0" name=""/>
        <dsp:cNvSpPr/>
      </dsp:nvSpPr>
      <dsp:spPr>
        <a:xfrm rot="16200000">
          <a:off x="3237135" y="1408173"/>
          <a:ext cx="1755329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B18E0-4F89-4BFC-9F60-08677CA0A9AD}">
      <dsp:nvSpPr>
        <dsp:cNvPr id="0" name=""/>
        <dsp:cNvSpPr/>
      </dsp:nvSpPr>
      <dsp:spPr>
        <a:xfrm>
          <a:off x="3059353" y="2785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Отсутствие во многих районах региона системной работы по развитию математического таланта учащихся</a:t>
          </a:r>
          <a:endParaRPr lang="ru-RU" sz="15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59353" y="2785"/>
        <a:ext cx="2110892" cy="1688713"/>
      </dsp:txXfrm>
    </dsp:sp>
    <dsp:sp modelId="{AB110B4F-D4B6-4150-85FA-F55BD6E0466B}">
      <dsp:nvSpPr>
        <dsp:cNvPr id="0" name=""/>
        <dsp:cNvSpPr/>
      </dsp:nvSpPr>
      <dsp:spPr>
        <a:xfrm rot="19500000">
          <a:off x="5048175" y="2268743"/>
          <a:ext cx="164721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59B07-8E2E-4D80-9BF0-1184AC3BC562}">
      <dsp:nvSpPr>
        <dsp:cNvPr id="0" name=""/>
        <dsp:cNvSpPr/>
      </dsp:nvSpPr>
      <dsp:spPr>
        <a:xfrm>
          <a:off x="5490996" y="1268618"/>
          <a:ext cx="2110892" cy="16887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>
              <a:solidFill>
                <a:srgbClr val="002060"/>
              </a:solidFill>
            </a:rPr>
            <a:t>Недостаточная квалификация педагогов, в том числе предметная</a:t>
          </a:r>
          <a:endParaRPr lang="ru-RU" sz="15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490996" y="1268618"/>
        <a:ext cx="2110892" cy="16887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C22428-FDCB-4532-816E-BE7CF9E8A5D5}">
      <dsp:nvSpPr>
        <dsp:cNvPr id="0" name=""/>
        <dsp:cNvSpPr/>
      </dsp:nvSpPr>
      <dsp:spPr>
        <a:xfrm rot="16200000">
          <a:off x="629" y="1552"/>
          <a:ext cx="3068729" cy="30687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1"/>
              </a:solidFill>
            </a:rPr>
            <a:t>Как работать на уроке со всем классом и одновременно с  каждым учени</a:t>
          </a:r>
          <a:r>
            <a:rPr lang="ru-RU" sz="1800" kern="1200" dirty="0" smtClean="0">
              <a:solidFill>
                <a:schemeClr val="bg1"/>
              </a:solidFill>
            </a:rPr>
            <a:t>ком?</a:t>
          </a:r>
          <a:endParaRPr lang="ru-RU" sz="1800" kern="1200" dirty="0">
            <a:solidFill>
              <a:schemeClr val="bg1"/>
            </a:solidFill>
          </a:endParaRPr>
        </a:p>
      </dsp:txBody>
      <dsp:txXfrm rot="16200000">
        <a:off x="629" y="1552"/>
        <a:ext cx="3068729" cy="3068729"/>
      </dsp:txXfrm>
    </dsp:sp>
    <dsp:sp modelId="{EC4DFE64-AF11-4281-9F96-2C717E613ABF}">
      <dsp:nvSpPr>
        <dsp:cNvPr id="0" name=""/>
        <dsp:cNvSpPr/>
      </dsp:nvSpPr>
      <dsp:spPr>
        <a:xfrm rot="5400000">
          <a:off x="5146011" y="1552"/>
          <a:ext cx="3068729" cy="30687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1"/>
              </a:solidFill>
            </a:rPr>
            <a:t>Как обеспечить успешность каждого ученика в обучении?</a:t>
          </a:r>
          <a:endParaRPr lang="ru-RU" sz="1800" kern="1200" dirty="0">
            <a:solidFill>
              <a:schemeClr val="bg1"/>
            </a:solidFill>
          </a:endParaRPr>
        </a:p>
      </dsp:txBody>
      <dsp:txXfrm rot="5400000">
        <a:off x="5146011" y="1552"/>
        <a:ext cx="3068729" cy="306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728B-9300-4756-91D3-62FD27F49E71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CA65-C2D0-4A5A-BADD-AB002440F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2988-562E-428D-9285-26D71B438A97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5677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2988-562E-428D-9285-26D71B438A97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0881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wmf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Заседание городского методического объединения учителей математики </a:t>
            </a:r>
            <a:b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«Современные технологии и стратегии преподавания математики как инструмент повышения качества математического образования»</a:t>
            </a:r>
            <a:b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Васинова Н.Д., </a:t>
            </a:r>
          </a:p>
          <a:p>
            <a:pPr algn="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заведующий методическим отделом, </a:t>
            </a:r>
          </a:p>
          <a:p>
            <a:pPr algn="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методист МБУ ДО «ЦДО», руководитель ГМО</a:t>
            </a:r>
          </a:p>
          <a:p>
            <a:pPr algn="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20.11.2019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МЕЖДУНАРОДНАЯ ОЦЕНКА КАЧЕСТВА ОБРАЗОВАНИЯ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18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9552" y="692696"/>
            <a:ext cx="8280920" cy="5433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5576" y="980728"/>
            <a:ext cx="7776864" cy="514543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МЕЖДУНАРОДНАЯ ОЦЕНКА КАЧЕСТВА ОБРАЗОВАНИЯ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Классификация текстов,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разработанная составителями теста PISA                                                                      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  Смысловое  чтение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000" dirty="0" smtClean="0"/>
              <a:t> </a:t>
            </a:r>
            <a:r>
              <a:rPr lang="ru-RU" dirty="0" smtClean="0"/>
              <a:t>                            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4" name="Picture 27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24936" cy="456937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МЕЖДУНАРОДНАЯ ОЦЕНКА КАЧЕСТВА ОБРАЗОВАНИЯ 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Смысловое чтение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8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624736" cy="3921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Проблемы развития математического образования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b="1" dirty="0" smtClean="0"/>
              <a:t>Проблемы мотивационного характера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2.      Кадровые проблемы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 marL="457200" indent="-457200">
              <a:buAutoNum type="arabicPeriod" startAt="3"/>
            </a:pPr>
            <a:r>
              <a:rPr lang="ru-RU" sz="2000" b="1" dirty="0" smtClean="0"/>
              <a:t>Проблемы содержательного характера</a:t>
            </a:r>
          </a:p>
          <a:p>
            <a:pPr marL="457200" indent="-457200">
              <a:buAutoNum type="arabicPeriod" startAt="3"/>
            </a:pPr>
            <a:endParaRPr lang="ru-RU" sz="2000" b="1" dirty="0" smtClean="0"/>
          </a:p>
          <a:p>
            <a:pPr marL="457200" indent="-457200">
              <a:buAutoNum type="arabicPeriod" startAt="3"/>
            </a:pPr>
            <a:endParaRPr lang="ru-RU" sz="2000" b="1" dirty="0" smtClean="0"/>
          </a:p>
          <a:p>
            <a:pPr marL="457200" indent="-457200">
              <a:buAutoNum type="arabicPeriod" startAt="3"/>
            </a:pPr>
            <a:endParaRPr lang="ru-RU" sz="2000" b="1" dirty="0" smtClean="0"/>
          </a:p>
          <a:p>
            <a:pPr algn="r"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Концепции развития математического образования</a:t>
            </a:r>
          </a:p>
          <a:p>
            <a:endParaRPr lang="ru-RU" sz="2000" dirty="0" smtClean="0"/>
          </a:p>
          <a:p>
            <a:pPr marL="457200" indent="-457200">
              <a:buAutoNum type="arabicPeriod" startAt="3"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Проблемы качества математической подготовки обучающихся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Проблемы качества математической подготовки обучающихся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Проблемы качества математической подготовки обучающихся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4000500"/>
            <a:ext cx="6229325" cy="22479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i="1" dirty="0" smtClean="0">
                <a:latin typeface="Calibri" pitchFamily="34" charset="0"/>
              </a:rPr>
              <a:t>Задачи: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Развивать навыки коллективной поисковой деятельности коллектива.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Определить возможности, условия и основные направления по индивидуализации и дифференциации обучения.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7500938" cy="9286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</a:rPr>
              <a:t>         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решения: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11" descr="C:\Users\начальная\AppData\Local\Microsoft\Windows\Temporary Internet Files\Content.IE5\U37YUCZ5\MC90033562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9550" y="4857750"/>
            <a:ext cx="2584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714348" y="1000108"/>
          <a:ext cx="821537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241" y="260649"/>
            <a:ext cx="7839096" cy="864096"/>
          </a:xfr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организации учебного процесса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6438" y="1052737"/>
            <a:ext cx="7822088" cy="5433992"/>
            <a:chOff x="1939217" y="1801339"/>
            <a:chExt cx="9818472" cy="4825487"/>
          </a:xfrm>
        </p:grpSpPr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8774921" y="1801339"/>
              <a:ext cx="298276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Исследования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8774921" y="3874161"/>
              <a:ext cx="271400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Выполнение проектов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1939217" y="1986005"/>
              <a:ext cx="326056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Групповые методы работы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835" name="Text Box 11"/>
            <p:cNvSpPr txBox="1">
              <a:spLocks noChangeArrowheads="1"/>
            </p:cNvSpPr>
            <p:nvPr/>
          </p:nvSpPr>
          <p:spPr bwMode="auto">
            <a:xfrm>
              <a:off x="2359920" y="4487005"/>
              <a:ext cx="3434674" cy="409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Курсы по выбору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5707222" y="6257494"/>
              <a:ext cx="24384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/>
              <a:endParaRPr lang="en-US" b="1" dirty="0">
                <a:solidFill>
                  <a:srgbClr val="5F5F5F"/>
                </a:solidFill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/>
              <a:pPr/>
              <a:t>19</a:t>
            </a:fld>
            <a:endParaRPr lang="ru-RU" altLang="ru-RU" dirty="0"/>
          </a:p>
        </p:txBody>
      </p:sp>
      <p:pic>
        <p:nvPicPr>
          <p:cNvPr id="11266" name="Picture 2" descr="Школьники из мультфильма Южный пар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2276872"/>
            <a:ext cx="2478820" cy="1512168"/>
          </a:xfrm>
          <a:prstGeom prst="rect">
            <a:avLst/>
          </a:prstGeom>
          <a:noFill/>
        </p:spPr>
      </p:pic>
      <p:pic>
        <p:nvPicPr>
          <p:cNvPr id="11268" name="Picture 4" descr="http://vasinaelena.dkshkola2015.edusite.ru/images/proektno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6" y="4365104"/>
            <a:ext cx="3119331" cy="2088232"/>
          </a:xfrm>
          <a:prstGeom prst="rect">
            <a:avLst/>
          </a:prstGeom>
          <a:noFill/>
        </p:spPr>
      </p:pic>
      <p:pic>
        <p:nvPicPr>
          <p:cNvPr id="11270" name="Picture 6" descr="http://лучиксад.рф/wp-content/uploads/bfi_thumb/pngtree-character-png-clipart_660646-37x38354zy405m4zilvvuy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8144" y="1640114"/>
            <a:ext cx="2387719" cy="1716877"/>
          </a:xfrm>
          <a:prstGeom prst="rect">
            <a:avLst/>
          </a:prstGeom>
          <a:noFill/>
        </p:spPr>
      </p:pic>
      <p:pic>
        <p:nvPicPr>
          <p:cNvPr id="11272" name="Picture 8" descr="https://im0-tub-ru.yandex.net/i?id=1a7826de30957d7c76fb1235ee6ef540&amp;n=33&amp;w=259&amp;h=17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15616" y="4797152"/>
            <a:ext cx="2457450" cy="163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445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План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Актуальные проблемы качества математической подготовки обучающихся (Васинова Н.Д., заведующий методическим отделом, методист МБУ ДО «ЦДО»).</a:t>
            </a:r>
          </a:p>
          <a:p>
            <a:pPr lvl="0"/>
            <a:r>
              <a:rPr lang="ru-RU" dirty="0" smtClean="0"/>
              <a:t>Технология построения индивидуальной образовательной траектории обучающегося (Скороспехова Л.А., учитель математики МБОУ «СШ № 30 им. С.А. Железнова»).</a:t>
            </a:r>
          </a:p>
          <a:p>
            <a:pPr lvl="0"/>
            <a:r>
              <a:rPr lang="ru-RU" dirty="0" smtClean="0"/>
              <a:t>Математическая грамотность как новый показатель качества образования в современной школе (</a:t>
            </a:r>
            <a:r>
              <a:rPr lang="ru-RU" dirty="0" err="1" smtClean="0"/>
              <a:t>Баирова</a:t>
            </a:r>
            <a:r>
              <a:rPr lang="ru-RU" dirty="0" smtClean="0"/>
              <a:t> Т.В., учитель математики МБОУ «СШ № 33»).</a:t>
            </a:r>
          </a:p>
          <a:p>
            <a:pPr lvl="0"/>
            <a:r>
              <a:rPr lang="ru-RU" dirty="0" smtClean="0"/>
              <a:t>Стратегия успешного завершения физико-математического профиля обучающимися 11 класса (Даньшина И.В., учитель математики МБОУ «СШ № 34»).</a:t>
            </a:r>
          </a:p>
          <a:p>
            <a:pPr lvl="0"/>
            <a:r>
              <a:rPr lang="ru-RU" dirty="0" smtClean="0"/>
              <a:t>Внеурочная деятельность по математике как резерв повышения качества математического образования (Дементьева Н.Э., учитель математики МБОУ «СШ № 29»).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32352" cy="9221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образовательного пространства 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932040" y="1196752"/>
            <a:ext cx="1140358" cy="860363"/>
          </a:xfrm>
          <a:custGeom>
            <a:avLst/>
            <a:gdLst>
              <a:gd name="connsiteX0" fmla="*/ 0 w 1584511"/>
              <a:gd name="connsiteY0" fmla="*/ 1261782 h 1311088"/>
              <a:gd name="connsiteX1" fmla="*/ 336176 w 1584511"/>
              <a:gd name="connsiteY1" fmla="*/ 589429 h 1311088"/>
              <a:gd name="connsiteX2" fmla="*/ 416858 w 1584511"/>
              <a:gd name="connsiteY2" fmla="*/ 1288676 h 1311088"/>
              <a:gd name="connsiteX3" fmla="*/ 806823 w 1584511"/>
              <a:gd name="connsiteY3" fmla="*/ 723899 h 1311088"/>
              <a:gd name="connsiteX4" fmla="*/ 1331258 w 1584511"/>
              <a:gd name="connsiteY4" fmla="*/ 91888 h 1311088"/>
              <a:gd name="connsiteX5" fmla="*/ 1546411 w 1584511"/>
              <a:gd name="connsiteY5" fmla="*/ 172570 h 1311088"/>
              <a:gd name="connsiteX6" fmla="*/ 1559858 w 1584511"/>
              <a:gd name="connsiteY6" fmla="*/ 212911 h 131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511" h="1311088">
                <a:moveTo>
                  <a:pt x="0" y="1261782"/>
                </a:moveTo>
                <a:cubicBezTo>
                  <a:pt x="133350" y="923364"/>
                  <a:pt x="266700" y="584947"/>
                  <a:pt x="336176" y="589429"/>
                </a:cubicBezTo>
                <a:cubicBezTo>
                  <a:pt x="405652" y="593911"/>
                  <a:pt x="338417" y="1266264"/>
                  <a:pt x="416858" y="1288676"/>
                </a:cubicBezTo>
                <a:cubicBezTo>
                  <a:pt x="495299" y="1311088"/>
                  <a:pt x="654423" y="923364"/>
                  <a:pt x="806823" y="723899"/>
                </a:cubicBezTo>
                <a:cubicBezTo>
                  <a:pt x="959223" y="524434"/>
                  <a:pt x="1207993" y="183776"/>
                  <a:pt x="1331258" y="91888"/>
                </a:cubicBezTo>
                <a:cubicBezTo>
                  <a:pt x="1454523" y="0"/>
                  <a:pt x="1508311" y="152400"/>
                  <a:pt x="1546411" y="172570"/>
                </a:cubicBezTo>
                <a:cubicBezTo>
                  <a:pt x="1584511" y="192741"/>
                  <a:pt x="1572184" y="202826"/>
                  <a:pt x="1559858" y="212911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996086" y="2564906"/>
            <a:ext cx="2456234" cy="1656183"/>
          </a:xfrm>
          <a:custGeom>
            <a:avLst/>
            <a:gdLst>
              <a:gd name="connsiteX0" fmla="*/ 0 w 1761564"/>
              <a:gd name="connsiteY0" fmla="*/ 183777 h 988359"/>
              <a:gd name="connsiteX1" fmla="*/ 295835 w 1761564"/>
              <a:gd name="connsiteY1" fmla="*/ 35859 h 988359"/>
              <a:gd name="connsiteX2" fmla="*/ 389964 w 1761564"/>
              <a:gd name="connsiteY2" fmla="*/ 398930 h 988359"/>
              <a:gd name="connsiteX3" fmla="*/ 900953 w 1761564"/>
              <a:gd name="connsiteY3" fmla="*/ 156883 h 988359"/>
              <a:gd name="connsiteX4" fmla="*/ 1183341 w 1761564"/>
              <a:gd name="connsiteY4" fmla="*/ 883024 h 988359"/>
              <a:gd name="connsiteX5" fmla="*/ 1761564 w 1761564"/>
              <a:gd name="connsiteY5" fmla="*/ 788895 h 98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564" h="988359">
                <a:moveTo>
                  <a:pt x="0" y="183777"/>
                </a:moveTo>
                <a:cubicBezTo>
                  <a:pt x="115420" y="91888"/>
                  <a:pt x="230841" y="0"/>
                  <a:pt x="295835" y="35859"/>
                </a:cubicBezTo>
                <a:cubicBezTo>
                  <a:pt x="360829" y="71718"/>
                  <a:pt x="289111" y="378759"/>
                  <a:pt x="389964" y="398930"/>
                </a:cubicBezTo>
                <a:cubicBezTo>
                  <a:pt x="490817" y="419101"/>
                  <a:pt x="768724" y="76201"/>
                  <a:pt x="900953" y="156883"/>
                </a:cubicBezTo>
                <a:cubicBezTo>
                  <a:pt x="1033182" y="237565"/>
                  <a:pt x="1039906" y="777689"/>
                  <a:pt x="1183341" y="883024"/>
                </a:cubicBezTo>
                <a:cubicBezTo>
                  <a:pt x="1326776" y="988359"/>
                  <a:pt x="1544170" y="888627"/>
                  <a:pt x="1761564" y="788895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3177383" y="1461121"/>
            <a:ext cx="1322609" cy="663575"/>
          </a:xfrm>
          <a:custGeom>
            <a:avLst/>
            <a:gdLst>
              <a:gd name="connsiteX0" fmla="*/ 1344706 w 1344706"/>
              <a:gd name="connsiteY0" fmla="*/ 1326777 h 1326777"/>
              <a:gd name="connsiteX1" fmla="*/ 1169894 w 1344706"/>
              <a:gd name="connsiteY1" fmla="*/ 990600 h 1326777"/>
              <a:gd name="connsiteX2" fmla="*/ 1102659 w 1344706"/>
              <a:gd name="connsiteY2" fmla="*/ 762000 h 1326777"/>
              <a:gd name="connsiteX3" fmla="*/ 779930 w 1344706"/>
              <a:gd name="connsiteY3" fmla="*/ 1057836 h 1326777"/>
              <a:gd name="connsiteX4" fmla="*/ 806824 w 1344706"/>
              <a:gd name="connsiteY4" fmla="*/ 62753 h 1326777"/>
              <a:gd name="connsiteX5" fmla="*/ 282389 w 1344706"/>
              <a:gd name="connsiteY5" fmla="*/ 681318 h 1326777"/>
              <a:gd name="connsiteX6" fmla="*/ 0 w 1344706"/>
              <a:gd name="connsiteY6" fmla="*/ 76200 h 132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706" h="1326777">
                <a:moveTo>
                  <a:pt x="1344706" y="1326777"/>
                </a:moveTo>
                <a:cubicBezTo>
                  <a:pt x="1277470" y="1205753"/>
                  <a:pt x="1210235" y="1084729"/>
                  <a:pt x="1169894" y="990600"/>
                </a:cubicBezTo>
                <a:cubicBezTo>
                  <a:pt x="1129553" y="896471"/>
                  <a:pt x="1167653" y="750794"/>
                  <a:pt x="1102659" y="762000"/>
                </a:cubicBezTo>
                <a:cubicBezTo>
                  <a:pt x="1037665" y="773206"/>
                  <a:pt x="829236" y="1174377"/>
                  <a:pt x="779930" y="1057836"/>
                </a:cubicBezTo>
                <a:cubicBezTo>
                  <a:pt x="730624" y="941295"/>
                  <a:pt x="889748" y="125506"/>
                  <a:pt x="806824" y="62753"/>
                </a:cubicBezTo>
                <a:cubicBezTo>
                  <a:pt x="723901" y="0"/>
                  <a:pt x="416860" y="679077"/>
                  <a:pt x="282389" y="681318"/>
                </a:cubicBezTo>
                <a:cubicBezTo>
                  <a:pt x="147918" y="683559"/>
                  <a:pt x="73959" y="379879"/>
                  <a:pt x="0" y="76200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589661" y="3035456"/>
            <a:ext cx="1838325" cy="686290"/>
          </a:xfrm>
          <a:custGeom>
            <a:avLst/>
            <a:gdLst>
              <a:gd name="connsiteX0" fmla="*/ 1694329 w 1694329"/>
              <a:gd name="connsiteY0" fmla="*/ 0 h 995082"/>
              <a:gd name="connsiteX1" fmla="*/ 1196788 w 1694329"/>
              <a:gd name="connsiteY1" fmla="*/ 121023 h 995082"/>
              <a:gd name="connsiteX2" fmla="*/ 1344706 w 1694329"/>
              <a:gd name="connsiteY2" fmla="*/ 389965 h 995082"/>
              <a:gd name="connsiteX3" fmla="*/ 726141 w 1694329"/>
              <a:gd name="connsiteY3" fmla="*/ 443753 h 995082"/>
              <a:gd name="connsiteX4" fmla="*/ 672353 w 1694329"/>
              <a:gd name="connsiteY4" fmla="*/ 806823 h 995082"/>
              <a:gd name="connsiteX5" fmla="*/ 0 w 1694329"/>
              <a:gd name="connsiteY5" fmla="*/ 995082 h 9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4329" h="995082">
                <a:moveTo>
                  <a:pt x="1694329" y="0"/>
                </a:moveTo>
                <a:cubicBezTo>
                  <a:pt x="1474693" y="28014"/>
                  <a:pt x="1255058" y="56029"/>
                  <a:pt x="1196788" y="121023"/>
                </a:cubicBezTo>
                <a:cubicBezTo>
                  <a:pt x="1138518" y="186017"/>
                  <a:pt x="1423147" y="336177"/>
                  <a:pt x="1344706" y="389965"/>
                </a:cubicBezTo>
                <a:cubicBezTo>
                  <a:pt x="1266265" y="443753"/>
                  <a:pt x="838200" y="374277"/>
                  <a:pt x="726141" y="443753"/>
                </a:cubicBezTo>
                <a:cubicBezTo>
                  <a:pt x="614082" y="513229"/>
                  <a:pt x="793377" y="714935"/>
                  <a:pt x="672353" y="806823"/>
                </a:cubicBezTo>
                <a:cubicBezTo>
                  <a:pt x="551330" y="898711"/>
                  <a:pt x="275665" y="946896"/>
                  <a:pt x="0" y="995082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901099" y="3151406"/>
            <a:ext cx="724063" cy="1241021"/>
          </a:xfrm>
          <a:custGeom>
            <a:avLst/>
            <a:gdLst>
              <a:gd name="connsiteX0" fmla="*/ 71717 w 531158"/>
              <a:gd name="connsiteY0" fmla="*/ 0 h 1156447"/>
              <a:gd name="connsiteX1" fmla="*/ 4482 w 531158"/>
              <a:gd name="connsiteY1" fmla="*/ 215153 h 1156447"/>
              <a:gd name="connsiteX2" fmla="*/ 98611 w 531158"/>
              <a:gd name="connsiteY2" fmla="*/ 376518 h 1156447"/>
              <a:gd name="connsiteX3" fmla="*/ 165847 w 531158"/>
              <a:gd name="connsiteY3" fmla="*/ 739589 h 1156447"/>
              <a:gd name="connsiteX4" fmla="*/ 528917 w 531158"/>
              <a:gd name="connsiteY4" fmla="*/ 874059 h 1156447"/>
              <a:gd name="connsiteX5" fmla="*/ 179294 w 531158"/>
              <a:gd name="connsiteY5" fmla="*/ 1156447 h 115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158" h="1156447">
                <a:moveTo>
                  <a:pt x="71717" y="0"/>
                </a:moveTo>
                <a:cubicBezTo>
                  <a:pt x="35858" y="76200"/>
                  <a:pt x="0" y="152400"/>
                  <a:pt x="4482" y="215153"/>
                </a:cubicBezTo>
                <a:cubicBezTo>
                  <a:pt x="8964" y="277906"/>
                  <a:pt x="71717" y="289112"/>
                  <a:pt x="98611" y="376518"/>
                </a:cubicBezTo>
                <a:cubicBezTo>
                  <a:pt x="125505" y="463924"/>
                  <a:pt x="94129" y="656666"/>
                  <a:pt x="165847" y="739589"/>
                </a:cubicBezTo>
                <a:cubicBezTo>
                  <a:pt x="237565" y="822513"/>
                  <a:pt x="526676" y="804583"/>
                  <a:pt x="528917" y="874059"/>
                </a:cubicBezTo>
                <a:cubicBezTo>
                  <a:pt x="531158" y="943535"/>
                  <a:pt x="239806" y="1113865"/>
                  <a:pt x="179294" y="1156447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18439" name="Picture 2"/>
          <p:cNvPicPr>
            <a:picLocks noChangeAspect="1" noChangeArrowheads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 bwMode="auto">
          <a:xfrm>
            <a:off x="393775" y="1196752"/>
            <a:ext cx="3098105" cy="16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4"/>
          <p:cNvPicPr>
            <a:picLocks noChangeAspect="1" noChangeArrowheads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 bwMode="auto">
          <a:xfrm>
            <a:off x="613490" y="3931777"/>
            <a:ext cx="2263792" cy="172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5"/>
          <p:cNvPicPr>
            <a:picLocks noChangeAspect="1" noChangeArrowheads="1"/>
          </p:cNvPicPr>
          <p:nvPr/>
        </p:nvPicPr>
        <p:blipFill rotWithShape="1">
          <a:blip r:embed="rId5" cstate="email">
            <a:lum bright="20000"/>
          </a:blip>
          <a:srcRect r="8940" b="11364"/>
          <a:stretch/>
        </p:blipFill>
        <p:spPr bwMode="auto">
          <a:xfrm>
            <a:off x="6449469" y="3721747"/>
            <a:ext cx="1866947" cy="194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Прямоугольник 8"/>
          <p:cNvSpPr>
            <a:spLocks noChangeArrowheads="1"/>
          </p:cNvSpPr>
          <p:nvPr/>
        </p:nvSpPr>
        <p:spPr bwMode="auto">
          <a:xfrm>
            <a:off x="59814" y="2868615"/>
            <a:ext cx="3816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Calibri"/>
              </a:rPr>
              <a:t>Выбор базового или профильного уровня изучения предмета</a:t>
            </a:r>
            <a:endParaRPr lang="ru-RU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8445" name="Прямоугольник 9"/>
          <p:cNvSpPr>
            <a:spLocks noChangeArrowheads="1"/>
          </p:cNvSpPr>
          <p:nvPr/>
        </p:nvSpPr>
        <p:spPr bwMode="auto">
          <a:xfrm>
            <a:off x="574675" y="5654844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Элективные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курсы</a:t>
            </a:r>
            <a:endParaRPr lang="ru-RU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6" name="Прямоугольник 10"/>
          <p:cNvSpPr>
            <a:spLocks noChangeArrowheads="1"/>
          </p:cNvSpPr>
          <p:nvPr/>
        </p:nvSpPr>
        <p:spPr bwMode="auto">
          <a:xfrm>
            <a:off x="5076056" y="2802994"/>
            <a:ext cx="35283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Исследовательская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проектная </a:t>
            </a:r>
          </a:p>
          <a:p>
            <a:pPr algn="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деятельность</a:t>
            </a:r>
          </a:p>
        </p:txBody>
      </p:sp>
      <p:sp>
        <p:nvSpPr>
          <p:cNvPr id="18447" name="Прямоугольник 11"/>
          <p:cNvSpPr>
            <a:spLocks noChangeArrowheads="1"/>
          </p:cNvSpPr>
          <p:nvPr/>
        </p:nvSpPr>
        <p:spPr bwMode="auto">
          <a:xfrm>
            <a:off x="6582502" y="5694539"/>
            <a:ext cx="1904147" cy="55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alibri"/>
              </a:rPr>
              <a:t>Проектные</a:t>
            </a:r>
            <a:endParaRPr lang="en-US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alibri"/>
              </a:rPr>
              <a:t>мастерские</a:t>
            </a:r>
            <a:endParaRPr lang="ru-RU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" name="Picture 2" descr="C:\Users\avgolubtsov\Desktop\Clipboard0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84733"/>
            <a:ext cx="2427630" cy="1666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player.myshared.ru/294316/data/images/img2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1957449" cy="19574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/>
              <a:pPr/>
              <a:t>20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9360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 размышлению: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400" b="1" dirty="0" err="1" smtClean="0"/>
              <a:t>Интенсив</a:t>
            </a:r>
            <a:r>
              <a:rPr lang="ru-RU" sz="2400" b="1" dirty="0" smtClean="0"/>
              <a:t> по подготовке обучающихся к олимпиадам (муниципальный центр поддержки и сопровождения интеллектуально одаренных детей на базе МБУ ДО «ЦДО» «Академики будущего») при тестировании: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 32% обучающихся 7-8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. получили результат  - 0 баллов,   32% - изображают равнобедренный треугольник с углом 108</a:t>
            </a:r>
            <a:r>
              <a:rPr lang="ru-RU" sz="2400" b="1" dirty="0" smtClean="0">
                <a:sym typeface="Symbol"/>
              </a:rPr>
              <a:t> остроугольным.</a:t>
            </a:r>
          </a:p>
          <a:p>
            <a:pPr>
              <a:buNone/>
            </a:pPr>
            <a:endParaRPr lang="ru-RU" sz="2400" b="1" dirty="0" smtClean="0">
              <a:sym typeface="Symbol"/>
            </a:endParaRPr>
          </a:p>
          <a:p>
            <a:r>
              <a:rPr lang="ru-RU" sz="2400" b="1" dirty="0" smtClean="0">
                <a:sym typeface="Symbol"/>
              </a:rPr>
              <a:t>57% обучающихся 9 </a:t>
            </a:r>
            <a:r>
              <a:rPr lang="ru-RU" sz="2400" b="1" dirty="0" err="1" smtClean="0">
                <a:sym typeface="Symbol"/>
              </a:rPr>
              <a:t>кл</a:t>
            </a:r>
            <a:r>
              <a:rPr lang="ru-RU" sz="2400" b="1" dirty="0" smtClean="0">
                <a:sym typeface="Symbol"/>
              </a:rPr>
              <a:t>. получили результат – 0 баллов.</a:t>
            </a:r>
          </a:p>
          <a:p>
            <a:endParaRPr lang="ru-RU" sz="2400" dirty="0" smtClean="0">
              <a:sym typeface="Symbol"/>
            </a:endParaRPr>
          </a:p>
          <a:p>
            <a:endParaRPr lang="ru-RU" sz="24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Актуальные проблемы качества математической подготовки обучающихся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4725144"/>
            <a:ext cx="4618856" cy="140101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Васинова Н.Д., заведующий методическим отделом, методист МБУ ДО «ЦДО»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128792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Значение математики в современном мире и в России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Без высокого уровня математического образования невозможны выполнение поставленной задачи по созданию инновационной экономики, реализация долгосрочных целей и задач социально-экономического развития Российской Федерации, модернизация 25 млн. высокопроизводительных рабочих мест к 2020 году. </a:t>
            </a:r>
          </a:p>
          <a:p>
            <a:pPr algn="r">
              <a:buNone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Концепции развития математического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Уровни требований к результатам математической подготовки школьников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для успешной жизни в современном обществе;</a:t>
            </a:r>
          </a:p>
          <a:p>
            <a:pPr>
              <a:buNone/>
            </a:pPr>
            <a:r>
              <a:rPr lang="ru-RU" dirty="0" smtClean="0"/>
              <a:t>-для прикладного использования математики в дальнейшей учебе и профессиональной деятельности;</a:t>
            </a:r>
          </a:p>
          <a:p>
            <a:pPr>
              <a:buNone/>
            </a:pPr>
            <a:r>
              <a:rPr lang="ru-RU" dirty="0" smtClean="0"/>
              <a:t>-для подготовки к продолжению образования и творческой работе в математике и смежных с ней научных областях. </a:t>
            </a:r>
          </a:p>
          <a:p>
            <a:pPr algn="r">
              <a:buNone/>
            </a:pPr>
            <a:r>
              <a:rPr lang="ru-RU" sz="1900" b="1" i="1" dirty="0" smtClean="0">
                <a:solidFill>
                  <a:schemeClr val="accent2">
                    <a:lumMod val="50000"/>
                  </a:schemeClr>
                </a:solidFill>
              </a:rPr>
              <a:t>Концепции развития математического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РОЛЬ МАТЕМАТИЧЕСКОГО ОБРАЗОВАНИЯ В СВЕТЕ НАЦИОНАЛЬНОГО ПРОЕКТА «ОБРАЗОВАНИЕ»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УКАЗЫ ПРЕЗИДЕНТА РОССИИ ОТ 7 МАЯ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2018 ГОДА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… обеспечить глобальную  конкурентоспособность российского образования, вхождение Российской Федерации в число 10 ведущих стран мира по качеству общего образования…..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Государственная программа РФ «Развитие образования» (2018-2025 годы)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от 26 декабря 2017 года: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 …важнейшими показателями состояния и развития российского образования названы результаты наших школьников  в  международных  исследованиях качества образования (PIRLS, </a:t>
            </a:r>
            <a:r>
              <a:rPr lang="en-US" dirty="0" smtClean="0"/>
              <a:t>TIMSS, PISA)….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Приоритеты математического образования- это развитие способностей: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логическому мышлению, коммуникации и взаимодействию на широком математическом материале (от геометрии до программирования);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реальной математике: математическому моделированию (построению модели и интерпретации результатов), применения математике, в том числе с использованием ИКТ;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поиску решений новой задачи, формированию внутренних представлений и моделей для математических объектов, преодолению интеллектуальных препятствий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>Концепция направления «математическая грамотность»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>исследования PISA-2021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16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4176464" cy="439248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39552" y="836712"/>
            <a:ext cx="813690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900" b="1" dirty="0" smtClean="0">
              <a:solidFill>
                <a:prstClr val="black"/>
              </a:solidFill>
              <a:latin typeface="Calibri" pitchFamily="34" charset="0"/>
              <a:ea typeface="Arial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alibri" pitchFamily="34" charset="0"/>
                <a:ea typeface="Arial" pitchFamily="34" charset="0"/>
                <a:cs typeface="Times New Roman" pitchFamily="18" charset="0"/>
              </a:rPr>
              <a:t>Исследование PISA-2021 проверит математическую грамотность российских школьников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900" b="1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1700809"/>
            <a:ext cx="35283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5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15900" algn="l"/>
              </a:tabLs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>В рамках    исследования PISA-2021 будет использоваться следующее определение:</a:t>
            </a:r>
          </a:p>
          <a:p>
            <a:pPr indent="635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15900" algn="l"/>
              </a:tabLst>
            </a:pPr>
            <a:r>
              <a:rPr lang="ru-RU" sz="1600" b="1" i="1" dirty="0" smtClean="0">
                <a:solidFill>
                  <a:srgbClr val="C00000"/>
                </a:solidFill>
              </a:rPr>
              <a:t>Математическая грамотность </a:t>
            </a:r>
            <a:r>
              <a:rPr lang="ru-RU" sz="1600" b="1" i="1" dirty="0" smtClean="0"/>
              <a:t>– это способность человека мыслить математически, формулировать, применять и интерпретировать математику для решения задач в разнообразных практических контекстах. Она включает в себя понятия, процедуры и факты, а также инструменты для описания, объяснения и предсказания явлений. Она помогает людям понять роль математики в мире, высказывать хорошо обоснованные суждения и принимать решения, которые должны принимать конструктивные, активные и размышляющие граждане в 21 веке».</a:t>
            </a:r>
            <a:endParaRPr lang="ru-RU" sz="1600" b="1" dirty="0" smtClean="0"/>
          </a:p>
          <a:p>
            <a:pPr lvl="0" indent="635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15900" algn="l"/>
              </a:tabLst>
            </a:pPr>
            <a:endParaRPr lang="ru-RU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6350" fontAlgn="base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Международные исследования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15"/>
          <p:cNvPicPr>
            <a:picLocks noGrp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27584" y="1052736"/>
            <a:ext cx="8136904" cy="5073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3.4|4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754</Words>
  <Application>Microsoft Office PowerPoint</Application>
  <PresentationFormat>Экран (4:3)</PresentationFormat>
  <Paragraphs>104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Заседание городского методического объединения учителей математики   «Современные технологии и стратегии преподавания математики как инструмент повышения качества математического образования» </vt:lpstr>
      <vt:lpstr> План </vt:lpstr>
      <vt:lpstr> Актуальные проблемы качества математической подготовки обучающихся </vt:lpstr>
      <vt:lpstr>Значение математики в современном мире и в России</vt:lpstr>
      <vt:lpstr>Уровни требований к результатам математической подготовки школьников</vt:lpstr>
      <vt:lpstr>  РОЛЬ МАТЕМАТИЧЕСКОГО ОБРАЗОВАНИЯ В СВЕТЕ НАЦИОНАЛЬНОГО ПРОЕКТА «ОБРАЗОВАНИЕ» </vt:lpstr>
      <vt:lpstr>Приоритеты математического образования- это развитие способностей: </vt:lpstr>
      <vt:lpstr> Концепция направления «математическая грамотность»  исследования PISA-2021 </vt:lpstr>
      <vt:lpstr>Международные исследования</vt:lpstr>
      <vt:lpstr>  МЕЖДУНАРОДНАЯ ОЦЕНКА КАЧЕСТВА ОБРАЗОВАНИЯ </vt:lpstr>
      <vt:lpstr>  МЕЖДУНАРОДНАЯ ОЦЕНКА КАЧЕСТВА ОБРАЗОВАНИЯ </vt:lpstr>
      <vt:lpstr>       Классификация текстов,  разработанная составителями теста PISA                                                                                                                                                                            Смысловое  чтение                                      </vt:lpstr>
      <vt:lpstr>МЕЖДУНАРОДНАЯ ОЦЕНКА КАЧЕСТВА ОБРАЗОВАНИЯ  Смысловое чтение</vt:lpstr>
      <vt:lpstr>Проблемы развития математического образования</vt:lpstr>
      <vt:lpstr>Проблемы качества математической подготовки обучающихся</vt:lpstr>
      <vt:lpstr>Проблемы качества математической подготовки обучающихся</vt:lpstr>
      <vt:lpstr>Проблемы качества математической подготовки обучающихся</vt:lpstr>
      <vt:lpstr>           Пути решения:</vt:lpstr>
      <vt:lpstr>Формы организации учебного процесса</vt:lpstr>
      <vt:lpstr>Построение образовательного пространства в школе</vt:lpstr>
      <vt:lpstr>К размышлению: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городского методического объединения учителей математики   «Современные технологии и стратегии преподавания математики как инструмент повышения качества математического образования»</dc:title>
  <dc:creator>Наталья</dc:creator>
  <cp:lastModifiedBy>Викторенко</cp:lastModifiedBy>
  <cp:revision>110</cp:revision>
  <dcterms:created xsi:type="dcterms:W3CDTF">2019-11-18T15:48:07Z</dcterms:created>
  <dcterms:modified xsi:type="dcterms:W3CDTF">2020-11-17T11:56:28Z</dcterms:modified>
</cp:coreProperties>
</file>