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76" r:id="rId12"/>
    <p:sldId id="302" r:id="rId13"/>
    <p:sldId id="280" r:id="rId14"/>
    <p:sldId id="278" r:id="rId15"/>
    <p:sldId id="292" r:id="rId16"/>
    <p:sldId id="314" r:id="rId17"/>
    <p:sldId id="323" r:id="rId18"/>
    <p:sldId id="324" r:id="rId19"/>
    <p:sldId id="30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448B4-44D6-42D5-BD1D-5D09130C947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C4D96-1A7B-422B-9350-53A6984DF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="" xmlns:a16="http://schemas.microsoft.com/office/drawing/2014/main" id="{0D4F0E70-0AC7-4A83-939E-123D22724D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="" xmlns:a16="http://schemas.microsoft.com/office/drawing/2014/main" id="{5C92F2BB-5D16-4AFD-B002-99039BDF8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9700" name="Номер слайда 3">
            <a:extLst>
              <a:ext uri="{FF2B5EF4-FFF2-40B4-BE49-F238E27FC236}">
                <a16:creationId xmlns="" xmlns:a16="http://schemas.microsoft.com/office/drawing/2014/main" id="{B1C6BFD3-6456-4C84-A481-F22EABB9CB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A7D3D7-C28B-4754-A52F-B11942ACB46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1C2B1A0-986A-4854-9312-30BC8A569338}"/>
              </a:ext>
            </a:extLst>
          </p:cNvPr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E14C0B-39F6-4D0E-A1A8-98F1E215DD36}"/>
              </a:ext>
            </a:extLst>
          </p:cNvPr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2492034-2AA9-49E7-BD23-B9FDA2CF434D}"/>
              </a:ext>
            </a:extLst>
          </p:cNvPr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3B2A47A-219F-4104-841A-D488F3467C6E}"/>
              </a:ext>
            </a:extLst>
          </p:cNvPr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2AAF8E0-7D90-471A-BDCD-309A895032AE}"/>
              </a:ext>
            </a:extLst>
          </p:cNvPr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11" name="Скругленный прямоугольник 25">
            <a:extLst>
              <a:ext uri="{FF2B5EF4-FFF2-40B4-BE49-F238E27FC236}">
                <a16:creationId xmlns="" xmlns:a16="http://schemas.microsoft.com/office/drawing/2014/main" id="{06DF1221-FCCE-4BFC-834B-16A1B5B7C054}"/>
              </a:ext>
            </a:extLst>
          </p:cNvPr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12" name="Скругленный прямоугольник 26">
            <a:extLst>
              <a:ext uri="{FF2B5EF4-FFF2-40B4-BE49-F238E27FC236}">
                <a16:creationId xmlns="" xmlns:a16="http://schemas.microsoft.com/office/drawing/2014/main" id="{D13B8FE5-B6D0-4964-90F0-8F7021F55408}"/>
              </a:ext>
            </a:extLst>
          </p:cNvPr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8C1F256-BE65-4E09-8829-C5CAACA5333B}"/>
              </a:ext>
            </a:extLst>
          </p:cNvPr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E342FC9-D9F6-4616-B1F3-69D9B6EBF8F4}"/>
              </a:ext>
            </a:extLst>
          </p:cNvPr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F78981A-F295-43C2-8C9B-1C6E0B1C6C05}"/>
              </a:ext>
            </a:extLst>
          </p:cNvPr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9F10278-59BD-4549-9A40-97CB60731B45}"/>
              </a:ext>
            </a:extLst>
          </p:cNvPr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7" name="Дата 27">
            <a:extLst>
              <a:ext uri="{FF2B5EF4-FFF2-40B4-BE49-F238E27FC236}">
                <a16:creationId xmlns="" xmlns:a16="http://schemas.microsoft.com/office/drawing/2014/main" id="{24BB7DEB-C40F-4BD5-8BF2-2CD5F4D4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40800" y="4206875"/>
            <a:ext cx="1280584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>
            <a:extLst>
              <a:ext uri="{FF2B5EF4-FFF2-40B4-BE49-F238E27FC236}">
                <a16:creationId xmlns="" xmlns:a16="http://schemas.microsoft.com/office/drawing/2014/main" id="{8E9B89C2-315A-4CEB-B5F1-5B181BE8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>
            <a:extLst>
              <a:ext uri="{FF2B5EF4-FFF2-40B4-BE49-F238E27FC236}">
                <a16:creationId xmlns="" xmlns:a16="http://schemas.microsoft.com/office/drawing/2014/main" id="{599B9C9D-4114-4CA4-B460-A76D40E0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8833C0-BC7E-4A44-A154-84CF370144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253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="" xmlns:a16="http://schemas.microsoft.com/office/drawing/2014/main" id="{4A6AE98C-5330-45CE-BFEE-A6ABCE65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="" xmlns:a16="http://schemas.microsoft.com/office/drawing/2014/main" id="{39B88CE4-D410-465E-9822-6F769D83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="" xmlns:a16="http://schemas.microsoft.com/office/drawing/2014/main" id="{162F33FD-AFC0-4157-B3E0-F86BA228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FBCCC-0951-4D52-9E93-799EA20154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3640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="" xmlns:a16="http://schemas.microsoft.com/office/drawing/2014/main" id="{52F6F68A-87E5-458E-B621-5A33DB9B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="" xmlns:a16="http://schemas.microsoft.com/office/drawing/2014/main" id="{B64EB890-0689-4AF1-BB9F-87EE8D2C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="" xmlns:a16="http://schemas.microsoft.com/office/drawing/2014/main" id="{C062EDD9-C203-4723-955D-AB3DB465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F678-15EA-4F85-93B5-F670485B5B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39216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1C899E69-5F81-44CF-B551-5BB0AEAB179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C5B6E2F-3CFC-4358-9AED-07B3A88D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119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28AE3D5-5654-4836-A5C2-0454AF5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4018" y="6311901"/>
            <a:ext cx="46439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5847CC9-6CF4-4C06-9EFB-034913EA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1190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11518179-F2EF-48DB-BC40-E819C0AC41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914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="" xmlns:a16="http://schemas.microsoft.com/office/drawing/2014/main" id="{53F2D542-AF4B-4407-82A6-97DDA429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="" xmlns:a16="http://schemas.microsoft.com/office/drawing/2014/main" id="{AB27F5FE-B8DB-49D0-A9F6-9479BC25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="" xmlns:a16="http://schemas.microsoft.com/office/drawing/2014/main" id="{C1911F52-4D5E-48A8-976F-82D61D99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8FB94-A641-40FB-918E-879DEC7A49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2938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>
            <a:extLst>
              <a:ext uri="{FF2B5EF4-FFF2-40B4-BE49-F238E27FC236}">
                <a16:creationId xmlns="" xmlns:a16="http://schemas.microsoft.com/office/drawing/2014/main" id="{503C1DFB-EB6A-455B-A01F-75E2B541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="" xmlns:a16="http://schemas.microsoft.com/office/drawing/2014/main" id="{181144D1-2E87-4A0D-A463-9A23BEA89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="" xmlns:a16="http://schemas.microsoft.com/office/drawing/2014/main" id="{57C0FED6-48C9-40C8-88E3-836020E6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63C11-A4C2-449B-A101-37394920E7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2404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="" xmlns:a16="http://schemas.microsoft.com/office/drawing/2014/main" id="{6370CF17-C54A-46CB-B890-FAE0E1E3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="" xmlns:a16="http://schemas.microsoft.com/office/drawing/2014/main" id="{F7A5648B-554E-4340-B79F-4550C19B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="" xmlns:a16="http://schemas.microsoft.com/office/drawing/2014/main" id="{F0ADB624-47F5-4DEA-A35E-74981810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0E2B2-26B5-4FA6-A921-C0494E2278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5022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5">
            <a:extLst>
              <a:ext uri="{FF2B5EF4-FFF2-40B4-BE49-F238E27FC236}">
                <a16:creationId xmlns="" xmlns:a16="http://schemas.microsoft.com/office/drawing/2014/main" id="{FCC4E84F-00DB-42A2-878C-C790F355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>
            <a:extLst>
              <a:ext uri="{FF2B5EF4-FFF2-40B4-BE49-F238E27FC236}">
                <a16:creationId xmlns="" xmlns:a16="http://schemas.microsoft.com/office/drawing/2014/main" id="{DA683B4C-B136-4783-81F4-D2B1F59A3D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08054-DC51-4BEE-AF65-6994BE08E7F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>
            <a:extLst>
              <a:ext uri="{FF2B5EF4-FFF2-40B4-BE49-F238E27FC236}">
                <a16:creationId xmlns="" xmlns:a16="http://schemas.microsoft.com/office/drawing/2014/main" id="{A32D1B73-248B-4408-89FF-4F4742E3BDF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145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7EDFDF4-8992-4BAD-A405-8C91C65DD7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25402CB-59FE-4710-9831-7A1FA55F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815BA5C-1882-4AB7-82D4-6EC42139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6C4B3-ED00-4EE1-AB9B-262179215A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4349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>
              <a:ext uri="{FF2B5EF4-FFF2-40B4-BE49-F238E27FC236}">
                <a16:creationId xmlns="" xmlns:a16="http://schemas.microsoft.com/office/drawing/2014/main" id="{F79234D7-1B84-4281-92E4-D7F6628C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F45B5DA-5CA0-4529-8F26-92AE64D8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>
            <a:extLst>
              <a:ext uri="{FF2B5EF4-FFF2-40B4-BE49-F238E27FC236}">
                <a16:creationId xmlns="" xmlns:a16="http://schemas.microsoft.com/office/drawing/2014/main" id="{7B18444D-6B4A-43A9-92D4-89A88578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BEFE5-4CE2-4577-9BBF-22B9E430DA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1974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="" xmlns:a16="http://schemas.microsoft.com/office/drawing/2014/main" id="{B1F46435-B752-44BA-BA6A-9F67D79F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="" xmlns:a16="http://schemas.microsoft.com/office/drawing/2014/main" id="{F2FC3160-A4D9-43B0-9FCE-0CE8CDC1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="" xmlns:a16="http://schemas.microsoft.com/office/drawing/2014/main" id="{79E5EA73-FB81-4EE2-88BA-BC3D7416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3C71-16CE-4C29-AF55-8284481236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4485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>
            <a:extLst>
              <a:ext uri="{FF2B5EF4-FFF2-40B4-BE49-F238E27FC236}">
                <a16:creationId xmlns="" xmlns:a16="http://schemas.microsoft.com/office/drawing/2014/main" id="{AD00EC61-D4F4-48F4-B350-A70CE866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="" xmlns:a16="http://schemas.microsoft.com/office/drawing/2014/main" id="{27340B0F-E6D2-45FA-9976-0772B7CF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="" xmlns:a16="http://schemas.microsoft.com/office/drawing/2014/main" id="{E5D8468E-8661-42A7-B4E3-A576CACF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40CFC-F118-44D6-A52E-4E2EC88461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2097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9DCF9A79-1AC2-43BA-9A5D-9C088DB996D7}"/>
              </a:ext>
            </a:extLst>
          </p:cNvPr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0D259D52-72CA-4A5E-8A14-124C6C989CB8}"/>
              </a:ext>
            </a:extLst>
          </p:cNvPr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A3D66AF2-093B-4C97-AA95-D27A1FFB33FA}"/>
              </a:ext>
            </a:extLst>
          </p:cNvPr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08F8DE43-4D07-4846-9BAE-0D012F0B739E}"/>
              </a:ext>
            </a:extLst>
          </p:cNvPr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00BFC977-8570-41E2-93F8-E3985B1C7AA0}"/>
              </a:ext>
            </a:extLst>
          </p:cNvPr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33" name="Скругленный прямоугольник 32">
            <a:extLst>
              <a:ext uri="{FF2B5EF4-FFF2-40B4-BE49-F238E27FC236}">
                <a16:creationId xmlns="" xmlns:a16="http://schemas.microsoft.com/office/drawing/2014/main" id="{EA675B94-CFD4-47AE-8DEF-978EBF9442F6}"/>
              </a:ext>
            </a:extLst>
          </p:cNvPr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 useBgFill="1">
        <p:nvSpPr>
          <p:cNvPr id="34" name="Скругленный прямоугольник 33">
            <a:extLst>
              <a:ext uri="{FF2B5EF4-FFF2-40B4-BE49-F238E27FC236}">
                <a16:creationId xmlns="" xmlns:a16="http://schemas.microsoft.com/office/drawing/2014/main" id="{52069BDC-C95C-429B-8A48-F57DBDEA5981}"/>
              </a:ext>
            </a:extLst>
          </p:cNvPr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A12D372A-94B5-45F3-8479-3C7CDA2F1633}"/>
              </a:ext>
            </a:extLst>
          </p:cNvPr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8D0DA337-D582-4F95-AF97-6A17630A5186}"/>
              </a:ext>
            </a:extLst>
          </p:cNvPr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B9CF0C18-7310-422E-9688-CDAE7978B32C}"/>
              </a:ext>
            </a:extLst>
          </p:cNvPr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C63629C2-F732-46B6-85DA-9E00A618E4A8}"/>
              </a:ext>
            </a:extLst>
          </p:cNvPr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EE9D9782-A4F4-45CF-93FF-949C9D198CC3}"/>
              </a:ext>
            </a:extLst>
          </p:cNvPr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5ED692B8-99B0-4AF8-AEBE-8C079616FEE3}"/>
              </a:ext>
            </a:extLst>
          </p:cNvPr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063" name="Заголовок 21">
            <a:extLst>
              <a:ext uri="{FF2B5EF4-FFF2-40B4-BE49-F238E27FC236}">
                <a16:creationId xmlns="" xmlns:a16="http://schemas.microsoft.com/office/drawing/2014/main" id="{794EDFE7-F3B1-481B-A34E-8F5965703A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64" name="Текст 12">
            <a:extLst>
              <a:ext uri="{FF2B5EF4-FFF2-40B4-BE49-F238E27FC236}">
                <a16:creationId xmlns="" xmlns:a16="http://schemas.microsoft.com/office/drawing/2014/main" id="{A8460D42-5DA6-4173-A283-8FBB089FEB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="" xmlns:a16="http://schemas.microsoft.com/office/drawing/2014/main" id="{DD8A7F52-A89D-409C-834E-609AE731F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59DFE89-87C4-47A2-8CAD-629AFA664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>
            <a:extLst>
              <a:ext uri="{FF2B5EF4-FFF2-40B4-BE49-F238E27FC236}">
                <a16:creationId xmlns="" xmlns:a16="http://schemas.microsoft.com/office/drawing/2014/main" id="{0FE26A89-ECF1-4EDB-8BD9-712895B50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F6E51D9E-A39E-4E39-8875-5482231427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9643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9A2C4571-C8F4-42FA-9DDC-0054DB3E2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55" y="976185"/>
            <a:ext cx="10363200" cy="3343276"/>
          </a:xfrm>
        </p:spPr>
        <p:txBody>
          <a:bodyPr/>
          <a:lstStyle/>
          <a:p>
            <a:pPr algn="ctr"/>
            <a:r>
              <a:rPr lang="ru-RU" altLang="ru-RU" sz="4800" i="1" dirty="0" smtClean="0"/>
              <a:t/>
            </a:r>
            <a:br>
              <a:rPr lang="ru-RU" altLang="ru-RU" sz="4800" i="1" dirty="0" smtClean="0"/>
            </a:br>
            <a:r>
              <a:rPr lang="ru-RU" altLang="ru-RU" sz="4800" i="1" dirty="0" smtClean="0"/>
              <a:t/>
            </a:r>
            <a:br>
              <a:rPr lang="ru-RU" altLang="ru-RU" sz="4800" i="1" dirty="0" smtClean="0"/>
            </a:br>
            <a:r>
              <a:rPr lang="ru-RU" altLang="ru-RU" sz="4800" i="1" dirty="0" smtClean="0"/>
              <a:t/>
            </a:r>
            <a:br>
              <a:rPr lang="ru-RU" altLang="ru-RU" sz="4800" i="1" dirty="0" smtClean="0"/>
            </a:br>
            <a:r>
              <a:rPr lang="ru-RU" altLang="ru-RU" sz="4800" i="1" dirty="0" smtClean="0">
                <a:solidFill>
                  <a:schemeClr val="tx1"/>
                </a:solidFill>
              </a:rPr>
              <a:t>Профессиональная </a:t>
            </a:r>
            <a:r>
              <a:rPr lang="ru-RU" altLang="ru-RU" sz="4800" i="1" dirty="0">
                <a:solidFill>
                  <a:schemeClr val="tx1"/>
                </a:solidFill>
              </a:rPr>
              <a:t>компетентность учителя, как необходимое условие повышения качества </a:t>
            </a:r>
            <a:r>
              <a:rPr lang="ru-RU" altLang="ru-RU" sz="4800" i="1" dirty="0" smtClean="0">
                <a:solidFill>
                  <a:schemeClr val="tx1"/>
                </a:solidFill>
              </a:rPr>
              <a:t>образования</a:t>
            </a:r>
            <a:r>
              <a:rPr lang="ru-RU" altLang="ru-RU" sz="4800" i="1" dirty="0">
                <a:solidFill>
                  <a:schemeClr val="tx1"/>
                </a:solidFill>
              </a:rPr>
              <a:t/>
            </a:r>
            <a:br>
              <a:rPr lang="ru-RU" altLang="ru-RU" sz="4800" i="1" dirty="0">
                <a:solidFill>
                  <a:schemeClr val="tx1"/>
                </a:solidFill>
              </a:rPr>
            </a:br>
            <a:r>
              <a:rPr lang="ru-RU" altLang="ru-RU" sz="3200" b="1" dirty="0">
                <a:solidFill>
                  <a:schemeClr val="tx1"/>
                </a:solidFill>
              </a:rPr>
              <a:t> </a:t>
            </a:r>
            <a:endParaRPr lang="ru-RU" altLang="ru-RU" sz="3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6022" y="4522572"/>
            <a:ext cx="5160262" cy="354227"/>
          </a:xfrm>
        </p:spPr>
        <p:txBody>
          <a:bodyPr/>
          <a:lstStyle/>
          <a:p>
            <a:r>
              <a:rPr lang="ru-RU" dirty="0" smtClean="0"/>
              <a:t>Филатова Татьяна Юрьевна, учитель математики МБОУ «СШ № 9»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9BD82C-0227-40DB-9876-B863F601E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55010"/>
            <a:ext cx="10972800" cy="5201174"/>
          </a:xfrm>
        </p:spPr>
        <p:txBody>
          <a:bodyPr/>
          <a:lstStyle/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средство создания мотивационной среды не стоит исключать такие традиционные направления как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–психологическое сопровождение профессионального развития педагогов;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–обновление и развитие системы повышения квалификации педагогов и обучения их в образовательном учреждении;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–усиление индивидуальной и дифференцированной работы с педагогом, планирование его профессиональной карьеры.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715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9A6412E6-8013-4158-9D4E-0B8BC0534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/>
              <a:t>В качестве  механизмов развития профессиональной компетентности педагога в нашем учебном заведении в рамках этой программы были выбраны  следующие формы и методы:</a:t>
            </a:r>
            <a:endParaRPr lang="ru-RU" sz="24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B0E51D1A-8BA4-492B-B826-2435116777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633" y="2249488"/>
            <a:ext cx="10972799" cy="3822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b="1" i="1" dirty="0"/>
              <a:t>1 этап: Диагностический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ru-RU" altLang="ru-RU" sz="2000" b="1" i="1" dirty="0"/>
              <a:t>    Выявление уровня профессиональной  компетентности педагога</a:t>
            </a:r>
            <a:r>
              <a:rPr lang="ru-RU" altLang="ru-RU" sz="2000" i="1" dirty="0"/>
              <a:t>:</a:t>
            </a:r>
          </a:p>
          <a:p>
            <a:pPr eaLnBrk="1" hangingPunct="1">
              <a:buFont typeface="Georgia" panose="02040502050405020303" pitchFamily="18" charset="0"/>
              <a:buNone/>
            </a:pPr>
            <a:endParaRPr lang="ru-RU" altLang="ru-RU" sz="2000" i="1" dirty="0"/>
          </a:p>
          <a:p>
            <a:pPr eaLnBrk="1" hangingPunct="1"/>
            <a:r>
              <a:rPr lang="ru-RU" altLang="ru-RU" dirty="0"/>
              <a:t>диагностирование, тестирование;</a:t>
            </a:r>
          </a:p>
          <a:p>
            <a:pPr eaLnBrk="1" hangingPunct="1"/>
            <a:r>
              <a:rPr lang="ru-RU" altLang="ru-RU" dirty="0"/>
              <a:t> определение путей совершенствования профессиональной компетентности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DBBA0A-80B2-4778-8CA0-BCB5F782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Диагностика уровня профессиональной компетентности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204FBD-EA45-4502-9A3A-6FD0D6D8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Обобщение и представление своего опыта работы </a:t>
            </a:r>
          </a:p>
          <a:p>
            <a:pPr marL="109537" indent="0">
              <a:buNone/>
            </a:pPr>
            <a:r>
              <a:rPr lang="ru-RU" i="1" dirty="0"/>
              <a:t>Умение определять приоритетные направления своей профессиональной деятельности  (по методам, по форме, по содержанию) </a:t>
            </a:r>
            <a:endParaRPr lang="ru-RU" dirty="0"/>
          </a:p>
          <a:p>
            <a:r>
              <a:rPr lang="ru-RU" i="1" dirty="0"/>
              <a:t>Постоянная работа в методических объединениях, творческих группах (выступления, мастер-классы, семинары, конференции)</a:t>
            </a:r>
            <a:endParaRPr lang="ru-RU" dirty="0"/>
          </a:p>
          <a:p>
            <a:r>
              <a:rPr lang="ru-RU" i="1" dirty="0"/>
              <a:t>Публикации </a:t>
            </a:r>
            <a:endParaRPr lang="ru-RU" dirty="0"/>
          </a:p>
          <a:p>
            <a:r>
              <a:rPr lang="ru-RU" i="1" dirty="0"/>
              <a:t>Портфолио достижений</a:t>
            </a:r>
            <a:r>
              <a:rPr lang="ru-RU" sz="2400" i="1" dirty="0"/>
              <a:t>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6485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D0830B82-EB2F-49E4-BEAD-5E6F6EF0CA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530942"/>
            <a:ext cx="11051458" cy="616672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ru-RU" sz="1800" b="1" i="1" dirty="0"/>
              <a:t>2 этап: Организационно управленческий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ru-RU" sz="1800" b="1" i="1" dirty="0"/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ru-RU" sz="1800" b="1" i="1" dirty="0"/>
              <a:t>Механизмы развития профессиональной компетентности педагога</a:t>
            </a:r>
            <a:endParaRPr lang="ru-RU" sz="1800" i="1" dirty="0"/>
          </a:p>
          <a:p>
            <a:pPr>
              <a:defRPr/>
            </a:pPr>
            <a:r>
              <a:rPr lang="ru-RU" sz="1800" dirty="0"/>
              <a:t>курсы повышения квалификации, в т.ч. дистанционные;</a:t>
            </a:r>
          </a:p>
          <a:p>
            <a:pPr marL="109537" indent="0">
              <a:buNone/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/>
              <a:t>аттестация педагогических работников на соответствие занимаемой должности и квалификационную категорию ;</a:t>
            </a:r>
          </a:p>
          <a:p>
            <a:pPr marL="109537" indent="0">
              <a:buNone/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>
                <a:ea typeface="Times New Roman" panose="02020603050405020304" pitchFamily="18" charset="0"/>
              </a:rPr>
              <a:t>усиление индивидуальной и дифференцированной работы с педагогом, планирование его профессиональной карьеры</a:t>
            </a:r>
            <a:r>
              <a:rPr lang="ru-RU" sz="1800" dirty="0"/>
              <a:t>;</a:t>
            </a:r>
          </a:p>
          <a:p>
            <a:pPr marL="109537" indent="0">
              <a:buNone/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/>
              <a:t>привлечение педагогов к активному участию в работе методических комиссий, педсоветов, семинаров, конференций, мастер-классов;</a:t>
            </a:r>
          </a:p>
          <a:p>
            <a:pPr marL="109537" indent="0">
              <a:buNone/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/>
              <a:t>обучение использованию современных методик, форм, видов, средств обучения и новых технологий, в т.ч. Интерактивных</a:t>
            </a:r>
          </a:p>
          <a:p>
            <a:pPr marL="109537" indent="0">
              <a:buNone/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/>
              <a:t>участие в различных конкурсах, исследовательских работах</a:t>
            </a:r>
          </a:p>
          <a:p>
            <a:pPr marL="109537" indent="0">
              <a:buNone/>
              <a:defRPr/>
            </a:pPr>
            <a:endParaRPr lang="ru-RU" sz="1800" dirty="0"/>
          </a:p>
          <a:p>
            <a:pPr>
              <a:defRPr/>
            </a:pPr>
            <a:r>
              <a:rPr lang="ru-RU" sz="1800" dirty="0"/>
              <a:t>обобщение и распространение опыта, создание собственных публикаций.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08695C9B-5682-4BBE-9318-844EDC9207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7251" y="1061577"/>
            <a:ext cx="8229600" cy="44831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ru-RU" altLang="ru-RU" sz="2000" b="1" i="1" dirty="0"/>
              <a:t>3 этап: Технологический</a:t>
            </a:r>
          </a:p>
          <a:p>
            <a:pPr marL="609600" indent="-609600" eaLnBrk="1" hangingPunct="1">
              <a:buNone/>
            </a:pPr>
            <a:endParaRPr lang="ru-RU" altLang="ru-RU" sz="2000" i="1" dirty="0"/>
          </a:p>
          <a:p>
            <a:pPr marL="609600" indent="-609600" eaLnBrk="1" hangingPunct="1"/>
            <a:r>
              <a:rPr lang="ru-RU" altLang="ru-RU" dirty="0"/>
              <a:t>обобщение опыта</a:t>
            </a:r>
          </a:p>
          <a:p>
            <a:pPr marL="609600" indent="-609600" eaLnBrk="1" hangingPunct="1"/>
            <a:r>
              <a:rPr lang="ru-RU" altLang="ru-RU" dirty="0"/>
              <a:t>разработка рекомендаций по дальнейшему совершенствованию профессиональной компетентности педагогов.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="" xmlns:a16="http://schemas.microsoft.com/office/drawing/2014/main" id="{4CBBF494-6459-4390-9DD2-DBA6CDA11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0" y="832979"/>
            <a:ext cx="8229600" cy="3866842"/>
          </a:xfrm>
        </p:spPr>
        <p:txBody>
          <a:bodyPr/>
          <a:lstStyle/>
          <a:p>
            <a:pPr indent="-9525">
              <a:buNone/>
              <a:defRPr/>
            </a:pPr>
            <a:endParaRPr lang="ru-RU" sz="1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801688" indent="-9525">
              <a:buNone/>
              <a:defRPr/>
            </a:pP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этап: Рефлексивно-оценочный (</a:t>
            </a:r>
            <a:r>
              <a:rPr lang="ru-RU" sz="2000" b="1" i="1" dirty="0"/>
              <a:t>анализ деятельности педагога)</a:t>
            </a:r>
          </a:p>
          <a:p>
            <a:pPr marL="801688" indent="-9525">
              <a:buNone/>
              <a:defRPr/>
            </a:pP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9525">
              <a:buNone/>
              <a:defRPr/>
            </a:pP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9525">
              <a:defRPr/>
            </a:pPr>
            <a:r>
              <a:rPr lang="ru-RU" dirty="0"/>
              <a:t>оценка и самооценка педагогической деятельности</a:t>
            </a:r>
          </a:p>
          <a:p>
            <a:pPr indent="-9525">
              <a:defRPr/>
            </a:pPr>
            <a:r>
              <a:rPr lang="ru-RU" dirty="0"/>
              <a:t>исследование уровня профессиональной компетентности педагога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6" name="Object 4">
            <a:extLst>
              <a:ext uri="{FF2B5EF4-FFF2-40B4-BE49-F238E27FC236}">
                <a16:creationId xmlns="" xmlns:a16="http://schemas.microsoft.com/office/drawing/2014/main" id="{7FBC0951-5A63-43FC-A1B3-43715616F4E3}"/>
              </a:ext>
            </a:extLst>
          </p:cNvPr>
          <p:cNvGraphicFramePr>
            <a:graphicFrameLocks noChangeAspect="1"/>
          </p:cNvGraphicFramePr>
          <p:nvPr>
            <p:ph/>
            <p:extLst>
              <p:ext uri="{D42A27DB-BD31-4B8C-83A1-F6EECF244321}">
                <p14:modId xmlns="" xmlns:p14="http://schemas.microsoft.com/office/powerpoint/2010/main" val="341291830"/>
              </p:ext>
            </p:extLst>
          </p:nvPr>
        </p:nvGraphicFramePr>
        <p:xfrm>
          <a:off x="1429644" y="1389413"/>
          <a:ext cx="8712894" cy="4739925"/>
        </p:xfrm>
        <a:graphic>
          <a:graphicData uri="http://schemas.openxmlformats.org/presentationml/2006/ole">
            <p:oleObj spid="_x0000_s1034" name="Диаграмма" r:id="rId3" imgW="8229600" imgH="4476643" progId="MSGraph.Chart.8">
              <p:embed followColorScheme="full"/>
            </p:oleObj>
          </a:graphicData>
        </a:graphic>
      </p:graphicFrame>
      <p:sp>
        <p:nvSpPr>
          <p:cNvPr id="54274" name="Rectangle 2">
            <a:extLst>
              <a:ext uri="{FF2B5EF4-FFF2-40B4-BE49-F238E27FC236}">
                <a16:creationId xmlns="" xmlns:a16="http://schemas.microsoft.com/office/drawing/2014/main" id="{E11E2FF3-1E1D-4E85-9C03-29B4577DB2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24000" y="486888"/>
            <a:ext cx="8229600" cy="9025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Результаты ГИА – 9 (ОГЭ)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="" xmlns:a16="http://schemas.microsoft.com/office/drawing/2014/main" id="{225FAE54-E126-40E5-ACF6-863CC6F1A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29264"/>
            <a:ext cx="10972800" cy="6784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altLang="ru-RU" dirty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</a:rPr>
              <a:t>Сравнение успеваемости ГИА - 9</a:t>
            </a:r>
          </a:p>
        </p:txBody>
      </p:sp>
      <p:graphicFrame>
        <p:nvGraphicFramePr>
          <p:cNvPr id="78851" name="Object 3">
            <a:extLst>
              <a:ext uri="{FF2B5EF4-FFF2-40B4-BE49-F238E27FC236}">
                <a16:creationId xmlns="" xmlns:a16="http://schemas.microsoft.com/office/drawing/2014/main" id="{C66C3AB7-F893-4485-AB73-FFE10B132007}"/>
              </a:ext>
            </a:extLst>
          </p:cNvPr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5216926"/>
              </p:ext>
            </p:extLst>
          </p:nvPr>
        </p:nvGraphicFramePr>
        <p:xfrm>
          <a:off x="1992313" y="1628776"/>
          <a:ext cx="8229600" cy="4524375"/>
        </p:xfrm>
        <a:graphic>
          <a:graphicData uri="http://schemas.openxmlformats.org/presentationml/2006/ole">
            <p:oleObj spid="_x0000_s2057" name="Диаграмма" r:id="rId3" imgW="8229600" imgH="4524482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E34D79A-DF27-47C6-9896-B50D2B64E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1213"/>
            <a:ext cx="10972800" cy="5472625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6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«Ваша Судьба в ваших руках, меняйте себя, и вы измените окружающий мир».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Ф. Ларошфуко</a:t>
            </a:r>
            <a:endParaRPr lang="ru-RU" sz="6000" b="1" i="1" dirty="0"/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3888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="" xmlns:a16="http://schemas.microsoft.com/office/drawing/2014/main" id="{EB753774-D8EA-4421-A169-9F52C37AC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25" y="2214564"/>
            <a:ext cx="8458200" cy="1470025"/>
          </a:xfrm>
        </p:spPr>
        <p:txBody>
          <a:bodyPr/>
          <a:lstStyle/>
          <a:p>
            <a:r>
              <a:rPr lang="ru-RU" altLang="ru-RU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5B857B-5028-4940-8091-152E5D37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6825"/>
            <a:ext cx="10972800" cy="4324350"/>
          </a:xfrm>
        </p:spPr>
        <p:txBody>
          <a:bodyPr/>
          <a:lstStyle/>
          <a:p>
            <a:pPr marL="109537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«Образование – величайшее из земных благ, если оно наивысшего качества. В противном случае оно совершенно бесполезно».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Р. Киплинг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54476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766B27D-9048-4443-88EF-027CC3E45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598" y="1266825"/>
            <a:ext cx="10972800" cy="4412522"/>
          </a:xfrm>
        </p:spPr>
        <p:txBody>
          <a:bodyPr/>
          <a:lstStyle/>
          <a:p>
            <a:pPr marL="109537" indent="0">
              <a:lnSpc>
                <a:spcPct val="115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внешним причинам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неуспеваемости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можно отнести:</a:t>
            </a:r>
          </a:p>
          <a:p>
            <a:pPr marL="1157288" lvl="3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социальные, т. е. снижение ценности образования в обществе, нестабильность существующей образовательной системы;</a:t>
            </a:r>
          </a:p>
          <a:p>
            <a:pPr marL="1157288" lvl="3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несовершенство организации учебного процесса на местах (неинтересные уроки, отсутствие индивидуального подхода, перегрузка учащихся, несформированность приемов учебной деятельности, пробелы в знаниях и пр.);</a:t>
            </a:r>
          </a:p>
          <a:p>
            <a:pPr marL="1157288" lvl="3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должного контроля со стороны родителей;</a:t>
            </a:r>
          </a:p>
          <a:p>
            <a:pPr marL="1157288" lvl="3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отрицательное влияние извне – улицы, семьи и т. д. </a:t>
            </a:r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731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F3ACA0-3BFB-4DA3-9821-DEB1BA768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0176"/>
            <a:ext cx="10972800" cy="5847127"/>
          </a:xfrm>
        </p:spPr>
        <p:txBody>
          <a:bodyPr/>
          <a:lstStyle/>
          <a:p>
            <a:pPr marL="109537" indent="0">
              <a:lnSpc>
                <a:spcPct val="115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внутренних причин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неуспеваемости на сегодняшний день можно отметить:</a:t>
            </a:r>
          </a:p>
          <a:p>
            <a:pPr marL="1587119" lvl="5" indent="-342900">
              <a:lnSpc>
                <a:spcPct val="115000"/>
              </a:lnSpc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ухудшение здоровья подрастающего поколения, в том числе отрицательного влияния вредных привычек на здоровье, мыслительную деятельность учащихся. Медицинские учреждения отмечают, что каждый четвертый ребенок имеет серьезные проблемы со здоровьем с момента рождения;</a:t>
            </a:r>
          </a:p>
          <a:p>
            <a:pPr marL="1587119" lvl="5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низкие способности (слабое развитие внимания, памяти, мышления, несформированность познавательных умений и навыков и т.д.);</a:t>
            </a:r>
          </a:p>
          <a:p>
            <a:pPr marL="1587119" lvl="5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мотивации учения: у ребенка неправильно сформировалось отношение к образованию, он не понимает его общественную значимость и не стремится быть успешным в учебной деятельности;</a:t>
            </a:r>
          </a:p>
          <a:p>
            <a:pPr marL="1587119" lvl="5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 слабого развития волевой сферы у учащихся.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этом писал еще К.Д. Ушинский: "Учение, основанное только на интересе, не дает возможности окрепнуть воле ученика, т. к. не все в учении интересно, и придется многое взять силой воли".</a:t>
            </a:r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85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E3B7BB-BFC4-4F8D-AF9B-C0CD1AA3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9174"/>
            <a:ext cx="10972800" cy="738307"/>
          </a:xfrm>
        </p:spPr>
        <p:txBody>
          <a:bodyPr/>
          <a:lstStyle/>
          <a:p>
            <a:r>
              <a:rPr lang="ru-RU" sz="3200" dirty="0"/>
              <a:t>Трудности современной </a:t>
            </a:r>
            <a:r>
              <a:rPr lang="ru-RU" sz="3200" dirty="0" smtClean="0"/>
              <a:t>школы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EB1DE3-F3B3-45D1-9047-CBCDD6FDC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1135"/>
            <a:ext cx="10972800" cy="381412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популярности профессии «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учитель».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Социальная незащищенность учителя.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 сложности труда, расширение круга должностных обязанностей и, как следствие, - раннее психологическое выгорание педагогов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профессиональной подготовки работников образования в рамках современных требований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Низкий уровень мотивации и психологической готовности педагогов к изучению и внедрению педагогических новшеств: идей, средств, методов, технологий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Неумение педагогов осознать или определить свои творческие возможности и найти применение им в работе с детьми.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988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D88F33-DF70-4AF8-9715-A33348149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39567"/>
            <a:ext cx="10972800" cy="563427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 Президента Российской Федерации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национальных целях и стратегических задачах развития Российской Федерации на период до 2024 года»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ставит перед современным образованием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цели:</a:t>
            </a:r>
          </a:p>
          <a:p>
            <a:pPr marL="109537" indent="0">
              <a:lnSpc>
                <a:spcPct val="115000"/>
              </a:lnSpc>
              <a:spcAft>
                <a:spcPts val="1125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1.обеспечение глобальной конкурентоспособности Российского образования.</a:t>
            </a:r>
          </a:p>
          <a:p>
            <a:pPr marL="109537" indent="0">
              <a:lnSpc>
                <a:spcPct val="115000"/>
              </a:lnSpc>
              <a:spcAft>
                <a:spcPts val="1125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2.вхождение Российской Федерации в число 10 ведущих стран мира по качеству образования.</a:t>
            </a:r>
          </a:p>
          <a:p>
            <a:pPr marL="109537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3.воспитать гармонично развитые и социально ответственные личности на основе духовно-нравственных ценностей.</a:t>
            </a:r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158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0D86AF-9B34-4D62-8497-328D93B68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96954"/>
            <a:ext cx="10972800" cy="5776884"/>
          </a:xfrm>
        </p:spPr>
        <p:txBody>
          <a:bodyPr/>
          <a:lstStyle/>
          <a:p>
            <a:pPr marL="109537" indent="0" algn="ctr">
              <a:lnSpc>
                <a:spcPct val="115000"/>
              </a:lnSpc>
              <a:spcAft>
                <a:spcPts val="800"/>
              </a:spcAft>
              <a:buNone/>
            </a:pP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«Мы изменили мир так радикально, что теперь должны сами измениться, чтобы выжить в этом мире….»  Норберт Винер (основоположник кибернетики)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709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0B54B6-B400-444D-92FD-8675DE36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37563"/>
            <a:ext cx="10972800" cy="159740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повышения уровня профессионализма и компетентности педагога на данном этапе развития педагогической науки существует достаточно форм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A31B18-4A4F-44D4-99EC-CB58788F6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62356"/>
            <a:ext cx="10972800" cy="4711482"/>
          </a:xfrm>
        </p:spPr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советы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Проблемные семинары и практикумы </a:t>
            </a:r>
          </a:p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Школа передового опыта</a:t>
            </a:r>
          </a:p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Проблемная группа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Научно-педагогические конференции, педагогические чтения, творческие отчеты </a:t>
            </a:r>
          </a:p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Самообразование педагога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Рефлексия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Аттестация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496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277BD8-DE12-4C90-81A9-94B16A392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3398"/>
            <a:ext cx="10972800" cy="5810440"/>
          </a:xfrm>
        </p:spPr>
        <p:txBody>
          <a:bodyPr/>
          <a:lstStyle/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Потребность профессионального роста должна формироваться не искусственными методами, посредством административного давления, она должна определяться внутренней потребностью личности учителя.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дойти до каждого учителя? </a:t>
            </a:r>
          </a:p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ему помочь?</a:t>
            </a:r>
          </a:p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 его заинтересовать в его же саморазвитии? </a:t>
            </a:r>
          </a:p>
          <a:p>
            <a:pPr marL="109537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повысить его же профессиональные результаты?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2273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МО</Template>
  <TotalTime>141</TotalTime>
  <Words>785</Words>
  <Application>Microsoft Office PowerPoint</Application>
  <PresentationFormat>Произвольный</PresentationFormat>
  <Paragraphs>89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Городская</vt:lpstr>
      <vt:lpstr>Диаграмма</vt:lpstr>
      <vt:lpstr>   Профессиональная компетентность учителя, как необходимое условие повышения качества образования  </vt:lpstr>
      <vt:lpstr>Слайд 2</vt:lpstr>
      <vt:lpstr>Слайд 3</vt:lpstr>
      <vt:lpstr>Слайд 4</vt:lpstr>
      <vt:lpstr>Трудности современной школы</vt:lpstr>
      <vt:lpstr>Слайд 6</vt:lpstr>
      <vt:lpstr>Слайд 7</vt:lpstr>
      <vt:lpstr>Для повышения уровня профессионализма и компетентности педагога на данном этапе развития педагогической науки существует достаточно форм: </vt:lpstr>
      <vt:lpstr>Слайд 9</vt:lpstr>
      <vt:lpstr>Слайд 10</vt:lpstr>
      <vt:lpstr>В качестве  механизмов развития профессиональной компетентности педагога в нашем учебном заведении в рамках этой программы были выбраны  следующие формы и методы:</vt:lpstr>
      <vt:lpstr>Диагностика уровня профессиональной компетентности </vt:lpstr>
      <vt:lpstr>Слайд 13</vt:lpstr>
      <vt:lpstr>Слайд 14</vt:lpstr>
      <vt:lpstr>Слайд 15</vt:lpstr>
      <vt:lpstr>Результаты ГИА – 9 (ОГЭ)</vt:lpstr>
      <vt:lpstr>Сравнение успеваемости ГИА - 9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учителя, как необходимое условие повышения качества образования.  </dc:title>
  <dc:creator>Татьяна Филатова</dc:creator>
  <cp:lastModifiedBy>Васинова</cp:lastModifiedBy>
  <cp:revision>21</cp:revision>
  <dcterms:created xsi:type="dcterms:W3CDTF">2020-03-06T15:54:59Z</dcterms:created>
  <dcterms:modified xsi:type="dcterms:W3CDTF">2020-03-16T13:10:58Z</dcterms:modified>
</cp:coreProperties>
</file>