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8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1" r:id="rId12"/>
    <p:sldId id="304" r:id="rId13"/>
    <p:sldId id="303" r:id="rId14"/>
    <p:sldId id="306" r:id="rId15"/>
    <p:sldId id="305" r:id="rId16"/>
    <p:sldId id="311" r:id="rId17"/>
    <p:sldId id="307" r:id="rId18"/>
    <p:sldId id="308" r:id="rId19"/>
    <p:sldId id="309" r:id="rId20"/>
    <p:sldId id="310" r:id="rId21"/>
    <p:sldId id="327" r:id="rId22"/>
    <p:sldId id="312" r:id="rId23"/>
    <p:sldId id="313" r:id="rId24"/>
    <p:sldId id="328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33" r:id="rId33"/>
    <p:sldId id="321" r:id="rId34"/>
    <p:sldId id="332" r:id="rId35"/>
    <p:sldId id="330" r:id="rId36"/>
    <p:sldId id="331" r:id="rId37"/>
    <p:sldId id="324" r:id="rId38"/>
    <p:sldId id="334" r:id="rId39"/>
    <p:sldId id="323" r:id="rId40"/>
    <p:sldId id="335" r:id="rId41"/>
    <p:sldId id="336" r:id="rId42"/>
    <p:sldId id="322" r:id="rId43"/>
    <p:sldId id="257" r:id="rId44"/>
    <p:sldId id="329" r:id="rId45"/>
    <p:sldId id="337" r:id="rId46"/>
    <p:sldId id="326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>
      <p:cViewPr>
        <p:scale>
          <a:sx n="67" d="100"/>
          <a:sy n="67" d="100"/>
        </p:scale>
        <p:origin x="-534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3\Desktop\&#1059;&#1095;&#1072;&#1089;&#1090;&#1080;&#1077;%20&#1074;%20&#1084;&#1077;&#1088;&#1086;&#1087;&#1088;&#1080;&#1103;&#1090;&#1080;&#1103;&#1093;%202018-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3\Desktop\&#1050;&#1086;&#1085;&#1082;&#1091;&#1088;&#1089;&#1099;%20_&#1076;&#1077;&#109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3\Desktop\&#1050;&#1086;&#1085;&#1082;&#1091;&#1088;&#1089;&#1099;%20_&#1076;&#1077;&#109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Участие ОУ в городских</a:t>
            </a:r>
            <a:r>
              <a:rPr lang="ru-RU" sz="1400" baseline="0">
                <a:latin typeface="Times New Roman" pitchFamily="18" charset="0"/>
                <a:cs typeface="Times New Roman" pitchFamily="18" charset="0"/>
              </a:rPr>
              <a:t> мероприятиях</a:t>
            </a:r>
          </a:p>
          <a:p>
            <a:pPr>
              <a:defRPr/>
            </a:pPr>
            <a:r>
              <a:rPr lang="ru-RU" sz="900" baseline="0">
                <a:latin typeface="Times New Roman" pitchFamily="18" charset="0"/>
                <a:cs typeface="Times New Roman" pitchFamily="18" charset="0"/>
              </a:rPr>
              <a:t>(направление: информационное, методическое сопровождение деятельности педагогов по выявлению, сопровождению и развитию одаренных детей)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240748382454847"/>
          <c:y val="1.8530662318122847E-2"/>
        </c:manualLayout>
      </c:layout>
    </c:title>
    <c:plotArea>
      <c:layout>
        <c:manualLayout>
          <c:layoutTarget val="inner"/>
          <c:xMode val="edge"/>
          <c:yMode val="edge"/>
          <c:x val="9.6840538249373276E-2"/>
          <c:y val="0.20068744715747247"/>
          <c:w val="0.88034572245595921"/>
          <c:h val="0.42237726881570647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Лист1!$A$2:$A$44</c:f>
              <c:strCache>
                <c:ptCount val="43"/>
                <c:pt idx="0">
                  <c:v>"Лицей № 1 им. академика Б.Н. Петрова"</c:v>
                </c:pt>
                <c:pt idx="1">
                  <c:v>"Гимназия № 1 им. Н.М. пржевальского"</c:v>
                </c:pt>
                <c:pt idx="2">
                  <c:v>"Гимназия № 4"</c:v>
                </c:pt>
                <c:pt idx="3">
                  <c:v>"СШ № 1"</c:v>
                </c:pt>
                <c:pt idx="4">
                  <c:v>"СШ № 2"</c:v>
                </c:pt>
                <c:pt idx="5">
                  <c:v>"СШ № 3"</c:v>
                </c:pt>
                <c:pt idx="6">
                  <c:v>"СШ № 5"</c:v>
                </c:pt>
                <c:pt idx="7">
                  <c:v>"СШ № 6"</c:v>
                </c:pt>
                <c:pt idx="8">
                  <c:v>"СШ № 7"</c:v>
                </c:pt>
                <c:pt idx="9">
                  <c:v>"СШ № 8"</c:v>
                </c:pt>
                <c:pt idx="10">
                  <c:v>"СШ № 9"</c:v>
                </c:pt>
                <c:pt idx="11">
                  <c:v>"СШ № 10"</c:v>
                </c:pt>
                <c:pt idx="12">
                  <c:v>"СШ № 11"</c:v>
                </c:pt>
                <c:pt idx="13">
                  <c:v>"СШ № 12"</c:v>
                </c:pt>
                <c:pt idx="14">
                  <c:v>"СШ № 13 им. Э.Д. Балтина"</c:v>
                </c:pt>
                <c:pt idx="15">
                  <c:v>"СШ № 14"</c:v>
                </c:pt>
                <c:pt idx="16">
                  <c:v>"СШ № 15"</c:v>
                </c:pt>
                <c:pt idx="17">
                  <c:v>"СШ № 16"</c:v>
                </c:pt>
                <c:pt idx="18">
                  <c:v>"СШ № 17 им. Героя Российской Федерации А.Б. Буханова""</c:v>
                </c:pt>
                <c:pt idx="19">
                  <c:v>"СШ № 18"</c:v>
                </c:pt>
                <c:pt idx="20">
                  <c:v>"СШ № 19 иим. Героя Росии Панова"</c:v>
                </c:pt>
                <c:pt idx="21">
                  <c:v>"СШ № 21 им. Н.И. Рыленкова"</c:v>
                </c:pt>
                <c:pt idx="22">
                  <c:v>"СШ № 22"</c:v>
                </c:pt>
                <c:pt idx="23">
                  <c:v>"СШ № 23"</c:v>
                </c:pt>
                <c:pt idx="24">
                  <c:v>"СШ № 24"</c:v>
                </c:pt>
                <c:pt idx="25">
                  <c:v>"СШ № 25"</c:v>
                </c:pt>
                <c:pt idx="26">
                  <c:v>"СШ № 26 им. А.С. Пушкина"</c:v>
                </c:pt>
                <c:pt idx="27">
                  <c:v>"СШ № 27 им. Э.А. Хиля"</c:v>
                </c:pt>
                <c:pt idx="28">
                  <c:v>"СШ № 28"</c:v>
                </c:pt>
                <c:pt idx="29">
                  <c:v>"СШ № 29"</c:v>
                </c:pt>
                <c:pt idx="30">
                  <c:v>"СШ № 30 им. А.С. Железнова"</c:v>
                </c:pt>
                <c:pt idx="31">
                  <c:v>"СШ № 31"</c:v>
                </c:pt>
                <c:pt idx="32">
                  <c:v>"СШ № 32 им. С.А. Лавочкина"</c:v>
                </c:pt>
                <c:pt idx="33">
                  <c:v>"СШ № 33"</c:v>
                </c:pt>
                <c:pt idx="34">
                  <c:v>"СШ № 34"</c:v>
                </c:pt>
                <c:pt idx="35">
                  <c:v>"СШ № 35"</c:v>
                </c:pt>
                <c:pt idx="36">
                  <c:v>"СШ № 36 им. А.М. Городнянского"</c:v>
                </c:pt>
                <c:pt idx="37">
                  <c:v>"СШ № 37"</c:v>
                </c:pt>
                <c:pt idx="38">
                  <c:v>"СШ № 38"</c:v>
                </c:pt>
                <c:pt idx="39">
                  <c:v>СШ № 39"</c:v>
                </c:pt>
                <c:pt idx="40">
                  <c:v>"СШ № 40"</c:v>
                </c:pt>
                <c:pt idx="41">
                  <c:v>В 1</c:v>
                </c:pt>
                <c:pt idx="42">
                  <c:v>В 2</c:v>
                </c:pt>
              </c:strCache>
            </c:strRef>
          </c:cat>
          <c:val>
            <c:numRef>
              <c:f>Лист1!$X$2:$X$42</c:f>
              <c:numCache>
                <c:formatCode>General</c:formatCode>
                <c:ptCount val="41"/>
                <c:pt idx="0">
                  <c:v>6</c:v>
                </c:pt>
                <c:pt idx="1">
                  <c:v>2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4</c:v>
                </c:pt>
                <c:pt idx="30">
                  <c:v>4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3</c:v>
                </c:pt>
                <c:pt idx="35">
                  <c:v>2</c:v>
                </c:pt>
                <c:pt idx="36">
                  <c:v>1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</c:ser>
        <c:dLbls>
          <c:showVal val="1"/>
        </c:dLbls>
        <c:axId val="56289536"/>
        <c:axId val="33349632"/>
      </c:barChart>
      <c:catAx>
        <c:axId val="5628953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349632"/>
        <c:crosses val="autoZero"/>
        <c:auto val="1"/>
        <c:lblAlgn val="ctr"/>
        <c:lblOffset val="100"/>
      </c:catAx>
      <c:valAx>
        <c:axId val="33349632"/>
        <c:scaling>
          <c:orientation val="minMax"/>
        </c:scaling>
        <c:axPos val="l"/>
        <c:majorGridlines/>
        <c:numFmt formatCode="General" sourceLinked="1"/>
        <c:tickLblPos val="nextTo"/>
        <c:crossAx val="5628953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/>
              <a:t>Итоги</a:t>
            </a:r>
            <a:r>
              <a:rPr lang="ru-RU" sz="1200" baseline="0"/>
              <a:t> городской Недели Науки</a:t>
            </a:r>
            <a:endParaRPr lang="ru-RU" sz="1200"/>
          </a:p>
        </c:rich>
      </c:tx>
      <c:layout/>
    </c:title>
    <c:plotArea>
      <c:layout>
        <c:manualLayout>
          <c:layoutTarget val="inner"/>
          <c:xMode val="edge"/>
          <c:yMode val="edge"/>
          <c:x val="8.7624114749777257E-2"/>
          <c:y val="1.7916788179255363E-2"/>
          <c:w val="0.91064677454139142"/>
          <c:h val="0.42736147564887778"/>
        </c:manualLayout>
      </c:layout>
      <c:barChart>
        <c:barDir val="col"/>
        <c:grouping val="clustered"/>
        <c:ser>
          <c:idx val="0"/>
          <c:order val="0"/>
          <c:tx>
            <c:v>призеры</c:v>
          </c:tx>
          <c:spPr>
            <a:solidFill>
              <a:srgbClr val="3333FF"/>
            </a:solidFill>
          </c:spPr>
          <c:dLbls>
            <c:txPr>
              <a:bodyPr rot="-5400000" vert="horz"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Лист1!$A$3:$A$43</c:f>
              <c:strCache>
                <c:ptCount val="41"/>
                <c:pt idx="0">
                  <c:v>"Лицей № 1 им. академика Б.Н. Петрова"</c:v>
                </c:pt>
                <c:pt idx="1">
                  <c:v>"Гимназия № 1 им. Н.М. пржевальского"</c:v>
                </c:pt>
                <c:pt idx="2">
                  <c:v>"Гимназия № 4"</c:v>
                </c:pt>
                <c:pt idx="3">
                  <c:v>"СШ № 1"</c:v>
                </c:pt>
                <c:pt idx="4">
                  <c:v>"СШ № 2"</c:v>
                </c:pt>
                <c:pt idx="5">
                  <c:v>"СШ № 3"</c:v>
                </c:pt>
                <c:pt idx="6">
                  <c:v>"СШ № 5"</c:v>
                </c:pt>
                <c:pt idx="7">
                  <c:v>"СШ № 6"</c:v>
                </c:pt>
                <c:pt idx="8">
                  <c:v>"СШ № 7"</c:v>
                </c:pt>
                <c:pt idx="9">
                  <c:v>"СШ № 8"</c:v>
                </c:pt>
                <c:pt idx="10">
                  <c:v>"СШ № 9"</c:v>
                </c:pt>
                <c:pt idx="11">
                  <c:v>"СШ № 10"</c:v>
                </c:pt>
                <c:pt idx="12">
                  <c:v>"СШ № 11"</c:v>
                </c:pt>
                <c:pt idx="13">
                  <c:v>"СШ № 12"</c:v>
                </c:pt>
                <c:pt idx="14">
                  <c:v>"СШ № 13 им. Э.Д. Балтина"</c:v>
                </c:pt>
                <c:pt idx="15">
                  <c:v>"СШ № 14"</c:v>
                </c:pt>
                <c:pt idx="16">
                  <c:v>"СШ № 15"</c:v>
                </c:pt>
                <c:pt idx="17">
                  <c:v>"СШ № 16"</c:v>
                </c:pt>
                <c:pt idx="18">
                  <c:v>"СШ № 17 им. Героя Российской Федерации А.Б. Буханова""</c:v>
                </c:pt>
                <c:pt idx="19">
                  <c:v>"СШ № 18"</c:v>
                </c:pt>
                <c:pt idx="20">
                  <c:v>"СШ № 19 иим. Героя Росии Панова"</c:v>
                </c:pt>
                <c:pt idx="21">
                  <c:v>"СШ № 21 им. Н.И. Рыленкова"</c:v>
                </c:pt>
                <c:pt idx="22">
                  <c:v>"СШ № 22"</c:v>
                </c:pt>
                <c:pt idx="23">
                  <c:v>"СШ № 23"</c:v>
                </c:pt>
                <c:pt idx="24">
                  <c:v>"СШ № 24"</c:v>
                </c:pt>
                <c:pt idx="25">
                  <c:v>"СШ № 25"</c:v>
                </c:pt>
                <c:pt idx="26">
                  <c:v>"СШ № 26 им. А.С. Пушкина"</c:v>
                </c:pt>
                <c:pt idx="27">
                  <c:v>"СШ № 27 им. Э.А. Хиля"</c:v>
                </c:pt>
                <c:pt idx="28">
                  <c:v>"СШ № 28"</c:v>
                </c:pt>
                <c:pt idx="29">
                  <c:v>"СШ № 29"</c:v>
                </c:pt>
                <c:pt idx="30">
                  <c:v>"СШ № 30 им. А.С. Железнова"</c:v>
                </c:pt>
                <c:pt idx="31">
                  <c:v>"СШ № 31"</c:v>
                </c:pt>
                <c:pt idx="32">
                  <c:v>"СШ № 32 им. С.А. Лавочкина"</c:v>
                </c:pt>
                <c:pt idx="33">
                  <c:v>"СШ № 33"</c:v>
                </c:pt>
                <c:pt idx="34">
                  <c:v>"СШ № 34"</c:v>
                </c:pt>
                <c:pt idx="35">
                  <c:v>"СШ № 35"</c:v>
                </c:pt>
                <c:pt idx="36">
                  <c:v>"СШ № 36 им. А.М. Городнянского"</c:v>
                </c:pt>
                <c:pt idx="37">
                  <c:v>"СШ № 37"</c:v>
                </c:pt>
                <c:pt idx="38">
                  <c:v>"СШ № 38"</c:v>
                </c:pt>
                <c:pt idx="39">
                  <c:v>"СШ № 39"</c:v>
                </c:pt>
                <c:pt idx="40">
                  <c:v>"СШ № 40"</c:v>
                </c:pt>
              </c:strCache>
            </c:strRef>
          </c:cat>
          <c:val>
            <c:numRef>
              <c:f>Лист1!$AK$3:$AK$44</c:f>
              <c:numCache>
                <c:formatCode>0%</c:formatCode>
                <c:ptCount val="42"/>
                <c:pt idx="0">
                  <c:v>0.21875000000000039</c:v>
                </c:pt>
                <c:pt idx="1">
                  <c:v>0.42105263157894812</c:v>
                </c:pt>
                <c:pt idx="2">
                  <c:v>0.31250000000000072</c:v>
                </c:pt>
                <c:pt idx="3">
                  <c:v>0.2</c:v>
                </c:pt>
                <c:pt idx="4">
                  <c:v>0.2</c:v>
                </c:pt>
                <c:pt idx="5">
                  <c:v>0.5</c:v>
                </c:pt>
                <c:pt idx="6">
                  <c:v>0.5</c:v>
                </c:pt>
                <c:pt idx="7">
                  <c:v>0.33333333333333331</c:v>
                </c:pt>
                <c:pt idx="8">
                  <c:v>0.125</c:v>
                </c:pt>
                <c:pt idx="9">
                  <c:v>0.33333333333333331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0.2</c:v>
                </c:pt>
                <c:pt idx="16">
                  <c:v>0</c:v>
                </c:pt>
                <c:pt idx="17">
                  <c:v>0</c:v>
                </c:pt>
                <c:pt idx="18">
                  <c:v>0.16666666666666666</c:v>
                </c:pt>
                <c:pt idx="19">
                  <c:v>0</c:v>
                </c:pt>
                <c:pt idx="20">
                  <c:v>0</c:v>
                </c:pt>
                <c:pt idx="21">
                  <c:v>0.5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0.37500000000000072</c:v>
                </c:pt>
                <c:pt idx="26">
                  <c:v>0.25</c:v>
                </c:pt>
                <c:pt idx="27">
                  <c:v>0.57142857142857351</c:v>
                </c:pt>
                <c:pt idx="28">
                  <c:v>1</c:v>
                </c:pt>
                <c:pt idx="29">
                  <c:v>0.8</c:v>
                </c:pt>
                <c:pt idx="30">
                  <c:v>0.25</c:v>
                </c:pt>
                <c:pt idx="31">
                  <c:v>0.75000000000000155</c:v>
                </c:pt>
                <c:pt idx="32">
                  <c:v>0</c:v>
                </c:pt>
                <c:pt idx="33">
                  <c:v>0.36842105263157893</c:v>
                </c:pt>
                <c:pt idx="34">
                  <c:v>0.30000000000000032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0.33333333333333331</c:v>
                </c:pt>
                <c:pt idx="40">
                  <c:v>0.30000000000000032</c:v>
                </c:pt>
                <c:pt idx="41">
                  <c:v>0.31944444444444547</c:v>
                </c:pt>
              </c:numCache>
            </c:numRef>
          </c:val>
        </c:ser>
        <c:ser>
          <c:idx val="1"/>
          <c:order val="1"/>
          <c:tx>
            <c:v>победители</c:v>
          </c:tx>
          <c:spPr>
            <a:solidFill>
              <a:srgbClr val="7030A0"/>
            </a:solidFill>
          </c:spPr>
          <c:dLbls>
            <c:txPr>
              <a:bodyPr rot="-5400000" vert="horz"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Лист1!$A$3:$A$43</c:f>
              <c:strCache>
                <c:ptCount val="41"/>
                <c:pt idx="0">
                  <c:v>"Лицей № 1 им. академика Б.Н. Петрова"</c:v>
                </c:pt>
                <c:pt idx="1">
                  <c:v>"Гимназия № 1 им. Н.М. пржевальского"</c:v>
                </c:pt>
                <c:pt idx="2">
                  <c:v>"Гимназия № 4"</c:v>
                </c:pt>
                <c:pt idx="3">
                  <c:v>"СШ № 1"</c:v>
                </c:pt>
                <c:pt idx="4">
                  <c:v>"СШ № 2"</c:v>
                </c:pt>
                <c:pt idx="5">
                  <c:v>"СШ № 3"</c:v>
                </c:pt>
                <c:pt idx="6">
                  <c:v>"СШ № 5"</c:v>
                </c:pt>
                <c:pt idx="7">
                  <c:v>"СШ № 6"</c:v>
                </c:pt>
                <c:pt idx="8">
                  <c:v>"СШ № 7"</c:v>
                </c:pt>
                <c:pt idx="9">
                  <c:v>"СШ № 8"</c:v>
                </c:pt>
                <c:pt idx="10">
                  <c:v>"СШ № 9"</c:v>
                </c:pt>
                <c:pt idx="11">
                  <c:v>"СШ № 10"</c:v>
                </c:pt>
                <c:pt idx="12">
                  <c:v>"СШ № 11"</c:v>
                </c:pt>
                <c:pt idx="13">
                  <c:v>"СШ № 12"</c:v>
                </c:pt>
                <c:pt idx="14">
                  <c:v>"СШ № 13 им. Э.Д. Балтина"</c:v>
                </c:pt>
                <c:pt idx="15">
                  <c:v>"СШ № 14"</c:v>
                </c:pt>
                <c:pt idx="16">
                  <c:v>"СШ № 15"</c:v>
                </c:pt>
                <c:pt idx="17">
                  <c:v>"СШ № 16"</c:v>
                </c:pt>
                <c:pt idx="18">
                  <c:v>"СШ № 17 им. Героя Российской Федерации А.Б. Буханова""</c:v>
                </c:pt>
                <c:pt idx="19">
                  <c:v>"СШ № 18"</c:v>
                </c:pt>
                <c:pt idx="20">
                  <c:v>"СШ № 19 иим. Героя Росии Панова"</c:v>
                </c:pt>
                <c:pt idx="21">
                  <c:v>"СШ № 21 им. Н.И. Рыленкова"</c:v>
                </c:pt>
                <c:pt idx="22">
                  <c:v>"СШ № 22"</c:v>
                </c:pt>
                <c:pt idx="23">
                  <c:v>"СШ № 23"</c:v>
                </c:pt>
                <c:pt idx="24">
                  <c:v>"СШ № 24"</c:v>
                </c:pt>
                <c:pt idx="25">
                  <c:v>"СШ № 25"</c:v>
                </c:pt>
                <c:pt idx="26">
                  <c:v>"СШ № 26 им. А.С. Пушкина"</c:v>
                </c:pt>
                <c:pt idx="27">
                  <c:v>"СШ № 27 им. Э.А. Хиля"</c:v>
                </c:pt>
                <c:pt idx="28">
                  <c:v>"СШ № 28"</c:v>
                </c:pt>
                <c:pt idx="29">
                  <c:v>"СШ № 29"</c:v>
                </c:pt>
                <c:pt idx="30">
                  <c:v>"СШ № 30 им. А.С. Железнова"</c:v>
                </c:pt>
                <c:pt idx="31">
                  <c:v>"СШ № 31"</c:v>
                </c:pt>
                <c:pt idx="32">
                  <c:v>"СШ № 32 им. С.А. Лавочкина"</c:v>
                </c:pt>
                <c:pt idx="33">
                  <c:v>"СШ № 33"</c:v>
                </c:pt>
                <c:pt idx="34">
                  <c:v>"СШ № 34"</c:v>
                </c:pt>
                <c:pt idx="35">
                  <c:v>"СШ № 35"</c:v>
                </c:pt>
                <c:pt idx="36">
                  <c:v>"СШ № 36 им. А.М. Городнянского"</c:v>
                </c:pt>
                <c:pt idx="37">
                  <c:v>"СШ № 37"</c:v>
                </c:pt>
                <c:pt idx="38">
                  <c:v>"СШ № 38"</c:v>
                </c:pt>
                <c:pt idx="39">
                  <c:v>"СШ № 39"</c:v>
                </c:pt>
                <c:pt idx="40">
                  <c:v>"СШ № 40"</c:v>
                </c:pt>
              </c:strCache>
            </c:strRef>
          </c:cat>
          <c:val>
            <c:numRef>
              <c:f>Лист1!$AL$3:$AL$44</c:f>
              <c:numCache>
                <c:formatCode>0%</c:formatCode>
                <c:ptCount val="42"/>
                <c:pt idx="0">
                  <c:v>0.125</c:v>
                </c:pt>
                <c:pt idx="1">
                  <c:v>0.10526315789473686</c:v>
                </c:pt>
                <c:pt idx="2">
                  <c:v>0.18750000000000039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  <c:pt idx="6">
                  <c:v>0.25</c:v>
                </c:pt>
                <c:pt idx="7">
                  <c:v>0</c:v>
                </c:pt>
                <c:pt idx="8">
                  <c:v>0</c:v>
                </c:pt>
                <c:pt idx="9">
                  <c:v>0.16666666666666666</c:v>
                </c:pt>
                <c:pt idx="10">
                  <c:v>0.2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0.16666666666666666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0.125</c:v>
                </c:pt>
                <c:pt idx="26">
                  <c:v>0.16666666666666666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0.21052631578947409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0.1</c:v>
                </c:pt>
                <c:pt idx="41">
                  <c:v>0.10648148148148177</c:v>
                </c:pt>
              </c:numCache>
            </c:numRef>
          </c:val>
        </c:ser>
        <c:dLbls>
          <c:showVal val="1"/>
        </c:dLbls>
        <c:gapWidth val="75"/>
        <c:overlap val="-25"/>
        <c:axId val="33385088"/>
        <c:axId val="33390976"/>
      </c:barChart>
      <c:catAx>
        <c:axId val="333850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3390976"/>
        <c:crosses val="autoZero"/>
        <c:auto val="1"/>
        <c:lblAlgn val="ctr"/>
        <c:lblOffset val="100"/>
      </c:catAx>
      <c:valAx>
        <c:axId val="33390976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3338508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/>
              <a:t>Участие МБОУ в городской Неделе Науки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22493971977323"/>
          <c:y val="0.11069444078687521"/>
          <c:w val="0.79917318364928813"/>
          <c:h val="0.4220051088931609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3333FF"/>
            </a:solidFill>
          </c:spPr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Лист1!$A$3:$A$43</c:f>
              <c:strCache>
                <c:ptCount val="41"/>
                <c:pt idx="0">
                  <c:v>"Лицей № 1 им. академика Б.Н. Петрова"</c:v>
                </c:pt>
                <c:pt idx="1">
                  <c:v>"Гимназия № 1 им. Н.М. пржевальского"</c:v>
                </c:pt>
                <c:pt idx="2">
                  <c:v>"Гимназия № 4"</c:v>
                </c:pt>
                <c:pt idx="3">
                  <c:v>"СШ № 1"</c:v>
                </c:pt>
                <c:pt idx="4">
                  <c:v>"СШ № 2"</c:v>
                </c:pt>
                <c:pt idx="5">
                  <c:v>"СШ № 3"</c:v>
                </c:pt>
                <c:pt idx="6">
                  <c:v>"СШ № 5"</c:v>
                </c:pt>
                <c:pt idx="7">
                  <c:v>"СШ № 6"</c:v>
                </c:pt>
                <c:pt idx="8">
                  <c:v>"СШ № 7"</c:v>
                </c:pt>
                <c:pt idx="9">
                  <c:v>"СШ № 8"</c:v>
                </c:pt>
                <c:pt idx="10">
                  <c:v>"СШ № 9"</c:v>
                </c:pt>
                <c:pt idx="11">
                  <c:v>"СШ № 10"</c:v>
                </c:pt>
                <c:pt idx="12">
                  <c:v>"СШ № 11"</c:v>
                </c:pt>
                <c:pt idx="13">
                  <c:v>"СШ № 12"</c:v>
                </c:pt>
                <c:pt idx="14">
                  <c:v>"СШ № 13 им. Э.Д. Балтина"</c:v>
                </c:pt>
                <c:pt idx="15">
                  <c:v>"СШ № 14"</c:v>
                </c:pt>
                <c:pt idx="16">
                  <c:v>"СШ № 15"</c:v>
                </c:pt>
                <c:pt idx="17">
                  <c:v>"СШ № 16"</c:v>
                </c:pt>
                <c:pt idx="18">
                  <c:v>"СШ № 17 им. Героя Российской Федерации А.Б. Буханова""</c:v>
                </c:pt>
                <c:pt idx="19">
                  <c:v>"СШ № 18"</c:v>
                </c:pt>
                <c:pt idx="20">
                  <c:v>"СШ № 19 иим. Героя Росии Панова"</c:v>
                </c:pt>
                <c:pt idx="21">
                  <c:v>"СШ № 21 им. Н.И. Рыленкова"</c:v>
                </c:pt>
                <c:pt idx="22">
                  <c:v>"СШ № 22"</c:v>
                </c:pt>
                <c:pt idx="23">
                  <c:v>"СШ № 23"</c:v>
                </c:pt>
                <c:pt idx="24">
                  <c:v>"СШ № 24"</c:v>
                </c:pt>
                <c:pt idx="25">
                  <c:v>"СШ № 25"</c:v>
                </c:pt>
                <c:pt idx="26">
                  <c:v>"СШ № 26 им. А.С. Пушкина"</c:v>
                </c:pt>
                <c:pt idx="27">
                  <c:v>"СШ № 27 им. Э.А. Хиля"</c:v>
                </c:pt>
                <c:pt idx="28">
                  <c:v>"СШ № 28"</c:v>
                </c:pt>
                <c:pt idx="29">
                  <c:v>"СШ № 29"</c:v>
                </c:pt>
                <c:pt idx="30">
                  <c:v>"СШ № 30 им. А.С. Железнова"</c:v>
                </c:pt>
                <c:pt idx="31">
                  <c:v>"СШ № 31"</c:v>
                </c:pt>
                <c:pt idx="32">
                  <c:v>"СШ № 32 им. С.А. Лавочкина"</c:v>
                </c:pt>
                <c:pt idx="33">
                  <c:v>"СШ № 33"</c:v>
                </c:pt>
                <c:pt idx="34">
                  <c:v>"СШ № 34"</c:v>
                </c:pt>
                <c:pt idx="35">
                  <c:v>"СШ № 35"</c:v>
                </c:pt>
                <c:pt idx="36">
                  <c:v>"СШ № 36 им. А.М. Городнянского"</c:v>
                </c:pt>
                <c:pt idx="37">
                  <c:v>"СШ № 37"</c:v>
                </c:pt>
                <c:pt idx="38">
                  <c:v>"СШ № 38"</c:v>
                </c:pt>
                <c:pt idx="39">
                  <c:v>"СШ № 39"</c:v>
                </c:pt>
                <c:pt idx="40">
                  <c:v>"СШ № 40"</c:v>
                </c:pt>
              </c:strCache>
            </c:strRef>
          </c:cat>
          <c:val>
            <c:numRef>
              <c:f>Лист1!$AJ$3:$AJ$43</c:f>
              <c:numCache>
                <c:formatCode>0%</c:formatCode>
                <c:ptCount val="41"/>
                <c:pt idx="0">
                  <c:v>0.14814814814814847</c:v>
                </c:pt>
                <c:pt idx="1">
                  <c:v>8.7962962962963215E-2</c:v>
                </c:pt>
                <c:pt idx="2">
                  <c:v>7.407407407407407E-2</c:v>
                </c:pt>
                <c:pt idx="3">
                  <c:v>2.3148148148148147E-2</c:v>
                </c:pt>
                <c:pt idx="4">
                  <c:v>2.3148148148148147E-2</c:v>
                </c:pt>
                <c:pt idx="5">
                  <c:v>9.2592592592593038E-3</c:v>
                </c:pt>
                <c:pt idx="6">
                  <c:v>1.8518518518518556E-2</c:v>
                </c:pt>
                <c:pt idx="7">
                  <c:v>1.388888888888893E-2</c:v>
                </c:pt>
                <c:pt idx="8">
                  <c:v>3.7037037037037056E-2</c:v>
                </c:pt>
                <c:pt idx="9">
                  <c:v>5.5555555555555455E-2</c:v>
                </c:pt>
                <c:pt idx="10">
                  <c:v>2.3148148148148147E-2</c:v>
                </c:pt>
                <c:pt idx="11">
                  <c:v>0</c:v>
                </c:pt>
                <c:pt idx="12">
                  <c:v>0</c:v>
                </c:pt>
                <c:pt idx="13">
                  <c:v>4.6296296296296433E-3</c:v>
                </c:pt>
                <c:pt idx="14">
                  <c:v>0</c:v>
                </c:pt>
                <c:pt idx="15">
                  <c:v>2.3148148148148147E-2</c:v>
                </c:pt>
                <c:pt idx="16">
                  <c:v>4.6296296296296433E-3</c:v>
                </c:pt>
                <c:pt idx="17">
                  <c:v>0</c:v>
                </c:pt>
                <c:pt idx="18">
                  <c:v>2.7777777777777901E-2</c:v>
                </c:pt>
                <c:pt idx="19">
                  <c:v>0</c:v>
                </c:pt>
                <c:pt idx="20">
                  <c:v>0</c:v>
                </c:pt>
                <c:pt idx="21">
                  <c:v>9.2592592592593038E-3</c:v>
                </c:pt>
                <c:pt idx="22">
                  <c:v>0</c:v>
                </c:pt>
                <c:pt idx="23">
                  <c:v>4.6296296296296433E-3</c:v>
                </c:pt>
                <c:pt idx="24">
                  <c:v>1.8518518518518556E-2</c:v>
                </c:pt>
                <c:pt idx="25">
                  <c:v>3.7037037037037056E-2</c:v>
                </c:pt>
                <c:pt idx="26">
                  <c:v>5.5555555555555455E-2</c:v>
                </c:pt>
                <c:pt idx="27">
                  <c:v>3.2407407407407496E-2</c:v>
                </c:pt>
                <c:pt idx="28">
                  <c:v>4.6296296296296433E-3</c:v>
                </c:pt>
                <c:pt idx="29">
                  <c:v>2.3148148148148147E-2</c:v>
                </c:pt>
                <c:pt idx="30">
                  <c:v>1.8518518518518556E-2</c:v>
                </c:pt>
                <c:pt idx="31">
                  <c:v>1.8518518518518556E-2</c:v>
                </c:pt>
                <c:pt idx="32">
                  <c:v>4.6296296296296433E-3</c:v>
                </c:pt>
                <c:pt idx="33">
                  <c:v>8.7962962962963215E-2</c:v>
                </c:pt>
                <c:pt idx="34">
                  <c:v>4.6296296296296419E-2</c:v>
                </c:pt>
                <c:pt idx="35">
                  <c:v>0</c:v>
                </c:pt>
                <c:pt idx="36">
                  <c:v>4.6296296296296433E-3</c:v>
                </c:pt>
                <c:pt idx="37">
                  <c:v>0</c:v>
                </c:pt>
                <c:pt idx="38">
                  <c:v>0</c:v>
                </c:pt>
                <c:pt idx="39">
                  <c:v>1.388888888888893E-2</c:v>
                </c:pt>
                <c:pt idx="40">
                  <c:v>4.6296296296296419E-2</c:v>
                </c:pt>
              </c:numCache>
            </c:numRef>
          </c:val>
        </c:ser>
        <c:dLbls>
          <c:showVal val="1"/>
        </c:dLbls>
        <c:axId val="34411648"/>
        <c:axId val="34413184"/>
      </c:barChart>
      <c:catAx>
        <c:axId val="3441164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4413184"/>
        <c:crosses val="autoZero"/>
        <c:auto val="1"/>
        <c:lblAlgn val="ctr"/>
        <c:lblOffset val="100"/>
      </c:catAx>
      <c:valAx>
        <c:axId val="34413184"/>
        <c:scaling>
          <c:orientation val="minMax"/>
        </c:scaling>
        <c:axPos val="l"/>
        <c:majorGridlines/>
        <c:numFmt formatCode="0%" sourceLinked="1"/>
        <c:tickLblPos val="nextTo"/>
        <c:crossAx val="34411648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CE82D-EFC4-46C3-A0B8-7BA2A98044FE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7B974-FCFF-4675-B639-908B5810C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EF79-A39B-413E-BDF7-5F43E990172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EF79-A39B-413E-BDF7-5F43E9901729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EF79-A39B-413E-BDF7-5F43E9901729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D8B6-164D-4C00-88E7-FE5714AEFA51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6C14-6DE1-4CB0-9683-221B23536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D8B6-164D-4C00-88E7-FE5714AEFA51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6C14-6DE1-4CB0-9683-221B23536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D8B6-164D-4C00-88E7-FE5714AEFA51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6C14-6DE1-4CB0-9683-221B23536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D8B6-164D-4C00-88E7-FE5714AEFA51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6C14-6DE1-4CB0-9683-221B23536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D8B6-164D-4C00-88E7-FE5714AEFA51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6C14-6DE1-4CB0-9683-221B23536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D8B6-164D-4C00-88E7-FE5714AEFA51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6C14-6DE1-4CB0-9683-221B23536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D8B6-164D-4C00-88E7-FE5714AEFA51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6C14-6DE1-4CB0-9683-221B23536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D8B6-164D-4C00-88E7-FE5714AEFA51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6C14-6DE1-4CB0-9683-221B23536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D8B6-164D-4C00-88E7-FE5714AEFA51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6C14-6DE1-4CB0-9683-221B23536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D8B6-164D-4C00-88E7-FE5714AEFA51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6C14-6DE1-4CB0-9683-221B23536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D8B6-164D-4C00-88E7-FE5714AEFA51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6C14-6DE1-4CB0-9683-221B23536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D8B6-164D-4C00-88E7-FE5714AEFA51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6C14-6DE1-4CB0-9683-221B23536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3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10364451" cy="258914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Итоговое заседание городских методических объединений учителей математики, физики и информатики (21.05.2019)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043488" y="4816475"/>
            <a:ext cx="6572250" cy="1412875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Васинова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Н.Д., заведующий методическим отделом МБУ ДО «ЦДО», методист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17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26064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Городская методическая служба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4338" y="1196755"/>
            <a:ext cx="5009587" cy="4752527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7200" b="1" u="sng" dirty="0" smtClean="0">
                <a:solidFill>
                  <a:srgbClr val="7030A0"/>
                </a:solidFill>
              </a:rPr>
              <a:t>Направление 1</a:t>
            </a:r>
            <a:endParaRPr lang="ru-RU" sz="5500" b="1" dirty="0" smtClean="0">
              <a:solidFill>
                <a:srgbClr val="7030A0"/>
              </a:solidFill>
            </a:endParaRPr>
          </a:p>
          <a:p>
            <a:pPr indent="0">
              <a:buNone/>
            </a:pPr>
            <a:r>
              <a:rPr lang="ru-RU" sz="5500" b="1" dirty="0" smtClean="0">
                <a:solidFill>
                  <a:srgbClr val="7030A0"/>
                </a:solidFill>
              </a:rPr>
              <a:t>Реализации ФГОС, обновление образовательных технологий и содержания образования с учетом концепций преподавания предметов</a:t>
            </a:r>
            <a:endParaRPr lang="ru-RU" sz="5500" b="1" dirty="0" smtClean="0"/>
          </a:p>
          <a:p>
            <a:pPr indent="0">
              <a:buNone/>
            </a:pPr>
            <a:r>
              <a:rPr lang="ru-RU" sz="5500" b="1" dirty="0" smtClean="0">
                <a:solidFill>
                  <a:srgbClr val="3333FF"/>
                </a:solidFill>
              </a:rPr>
              <a:t>Активность участия: </a:t>
            </a:r>
          </a:p>
          <a:p>
            <a:pPr indent="0">
              <a:buNone/>
            </a:pPr>
            <a:r>
              <a:rPr lang="ru-RU" sz="5500" b="1" dirty="0" smtClean="0">
                <a:solidFill>
                  <a:srgbClr val="C00000"/>
                </a:solidFill>
              </a:rPr>
              <a:t>от 20% до 70%</a:t>
            </a:r>
            <a:endParaRPr lang="ru-RU" sz="5500" b="1" dirty="0" smtClean="0"/>
          </a:p>
          <a:p>
            <a:pPr indent="0">
              <a:buNone/>
            </a:pPr>
            <a:r>
              <a:rPr lang="ru-RU" sz="5500" dirty="0" smtClean="0"/>
              <a:t>МБОУ: «Лицей № 1 им. академика Б.Н. Петрова», «СШ № 35», «Гимназия № 1 им. Н.М. Пржевальского»,  «СШ № 2», «СШ № 32 им. С.А. Лавочкина», «СШ № 5», «СШ № 40».</a:t>
            </a:r>
            <a:endParaRPr lang="ru-RU" sz="5500" b="1" dirty="0" smtClean="0"/>
          </a:p>
          <a:p>
            <a:pPr indent="0">
              <a:buNone/>
            </a:pPr>
            <a:r>
              <a:rPr lang="ru-RU" sz="5500" b="1" dirty="0" smtClean="0">
                <a:solidFill>
                  <a:srgbClr val="3333FF"/>
                </a:solidFill>
              </a:rPr>
              <a:t>Площадки: </a:t>
            </a:r>
          </a:p>
          <a:p>
            <a:pPr indent="0">
              <a:buNone/>
            </a:pPr>
            <a:r>
              <a:rPr lang="ru-RU" sz="5500" dirty="0" smtClean="0"/>
              <a:t>МБОУ «Гимназия № 1 им. Н.М. Пржевальского», «СШ № 12», «СШ № 33», «СШ № 35», ИЦАЭ, ЦДО.</a:t>
            </a:r>
          </a:p>
          <a:p>
            <a:pPr indent="0">
              <a:buNone/>
            </a:pPr>
            <a:endParaRPr lang="ru-RU" sz="55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423925" y="1196755"/>
            <a:ext cx="6158475" cy="5256583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r>
              <a:rPr lang="ru-RU" sz="6400" b="1" dirty="0" smtClean="0"/>
              <a:t>Профессиональные объединения педагогов МБОУ - 7</a:t>
            </a:r>
            <a:endParaRPr lang="ru-RU" dirty="0" smtClean="0"/>
          </a:p>
          <a:p>
            <a:pPr lvl="0"/>
            <a:r>
              <a:rPr lang="ru-RU" sz="4300" dirty="0" smtClean="0"/>
              <a:t>Городская творческая группа «Современные образовательные технологии» - руководитель: </a:t>
            </a:r>
            <a:r>
              <a:rPr lang="ru-RU" sz="4300" dirty="0" err="1" smtClean="0"/>
              <a:t>Богатырёва</a:t>
            </a:r>
            <a:r>
              <a:rPr lang="ru-RU" sz="4300" dirty="0" smtClean="0"/>
              <a:t> Ю.В., учитель русского языка и литературы МБОУ «СШ № 35».</a:t>
            </a:r>
          </a:p>
          <a:p>
            <a:pPr lvl="0"/>
            <a:r>
              <a:rPr lang="ru-RU" sz="4300" dirty="0" smtClean="0"/>
              <a:t>Городская творческая группа«Система оценки достижения планируемых результатов в свете требований ФГОС» , руководители: </a:t>
            </a:r>
            <a:r>
              <a:rPr lang="ru-RU" sz="4300" dirty="0" err="1" smtClean="0"/>
              <a:t>Ряжечкина</a:t>
            </a:r>
            <a:r>
              <a:rPr lang="ru-RU" sz="4300" dirty="0" smtClean="0"/>
              <a:t> Е.Н., заместитель директора, учитель математики и информатики МБОУ «СШ № 29», </a:t>
            </a:r>
            <a:r>
              <a:rPr lang="ru-RU" sz="4300" dirty="0" err="1" smtClean="0"/>
              <a:t>Бадерко</a:t>
            </a:r>
            <a:r>
              <a:rPr lang="ru-RU" sz="4300" dirty="0" smtClean="0"/>
              <a:t> А.А., учитель истории МБОУ «СШ № 35»</a:t>
            </a:r>
          </a:p>
          <a:p>
            <a:pPr lvl="0"/>
            <a:r>
              <a:rPr lang="ru-RU" sz="4300" dirty="0" smtClean="0"/>
              <a:t>Городская творческая группа «Реализация </a:t>
            </a:r>
            <a:r>
              <a:rPr lang="ru-RU" sz="4300" dirty="0" err="1" smtClean="0"/>
              <a:t>метапредметного</a:t>
            </a:r>
            <a:r>
              <a:rPr lang="ru-RU" sz="4300" dirty="0" smtClean="0"/>
              <a:t> подхода в начальном общем образовании» – руководитель:  </a:t>
            </a:r>
            <a:r>
              <a:rPr lang="ru-RU" sz="4300" dirty="0" err="1" smtClean="0"/>
              <a:t>Амельченкова</a:t>
            </a:r>
            <a:r>
              <a:rPr lang="ru-RU" sz="4300" dirty="0" smtClean="0"/>
              <a:t> Н.А., учитель начальных классов МБОУ «СШ № 33».</a:t>
            </a:r>
          </a:p>
          <a:p>
            <a:pPr lvl="0"/>
            <a:r>
              <a:rPr lang="ru-RU" sz="4300" dirty="0" smtClean="0"/>
              <a:t>Городская творческая группа «Учебные проекты как средство развития навыков исследовательской деятельности школьников» – руководитель</a:t>
            </a:r>
            <a:r>
              <a:rPr lang="ru-RU" sz="4300" b="1" dirty="0" smtClean="0"/>
              <a:t>:  </a:t>
            </a:r>
            <a:r>
              <a:rPr lang="ru-RU" sz="4300" dirty="0" err="1" smtClean="0"/>
              <a:t>Андрееску</a:t>
            </a:r>
            <a:r>
              <a:rPr lang="ru-RU" sz="4300" dirty="0" smtClean="0"/>
              <a:t> И.В., учитель биологии МБОУ «Гимназия № 1 им. Н.М. Пржевальского» </a:t>
            </a:r>
          </a:p>
          <a:p>
            <a:pPr lvl="0"/>
            <a:r>
              <a:rPr lang="ru-RU" sz="4300" dirty="0" smtClean="0"/>
              <a:t>ПОСТОЯННО ДЕЙСТВУЮЩИЙ СЕМИНАР ПО ПРОБЛЕМАМ ДУХОВНО-НРАВСТВЕННОГО ВОСПИТАНИЯ НА УРОКАХ ИПКЗС, ОДНКНР:</a:t>
            </a:r>
            <a:r>
              <a:rPr lang="ru-RU" sz="4300" b="1" dirty="0" smtClean="0"/>
              <a:t> </a:t>
            </a:r>
            <a:r>
              <a:rPr lang="ru-RU" sz="4300" dirty="0" smtClean="0"/>
              <a:t>Проект «Поезд творческих идей «Обучая, мы общаемся и воспитываем» – руководитель: Терехина О.В., методист МБУ ДО «ЦДО».</a:t>
            </a:r>
          </a:p>
          <a:p>
            <a:pPr lvl="0"/>
            <a:r>
              <a:rPr lang="ru-RU" sz="4300" dirty="0" smtClean="0"/>
              <a:t>постоянно действующего </a:t>
            </a:r>
            <a:r>
              <a:rPr lang="ru-RU" sz="4300" dirty="0" err="1" smtClean="0"/>
              <a:t>Киноклуба</a:t>
            </a:r>
            <a:r>
              <a:rPr lang="ru-RU" sz="4300" dirty="0" smtClean="0"/>
              <a:t> «Доброе кино» в рамках семинара по проблеме духовно-нравственного воспитания на уроках и внеурочное время – руководитель Степанова А.А., учитель МБОУ «СШ №33»</a:t>
            </a:r>
          </a:p>
          <a:p>
            <a:pPr lvl="0"/>
            <a:r>
              <a:rPr lang="ru-RU" sz="4300" dirty="0" smtClean="0"/>
              <a:t>МАСТЕРСКАЯ ПЕДАГОГИЧЕСКОГО ОПЫТА:</a:t>
            </a:r>
            <a:r>
              <a:rPr lang="ru-RU" sz="4300" b="1" dirty="0" smtClean="0"/>
              <a:t> </a:t>
            </a:r>
            <a:r>
              <a:rPr lang="ru-RU" sz="4300" dirty="0" smtClean="0"/>
              <a:t>«Актуальные вопросы методики преподавания математики: зачем и как надо учить математике?» - руководитель:  Силаева Л.А., учитель математики МБОУ «Гимназия № 1 им. Н.М. Пржевальского».</a:t>
            </a:r>
          </a:p>
          <a:p>
            <a:endParaRPr lang="ru-RU" sz="4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274638"/>
            <a:ext cx="10753195" cy="346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46266" y="855023"/>
            <a:ext cx="11305309" cy="556952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Профессиональные объединения педагогов  МБОУ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      Городская творческая группа «Современные образовательные  технологии» 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        Результат: </a:t>
            </a:r>
            <a:r>
              <a:rPr lang="ru-RU" sz="4000" b="1" dirty="0" smtClean="0"/>
              <a:t>публикация материалов заседаний творческих групп в Методическом вестнике на сайте методического отдела,</a:t>
            </a:r>
          </a:p>
          <a:p>
            <a:pPr lvl="0">
              <a:buNone/>
            </a:pPr>
            <a:r>
              <a:rPr lang="ru-RU" sz="4000" b="1" dirty="0" smtClean="0"/>
              <a:t>размещение в городском банке положительного педагогического опыта.</a:t>
            </a:r>
            <a:endParaRPr lang="ru-RU" sz="4000" dirty="0" smtClean="0"/>
          </a:p>
          <a:p>
            <a:pPr lvl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     Городская творческая группа«Система оценки достижения планируемых результатов в свете требований ФГОС» </a:t>
            </a:r>
          </a:p>
          <a:p>
            <a:pPr lvl="0">
              <a:buNone/>
            </a:pPr>
            <a:r>
              <a:rPr lang="ru-RU" sz="4000" dirty="0" smtClean="0"/>
              <a:t>               </a:t>
            </a:r>
            <a:r>
              <a:rPr lang="ru-RU" sz="4000" b="1" dirty="0" smtClean="0">
                <a:solidFill>
                  <a:srgbClr val="C00000"/>
                </a:solidFill>
              </a:rPr>
              <a:t>Результат:</a:t>
            </a:r>
            <a:r>
              <a:rPr lang="ru-RU" sz="4000" dirty="0" smtClean="0"/>
              <a:t> </a:t>
            </a:r>
            <a:r>
              <a:rPr lang="ru-RU" sz="4000" b="1" dirty="0" smtClean="0"/>
              <a:t>разработана модель программы ВСОКО, размещена на сайте методического отдела.</a:t>
            </a:r>
            <a:endParaRPr lang="ru-RU" sz="4000" dirty="0" smtClean="0"/>
          </a:p>
          <a:p>
            <a:pPr lvl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      Городская творческая группа «Реализация   </a:t>
            </a:r>
            <a:r>
              <a:rPr lang="ru-RU" sz="4000" b="1" dirty="0" err="1" smtClean="0">
                <a:solidFill>
                  <a:srgbClr val="002060"/>
                </a:solidFill>
              </a:rPr>
              <a:t>метапредметного</a:t>
            </a:r>
            <a:r>
              <a:rPr lang="ru-RU" sz="4000" b="1" dirty="0" smtClean="0">
                <a:solidFill>
                  <a:srgbClr val="002060"/>
                </a:solidFill>
              </a:rPr>
              <a:t> подхода в начальном общем образовании»</a:t>
            </a:r>
          </a:p>
          <a:p>
            <a:pPr lvl="0">
              <a:buNone/>
            </a:pPr>
            <a:r>
              <a:rPr lang="ru-RU" sz="4000" dirty="0" smtClean="0"/>
              <a:t>                </a:t>
            </a:r>
            <a:r>
              <a:rPr lang="ru-RU" sz="4000" b="1" dirty="0" smtClean="0">
                <a:solidFill>
                  <a:srgbClr val="C00000"/>
                </a:solidFill>
              </a:rPr>
              <a:t>Результат: </a:t>
            </a:r>
            <a:r>
              <a:rPr lang="ru-RU" sz="4000" b="1" dirty="0" smtClean="0"/>
              <a:t>создан методический и диагностический инструментарий реализации </a:t>
            </a:r>
            <a:r>
              <a:rPr lang="ru-RU" sz="4000" b="1" dirty="0" err="1" smtClean="0"/>
              <a:t>метапредметного</a:t>
            </a:r>
            <a:r>
              <a:rPr lang="ru-RU" sz="4000" b="1" dirty="0" smtClean="0"/>
              <a:t> подхода в начальной школе. </a:t>
            </a:r>
            <a:endParaRPr lang="ru-RU" sz="4300" dirty="0" smtClean="0"/>
          </a:p>
          <a:p>
            <a:pPr lvl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     Городская творческая группа«Учебные проекты как средство развития навыков исследовательской деятельности школьников» </a:t>
            </a:r>
          </a:p>
          <a:p>
            <a:pPr>
              <a:buNone/>
            </a:pPr>
            <a:r>
              <a:rPr lang="ru-RU" sz="4300" dirty="0" smtClean="0"/>
              <a:t> </a:t>
            </a:r>
            <a:r>
              <a:rPr lang="ru-RU" sz="4400" b="1" dirty="0" smtClean="0">
                <a:solidFill>
                  <a:srgbClr val="C00000"/>
                </a:solidFill>
              </a:rPr>
              <a:t>              </a:t>
            </a:r>
            <a:r>
              <a:rPr lang="ru-RU" sz="4000" b="1" dirty="0" smtClean="0">
                <a:solidFill>
                  <a:srgbClr val="C00000"/>
                </a:solidFill>
              </a:rPr>
              <a:t>Результат</a:t>
            </a:r>
            <a:r>
              <a:rPr lang="ru-RU" sz="4400" b="1" dirty="0" smtClean="0">
                <a:solidFill>
                  <a:srgbClr val="C00000"/>
                </a:solidFill>
              </a:rPr>
              <a:t>:</a:t>
            </a:r>
            <a:endParaRPr lang="ru-RU" sz="4300" dirty="0" smtClean="0"/>
          </a:p>
          <a:p>
            <a:pPr lvl="0">
              <a:buNone/>
            </a:pPr>
            <a:r>
              <a:rPr lang="ru-RU" sz="4000" b="1" dirty="0" smtClean="0"/>
              <a:t>        </a:t>
            </a:r>
            <a:r>
              <a:rPr lang="ru-RU" sz="4000" b="1" dirty="0" smtClean="0">
                <a:solidFill>
                  <a:srgbClr val="002060"/>
                </a:solidFill>
              </a:rPr>
              <a:t>ПОСТОЯННО ДЕЙСТВУЮЩИЙ СЕМИНАР ПО ПРОБЛЕМАМ ДУХОВНО-НРАВСТВЕННОГО ВОСПИТАНИЯ НА УРОКАХ ИПКЗС, ОДНКНР: Проект «Поезд творческих идей «Обучая, мы общаемся и воспитываем»</a:t>
            </a:r>
          </a:p>
          <a:p>
            <a:pPr lvl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                </a:t>
            </a:r>
            <a:r>
              <a:rPr lang="ru-RU" sz="4000" b="1" dirty="0" smtClean="0">
                <a:solidFill>
                  <a:srgbClr val="C00000"/>
                </a:solidFill>
              </a:rPr>
              <a:t>Результат</a:t>
            </a:r>
            <a:r>
              <a:rPr lang="ru-RU" sz="4300" b="1" dirty="0" smtClean="0">
                <a:solidFill>
                  <a:srgbClr val="C00000"/>
                </a:solidFill>
              </a:rPr>
              <a:t>: </a:t>
            </a:r>
            <a:r>
              <a:rPr lang="ru-RU" sz="4000" b="1" dirty="0" smtClean="0"/>
              <a:t>Ежегодный Фестиваль «Дорогою добра»</a:t>
            </a:r>
          </a:p>
          <a:p>
            <a:pPr lvl="0">
              <a:buNone/>
            </a:pPr>
            <a:r>
              <a:rPr lang="ru-RU" sz="4000" dirty="0" smtClean="0"/>
              <a:t>       </a:t>
            </a:r>
            <a:r>
              <a:rPr lang="ru-RU" sz="4000" b="1" dirty="0" smtClean="0">
                <a:solidFill>
                  <a:srgbClr val="002060"/>
                </a:solidFill>
              </a:rPr>
              <a:t>Постоянно действующий </a:t>
            </a:r>
            <a:r>
              <a:rPr lang="ru-RU" sz="4000" b="1" dirty="0" err="1" smtClean="0">
                <a:solidFill>
                  <a:srgbClr val="002060"/>
                </a:solidFill>
              </a:rPr>
              <a:t>Киноклуб</a:t>
            </a:r>
            <a:r>
              <a:rPr lang="ru-RU" sz="4000" b="1" dirty="0" smtClean="0">
                <a:solidFill>
                  <a:srgbClr val="002060"/>
                </a:solidFill>
              </a:rPr>
              <a:t> «Доброе кино» в рамках семинара по проблеме духовно-нравственного воспитания на уроках и внеурочное время </a:t>
            </a:r>
          </a:p>
          <a:p>
            <a:pPr lvl="0">
              <a:buNone/>
            </a:pPr>
            <a:r>
              <a:rPr lang="ru-RU" sz="4300" b="1" dirty="0" smtClean="0">
                <a:solidFill>
                  <a:srgbClr val="002060"/>
                </a:solidFill>
              </a:rPr>
              <a:t>        МАСТЕРСКАЯ ПЕДАГОГИЧЕСКОГО ОПЫТА: «Актуальные вопросы методики преподавания математики: зачем и как надо учить математике?»</a:t>
            </a:r>
          </a:p>
          <a:p>
            <a:pPr lvl="0">
              <a:buNone/>
            </a:pPr>
            <a:r>
              <a:rPr lang="ru-RU" sz="4300" b="1" dirty="0" smtClean="0"/>
              <a:t>             </a:t>
            </a:r>
            <a:r>
              <a:rPr lang="ru-RU" sz="4300" b="1" dirty="0" smtClean="0">
                <a:solidFill>
                  <a:srgbClr val="C00000"/>
                </a:solidFill>
              </a:rPr>
              <a:t>Результат: </a:t>
            </a:r>
            <a:r>
              <a:rPr lang="ru-RU" sz="4300" dirty="0" smtClean="0"/>
              <a:t> </a:t>
            </a:r>
            <a:r>
              <a:rPr lang="ru-RU" sz="4300" b="1" dirty="0" smtClean="0"/>
              <a:t>Методические рекомендации для изучения отдельных тем математики 5-9 классов.</a:t>
            </a:r>
          </a:p>
          <a:p>
            <a:pPr>
              <a:buNone/>
            </a:pPr>
            <a:endParaRPr lang="ru-RU" sz="4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274638"/>
            <a:ext cx="10753195" cy="3460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46266" y="855022"/>
            <a:ext cx="11305309" cy="5831527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Профессиональные объединения педагогов  МБОУ</a:t>
            </a:r>
          </a:p>
          <a:p>
            <a:pPr indent="0"/>
            <a:r>
              <a:rPr lang="ru-RU" sz="1400" b="1" dirty="0" smtClean="0">
                <a:solidFill>
                  <a:srgbClr val="002060"/>
                </a:solidFill>
              </a:rPr>
              <a:t> Городская творческая группа «Современные образовательные  технологии» </a:t>
            </a:r>
          </a:p>
          <a:p>
            <a:pPr lvl="0"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Результат: </a:t>
            </a:r>
            <a:r>
              <a:rPr lang="ru-RU" sz="1400" b="1" dirty="0" smtClean="0"/>
              <a:t>публикация материалов заседаний творческих групп в Методическом вестнике на сайте методического отдела,</a:t>
            </a:r>
          </a:p>
          <a:p>
            <a:pPr lvl="0" indent="0">
              <a:buNone/>
            </a:pPr>
            <a:r>
              <a:rPr lang="ru-RU" sz="1400" b="1" dirty="0" smtClean="0"/>
              <a:t>размещение в городском банке положительного педагогического опыта.</a:t>
            </a:r>
            <a:endParaRPr lang="ru-RU" sz="1400" dirty="0" smtClean="0"/>
          </a:p>
          <a:p>
            <a:pPr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Активные участники: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err="1" smtClean="0"/>
              <a:t>Боргардт</a:t>
            </a:r>
            <a:r>
              <a:rPr lang="ru-RU" sz="1400" b="1" dirty="0" smtClean="0"/>
              <a:t> Виктория  Владимировна, учитель математики и информатики МБОУ «СШ № 30 им. С.А. Железнова», </a:t>
            </a:r>
            <a:r>
              <a:rPr lang="ru-RU" sz="1400" b="1" dirty="0" err="1" smtClean="0"/>
              <a:t>Смазнова</a:t>
            </a:r>
            <a:r>
              <a:rPr lang="ru-RU" sz="1400" b="1" dirty="0" smtClean="0"/>
              <a:t> Татьяна Анатольевна, заместитель директора, учитель математики и информатики МБОУ «СШ № 19 им. Героя России Панова».</a:t>
            </a:r>
          </a:p>
          <a:p>
            <a:pPr indent="0"/>
            <a:r>
              <a:rPr lang="ru-RU" sz="1400" b="1" dirty="0" smtClean="0">
                <a:solidFill>
                  <a:srgbClr val="002060"/>
                </a:solidFill>
              </a:rPr>
              <a:t> Городская творческая группа«Система оценки достижения планируемых результатов в свете требований ФГОС» </a:t>
            </a:r>
          </a:p>
          <a:p>
            <a:pPr lvl="0" indent="0">
              <a:buNone/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Результат:</a:t>
            </a:r>
            <a:r>
              <a:rPr lang="ru-RU" sz="1400" dirty="0" smtClean="0"/>
              <a:t> </a:t>
            </a:r>
            <a:r>
              <a:rPr lang="ru-RU" sz="1400" b="1" dirty="0" smtClean="0"/>
              <a:t>разработана модель программы ВСОКО, размещена на сайте методического отдела.</a:t>
            </a:r>
            <a:endParaRPr lang="ru-RU" sz="1400" dirty="0" smtClean="0"/>
          </a:p>
          <a:p>
            <a:pPr lvl="0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</a:rPr>
              <a:t>Активные участники: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/>
              <a:t>Борисова Юлия Васильевна, учитель математики МБОУ «СШ № 19 им. героя России Панова»., </a:t>
            </a:r>
            <a:r>
              <a:rPr lang="ru-RU" sz="1400" b="1" dirty="0" err="1" smtClean="0"/>
              <a:t>Поталова</a:t>
            </a:r>
            <a:r>
              <a:rPr lang="ru-RU" sz="1400" b="1" dirty="0" smtClean="0"/>
              <a:t> Светлана Васильевна, учитель математики МБОУ «СШ № 26 им. А.С. Пушкина», Гаврилюк Лариса Александровна, учитель математики МБОУ «СШ № 40»,</a:t>
            </a:r>
          </a:p>
          <a:p>
            <a:pPr indent="0"/>
            <a:r>
              <a:rPr lang="ru-RU" sz="1400" b="1" dirty="0" smtClean="0"/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Городская творческая группа«Учебные проекты как средство развития навыков исследовательской деятельности школьников» 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Результат: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Активные участники: </a:t>
            </a:r>
            <a:r>
              <a:rPr lang="ru-RU" sz="1400" b="1" dirty="0" smtClean="0"/>
              <a:t>Даньшина Ирина Валерьевна, учитель математики МБОУ «СШ № 34», </a:t>
            </a:r>
            <a:r>
              <a:rPr lang="ru-RU" sz="1400" b="1" dirty="0" err="1" smtClean="0"/>
              <a:t>Иваниченкова</a:t>
            </a:r>
            <a:r>
              <a:rPr lang="ru-RU" sz="1400" b="1" dirty="0" smtClean="0"/>
              <a:t> Татьяна </a:t>
            </a:r>
            <a:r>
              <a:rPr lang="ru-RU" sz="1400" b="1" dirty="0" err="1" smtClean="0"/>
              <a:t>Брьевна</a:t>
            </a:r>
            <a:r>
              <a:rPr lang="ru-RU" sz="1400" b="1" dirty="0" smtClean="0"/>
              <a:t>, учитель математики МБОУ «СШ № 38».</a:t>
            </a:r>
          </a:p>
          <a:p>
            <a:pPr indent="0"/>
            <a:r>
              <a:rPr lang="ru-RU" sz="1400" b="1" dirty="0" smtClean="0">
                <a:solidFill>
                  <a:srgbClr val="002060"/>
                </a:solidFill>
              </a:rPr>
              <a:t>МАСТЕРСКАЯ ПЕДАГОГИЧЕСКОГО ОПЫТА: «Актуальные вопросы методики преподавания математики: зачем и как надо учить математике?»</a:t>
            </a:r>
          </a:p>
          <a:p>
            <a:pPr lvl="0"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Результат: </a:t>
            </a:r>
            <a:r>
              <a:rPr lang="ru-RU" sz="1400" dirty="0" smtClean="0"/>
              <a:t> </a:t>
            </a:r>
            <a:r>
              <a:rPr lang="ru-RU" sz="1400" b="1" dirty="0" smtClean="0"/>
              <a:t>Методические рекомендации для изучения отдельных тем математики 5-9 классов.</a:t>
            </a:r>
          </a:p>
          <a:p>
            <a:pPr indent="0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Активные участники: </a:t>
            </a:r>
            <a:r>
              <a:rPr lang="ru-RU" sz="1400" b="1" dirty="0" smtClean="0"/>
              <a:t>Королева Татьяна Семеновна, </a:t>
            </a:r>
            <a:r>
              <a:rPr lang="ru-RU" sz="1400" b="1" dirty="0" err="1" smtClean="0"/>
              <a:t>Сечкова</a:t>
            </a:r>
            <a:r>
              <a:rPr lang="ru-RU" sz="1400" b="1" dirty="0" smtClean="0"/>
              <a:t> Людмила Николаевна, учителя математики МБОУ «СШ № 5», Байрамова Елена Николаевна, учитель математики МБОУ «СШ № 7», Беляева Екатерина Михайловна, Борисова Юлия Васильевна, учителя математики МБОУ «СШ № 19 им. Героя России Панова»,  </a:t>
            </a:r>
            <a:r>
              <a:rPr lang="ru-RU" sz="1400" b="1" dirty="0" err="1" smtClean="0"/>
              <a:t>Кондратенкова</a:t>
            </a:r>
            <a:r>
              <a:rPr lang="ru-RU" sz="1400" b="1" dirty="0" smtClean="0"/>
              <a:t> Любовь Ивановна, учитель математики МБОУ «СШ № 24», </a:t>
            </a:r>
            <a:r>
              <a:rPr lang="ru-RU" sz="1400" b="1" dirty="0" err="1" smtClean="0"/>
              <a:t>Стольникова</a:t>
            </a:r>
            <a:r>
              <a:rPr lang="ru-RU" sz="1400" b="1" dirty="0" smtClean="0"/>
              <a:t> Елена Львовна, учитель математики МБОУ «СШ № 26 им. А.С. Пушкина», </a:t>
            </a:r>
            <a:r>
              <a:rPr lang="ru-RU" sz="1400" b="1" dirty="0" err="1" smtClean="0"/>
              <a:t>Шерковцева</a:t>
            </a:r>
            <a:r>
              <a:rPr lang="ru-RU" sz="1400" b="1" dirty="0" smtClean="0"/>
              <a:t> Любовь Петровна, учитель математики МБОУ «СШ № 29»,</a:t>
            </a:r>
            <a:r>
              <a:rPr lang="ru-RU" sz="1400" b="1" dirty="0" err="1" smtClean="0"/>
              <a:t>Зимонина</a:t>
            </a:r>
            <a:r>
              <a:rPr lang="ru-RU" sz="1400" b="1" dirty="0" smtClean="0"/>
              <a:t> Татьяна Николаевна, учитель математики МБОУ «СШ № 35».</a:t>
            </a:r>
            <a:endParaRPr lang="ru-RU" sz="1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764704"/>
            <a:ext cx="4896544" cy="5904656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sz="3200" b="1" u="sng" dirty="0" smtClean="0">
                <a:solidFill>
                  <a:srgbClr val="7030A0"/>
                </a:solidFill>
              </a:rPr>
              <a:t>Направление 1</a:t>
            </a:r>
            <a:r>
              <a:rPr lang="ru-RU" sz="3200" b="1" dirty="0" smtClean="0">
                <a:solidFill>
                  <a:srgbClr val="7030A0"/>
                </a:solidFill>
              </a:rPr>
              <a:t>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Реализации ФГОС, обновление образовательных технологий и содержания образования с учетом концепций преподавания предметов</a:t>
            </a:r>
          </a:p>
          <a:p>
            <a:pPr>
              <a:buNone/>
            </a:pPr>
            <a:r>
              <a:rPr lang="ru-RU" sz="3400" b="1" u="sng" dirty="0" smtClean="0">
                <a:solidFill>
                  <a:srgbClr val="C00000"/>
                </a:solidFill>
              </a:rPr>
              <a:t>Проведено  мероприятий согласно плану:</a:t>
            </a:r>
            <a:endParaRPr lang="ru-RU" sz="3400" dirty="0" smtClean="0"/>
          </a:p>
          <a:p>
            <a:pPr lvl="0"/>
            <a:r>
              <a:rPr lang="ru-RU" sz="2900" b="1" dirty="0" smtClean="0"/>
              <a:t>Дней открытых дверей – 5;</a:t>
            </a:r>
          </a:p>
          <a:p>
            <a:pPr lvl="0"/>
            <a:r>
              <a:rPr lang="ru-RU" sz="2900" b="1" dirty="0" smtClean="0"/>
              <a:t>Семинаров – 3;</a:t>
            </a:r>
          </a:p>
          <a:p>
            <a:pPr lvl="0"/>
            <a:r>
              <a:rPr lang="ru-RU" sz="2900" b="1" dirty="0" smtClean="0"/>
              <a:t>Семинаров – практикумов -6;</a:t>
            </a:r>
          </a:p>
          <a:p>
            <a:pPr lvl="0"/>
            <a:r>
              <a:rPr lang="ru-RU" sz="2900" b="1" dirty="0" smtClean="0"/>
              <a:t>Круглых столов – 8;</a:t>
            </a:r>
          </a:p>
          <a:p>
            <a:pPr lvl="0"/>
            <a:r>
              <a:rPr lang="ru-RU" sz="2900" b="1" dirty="0" smtClean="0"/>
              <a:t>Мастер-классы – 4;</a:t>
            </a:r>
          </a:p>
          <a:p>
            <a:pPr lvl="0"/>
            <a:r>
              <a:rPr lang="ru-RU" sz="2900" b="1" dirty="0" smtClean="0"/>
              <a:t>Педагогическая мастерская – 1;</a:t>
            </a:r>
          </a:p>
          <a:p>
            <a:pPr lvl="0"/>
            <a:r>
              <a:rPr lang="ru-RU" sz="2900" b="1" dirty="0" smtClean="0"/>
              <a:t>Семинаров – практикумов – 4;</a:t>
            </a:r>
          </a:p>
          <a:p>
            <a:pPr lvl="0"/>
            <a:r>
              <a:rPr lang="ru-RU" sz="2900" b="1" dirty="0" smtClean="0"/>
              <a:t>Проблемный семинар – 1;</a:t>
            </a:r>
          </a:p>
          <a:p>
            <a:pPr lvl="0"/>
            <a:r>
              <a:rPr lang="ru-RU" sz="2900" b="1" dirty="0" smtClean="0"/>
              <a:t>Презентаций положительного педагогического опыта – 2;</a:t>
            </a:r>
          </a:p>
          <a:p>
            <a:pPr lvl="0"/>
            <a:r>
              <a:rPr lang="ru-RU" sz="2900" b="1" dirty="0" smtClean="0"/>
              <a:t>Презентация проекта – 1;</a:t>
            </a:r>
          </a:p>
          <a:p>
            <a:pPr lvl="0"/>
            <a:r>
              <a:rPr lang="ru-RU" sz="2900" b="1" dirty="0" smtClean="0"/>
              <a:t>Консалтинг – час – 2;</a:t>
            </a:r>
          </a:p>
          <a:p>
            <a:pPr lvl="0"/>
            <a:r>
              <a:rPr lang="ru-RU" sz="2900" b="1" dirty="0" smtClean="0"/>
              <a:t>Деловая игра – 1;</a:t>
            </a:r>
          </a:p>
          <a:p>
            <a:pPr lvl="0"/>
            <a:r>
              <a:rPr lang="ru-RU" sz="2900" b="1" dirty="0" smtClean="0"/>
              <a:t>Презентаций книжных изданий – </a:t>
            </a:r>
            <a:r>
              <a:rPr lang="ru-RU" sz="2900" b="1" dirty="0" smtClean="0">
                <a:solidFill>
                  <a:srgbClr val="C00000"/>
                </a:solidFill>
              </a:rPr>
              <a:t>….</a:t>
            </a:r>
            <a:r>
              <a:rPr lang="ru-RU" sz="2900" b="1" dirty="0" smtClean="0"/>
              <a:t>;</a:t>
            </a:r>
          </a:p>
          <a:p>
            <a:pPr lvl="0"/>
            <a:r>
              <a:rPr lang="ru-RU" sz="2900" b="1" dirty="0" smtClean="0"/>
              <a:t>Конкурс открытых уроков – 1;</a:t>
            </a:r>
          </a:p>
          <a:p>
            <a:pPr lvl="0"/>
            <a:r>
              <a:rPr lang="ru-RU" sz="2900" b="1" dirty="0" smtClean="0"/>
              <a:t>Методическая выставка – 1;</a:t>
            </a:r>
          </a:p>
          <a:p>
            <a:pPr lvl="0"/>
            <a:r>
              <a:rPr lang="ru-RU" sz="2900" b="1" dirty="0" smtClean="0"/>
              <a:t>Заседаний городских творческих групп – 42 (ШК), 20 (ДС),  всего  - 62</a:t>
            </a:r>
          </a:p>
          <a:p>
            <a:endParaRPr lang="ru-RU" sz="2900" b="1" dirty="0" smtClean="0"/>
          </a:p>
          <a:p>
            <a:endParaRPr lang="ru-RU" sz="29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0250" t="17402" r="50899" b="11552"/>
          <a:stretch>
            <a:fillRect/>
          </a:stretch>
        </p:blipFill>
        <p:spPr bwMode="auto">
          <a:xfrm>
            <a:off x="5327916" y="692696"/>
            <a:ext cx="6432715" cy="611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8300"/>
          </a:xfrm>
        </p:spPr>
        <p:txBody>
          <a:bodyPr>
            <a:normAutofit fontScale="90000"/>
          </a:bodyPr>
          <a:lstStyle/>
          <a:p>
            <a:r>
              <a:rPr lang="ru-RU" sz="1800" b="1" u="sng" dirty="0" smtClean="0">
                <a:solidFill>
                  <a:srgbClr val="7030A0"/>
                </a:solidFill>
              </a:rPr>
              <a:t>Направление 1</a:t>
            </a:r>
            <a:r>
              <a:rPr lang="ru-RU" sz="1800" b="1" dirty="0" smtClean="0">
                <a:solidFill>
                  <a:srgbClr val="7030A0"/>
                </a:solidFill>
              </a:rPr>
              <a:t>. </a:t>
            </a:r>
            <a:r>
              <a:rPr lang="ru-RU" sz="1600" b="1" dirty="0" smtClean="0">
                <a:solidFill>
                  <a:srgbClr val="7030A0"/>
                </a:solidFill>
              </a:rPr>
              <a:t/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Реализации ФГОС, обновление образовательных технологий и содержания образования с учетом концепций преподавания предметов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89" y="1114424"/>
          <a:ext cx="1111567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775"/>
                <a:gridCol w="1949059"/>
                <a:gridCol w="2360416"/>
                <a:gridCol w="4034427"/>
              </a:tblGrid>
              <a:tr h="409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Круглый стол: «Реализация ФГОС: итоги, проблемы, перспективы»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СШ№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Павлова И.В.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Комплексная работа по математике как средство мониторинга образовательных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результатов</a:t>
                      </a:r>
                    </a:p>
                    <a:p>
                      <a:pPr marL="457200" indent="450215" algn="ctr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indent="450215" algn="ctr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indent="450215"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2901" y="1928813"/>
          <a:ext cx="11129965" cy="4300537"/>
        </p:xfrm>
        <a:graphic>
          <a:graphicData uri="http://schemas.openxmlformats.org/drawingml/2006/table">
            <a:tbl>
              <a:tblPr/>
              <a:tblGrid>
                <a:gridCol w="2737232"/>
                <a:gridCol w="2006219"/>
                <a:gridCol w="2357439"/>
                <a:gridCol w="4029075"/>
              </a:tblGrid>
              <a:tr h="4857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Семинар – практикум «Проектно - исследовательская деятельность как средство формирования учебных универсальных действий»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 8» 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Аристова Е.П.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Проектные технологии во внеурочной деятельности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№35»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Жукова Марина Вячеславовна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Освоение обучающимися технологии проектирования при изучении математики как способ формирования УУД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«Лицей № 1 им. академика Б.Н. Петрова»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Юденкова М.А.,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Титова Т.П.,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Мищенко М.В.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«Проектная деятельность на уроках математики в 5-х классах»,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«Проектно - исследовательская деятельность на уроках физики как средство формирования учебных универсальных действий», 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«Организация проектной деятельности обучающихся по математике»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0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Практико-ориентированный семинар «Актуальные вопросы преподавания астрономии».  Обобщение опыта работы учителей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 33»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Бабакова И.В.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Актуальные вопросы преподавания астрономии в школе.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 СШ №17»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Куренёва О.Н.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«Актуальные вопросы преподавания астрономии при подготовке к ЕГЭ»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 28»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Леонова С.В.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«Из опыта преподавания астрономии»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 34»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Семченкова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Т.Л.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Опыт первого года преподавания астрономии в массовой школе</a:t>
                      </a:r>
                      <a:endParaRPr lang="ru-RU" sz="10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Педагогическая мастерская «Внеурочная образовательная деятельность учителя предметника в соответствии с ФГОС»</a:t>
                      </a: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МБОУ «Гимназия № 4» г. Смоленска</a:t>
                      </a: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Самотугина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Г.А.</a:t>
                      </a: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Опыт организации внеурочной деятельности по физике</a:t>
                      </a: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МБОУ «Лицей № 1 им. академика Б.Н. Петрова»,</a:t>
                      </a:r>
                    </a:p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МБОУ «Лицей № 1 им. академика Б.Н. Петрова»</a:t>
                      </a: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endParaRPr lang="ru-RU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Котикова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Т.А.</a:t>
                      </a:r>
                    </a:p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Персиянцева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Н.А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«Из опыта работы с открытым лицеем «Всероссийская заочная многопредметная школа» РАО при МГУ им. М.В. Ломоносова по форме «Коллективный ученик»,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«Из опыта работы: кружок «В мире компьютерного дизайна»»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296861"/>
          </a:xfrm>
        </p:spPr>
        <p:txBody>
          <a:bodyPr>
            <a:normAutofit fontScale="90000"/>
          </a:bodyPr>
          <a:lstStyle/>
          <a:p>
            <a:r>
              <a:rPr lang="ru-RU" sz="1600" b="1" u="sng" dirty="0" smtClean="0">
                <a:solidFill>
                  <a:srgbClr val="7030A0"/>
                </a:solidFill>
              </a:rPr>
              <a:t>Направление 1</a:t>
            </a:r>
            <a:r>
              <a:rPr lang="ru-RU" sz="1600" b="1" dirty="0" smtClean="0">
                <a:solidFill>
                  <a:srgbClr val="7030A0"/>
                </a:solidFill>
              </a:rPr>
              <a:t>. </a:t>
            </a:r>
            <a:r>
              <a:rPr lang="ru-RU" sz="1400" b="1" dirty="0" smtClean="0">
                <a:solidFill>
                  <a:srgbClr val="7030A0"/>
                </a:solidFill>
              </a:rPr>
              <a:t/>
            </a:r>
            <a:br>
              <a:rPr lang="ru-RU" sz="1400" b="1" dirty="0" smtClean="0">
                <a:solidFill>
                  <a:srgbClr val="7030A0"/>
                </a:solidFill>
              </a:rPr>
            </a:br>
            <a:r>
              <a:rPr lang="ru-RU" sz="1400" b="1" dirty="0" smtClean="0">
                <a:solidFill>
                  <a:srgbClr val="7030A0"/>
                </a:solidFill>
              </a:rPr>
              <a:t>Реализации ФГОС, обновление образовательных технологий и содержания образования с учетом концепций преподавания предметов</a:t>
            </a:r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1452" y="671513"/>
          <a:ext cx="11672889" cy="6186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932"/>
                <a:gridCol w="2433241"/>
                <a:gridCol w="2343150"/>
                <a:gridCol w="4500566"/>
              </a:tblGrid>
              <a:tr h="517612">
                <a:tc rowSpan="1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Круглый стол «Применение современных образовательных технологий и методик как фактор повышения качества образования по математике»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№12»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Науменкова О.А.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Формирование метапредметных результатов на уроках математики посредством применения инновационных технологий.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5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 21 им. Н.И. Рыленкова»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Шилкина М.А. </a:t>
                      </a:r>
                      <a:endParaRPr lang="ru-RU" sz="1400" b="1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Левина А.О.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«Применение современных образовательных технологий при реализации индивидуального учебного плана на уровне СОО»,</a:t>
                      </a:r>
                      <a:endParaRPr lang="ru-RU" sz="1400" b="1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«Применение современных образовательных технологий при реализации индивидуального учебного плана на уровне СОО»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7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 25»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Смирнова О.А.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Приемы ТРИЗ и технология критического мышления, чтения и письма  как фактор повышения качества образования по математике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МБОУ «СШ № 26»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Машенкова Т.А.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Элементы современных образовательных технологий   как фактор повышения качества образования по математике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 27 им. Э.А.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Хиля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Булгакова Т.В.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  <a:tabLst>
                          <a:tab pos="800100" algn="l"/>
                        </a:tabLs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«Системно –деятельностный подход – основа повышения качества математического образования»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7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№29»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Иващенко О.В.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Применение ИКТ-технологий как фактор формирования вычислительных умений обучающихся 5-6 классов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«СШ №30 им. С.А. Железнова»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Боргардт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В.В.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Повышение качества образования на уроках математики средствами геймификации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7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№19 имени Героя России Панова» г. Смоленск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Смазнова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Т.А.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 элементов модульно-рейтинговой технологии в школьном курсе математики как средство повышения качества образования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 33»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Кодукова Н.Н.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Возможности использования базовых образовательных технологий ФГОС на уроках математики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 34»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Даньшина И.В.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«Применение проблемно-исследовательских методов обучения, как фактор повышения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 38»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Поводырева О.В.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363220" algn="l"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личности обучающихся через использование интерактивных технологий и </a:t>
                      </a: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метапредметного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обучения.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«Гимназия №1им.Н.М.Пржевальского» 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Борщева С.М.</a:t>
                      </a:r>
                      <a:endParaRPr lang="ru-RU" sz="14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«Использование ИКТ на уроках математики  в условиях реализации ФГОС»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17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«Лицей № 1 им. академика Б.Н. Петрова»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Тютюнник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Т.Е.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«Использование элементов образовательных технологий с целью повышения качества математического образования в лицее»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54087"/>
          </a:xfrm>
        </p:spPr>
        <p:txBody>
          <a:bodyPr>
            <a:normAutofit/>
          </a:bodyPr>
          <a:lstStyle/>
          <a:p>
            <a:r>
              <a:rPr lang="ru-RU" sz="1600" b="1" u="sng" dirty="0" smtClean="0">
                <a:solidFill>
                  <a:srgbClr val="7030A0"/>
                </a:solidFill>
              </a:rPr>
              <a:t>Направление 1</a:t>
            </a:r>
            <a:r>
              <a:rPr lang="ru-RU" sz="1600" b="1" dirty="0" smtClean="0">
                <a:solidFill>
                  <a:srgbClr val="7030A0"/>
                </a:solidFill>
              </a:rPr>
              <a:t>.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Реализации ФГОС, обновление образовательных технологий и содержания образования с учетом концепций преподавания предметов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1" y="1600200"/>
          <a:ext cx="1066323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4079559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Педагогическая мастерская «Внеурочная образовательная деятельность учителя предметника в соответствии с ФГОС»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«Гимназия № 4» г. Смоленска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Самотугина Галина Александровна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Опыт организации внеурочной деятельности по физике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«Лицей № 1 им. академика Б.Н. Петрова»</a:t>
                      </a:r>
                    </a:p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«Лицей № 1 им. академика Б.Н. Петрова»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Котикова Тамара Александровна</a:t>
                      </a:r>
                    </a:p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Персиянцева Наталья Александровна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«Из опыта работы с открытым лицеем «Всероссийская заочная многопредметная школа» РАО при МГУ им. М.В. Ломоносова по форме «Коллективный ученик»»</a:t>
                      </a:r>
                    </a:p>
                    <a:p>
                      <a:pPr marL="457200"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«Из опыта работы: кружок «В мире компьютерного дизайна»»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66" y="274638"/>
            <a:ext cx="10177131" cy="825500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rgbClr val="7030A0"/>
                </a:solidFill>
              </a:rPr>
              <a:t/>
            </a:r>
            <a:br>
              <a:rPr lang="ru-RU" sz="1600" b="1" u="sng" dirty="0" smtClean="0">
                <a:solidFill>
                  <a:srgbClr val="7030A0"/>
                </a:solidFill>
              </a:rPr>
            </a:br>
            <a:r>
              <a:rPr lang="ru-RU" sz="1600" b="1" u="sng" dirty="0" smtClean="0">
                <a:solidFill>
                  <a:srgbClr val="7030A0"/>
                </a:solidFill>
              </a:rPr>
              <a:t>Направление 1</a:t>
            </a:r>
            <a:r>
              <a:rPr lang="ru-RU" sz="1600" b="1" dirty="0" smtClean="0">
                <a:solidFill>
                  <a:srgbClr val="7030A0"/>
                </a:solidFill>
              </a:rPr>
              <a:t>.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Реализации ФГОС, обновление образовательных технологий и содержания образования с учетом концепций преподавания предметов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4787"/>
            <a:ext cx="5384800" cy="464137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000" b="1" dirty="0">
              <a:solidFill>
                <a:srgbClr val="002060"/>
              </a:solidFill>
            </a:endParaRPr>
          </a:p>
          <a:p>
            <a:r>
              <a:rPr lang="ru-RU" sz="7200" b="1" dirty="0" smtClean="0">
                <a:solidFill>
                  <a:srgbClr val="7030A0"/>
                </a:solidFill>
              </a:rPr>
              <a:t>Городская методическая выставка 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«Инновационные технологии в моей деятельности»</a:t>
            </a:r>
            <a:endParaRPr lang="ru-RU" sz="7200" b="1" dirty="0" smtClean="0">
              <a:solidFill>
                <a:srgbClr val="002060"/>
              </a:solidFill>
            </a:endParaRPr>
          </a:p>
          <a:p>
            <a:endParaRPr lang="ru-RU" sz="5600" b="1" dirty="0">
              <a:solidFill>
                <a:srgbClr val="002060"/>
              </a:solidFill>
            </a:endParaRPr>
          </a:p>
          <a:p>
            <a:endParaRPr lang="ru-RU" sz="5600" b="1" dirty="0" smtClean="0">
              <a:solidFill>
                <a:srgbClr val="002060"/>
              </a:solidFill>
            </a:endParaRPr>
          </a:p>
          <a:p>
            <a:r>
              <a:rPr lang="ru-RU" sz="5600" b="1" dirty="0" smtClean="0">
                <a:solidFill>
                  <a:srgbClr val="002060"/>
                </a:solidFill>
              </a:rPr>
              <a:t>Цель:</a:t>
            </a:r>
            <a:r>
              <a:rPr lang="ru-RU" sz="5600" dirty="0" smtClean="0"/>
              <a:t> активизация деятельности педагогов города, привлечение их  к участию в инновационной педагогической деятельности;</a:t>
            </a:r>
          </a:p>
          <a:p>
            <a:r>
              <a:rPr lang="ru-RU" sz="5600" dirty="0" smtClean="0"/>
              <a:t> выявление, обобщение и распространение лучшего (передового) педагогического опыта</a:t>
            </a:r>
          </a:p>
          <a:p>
            <a:r>
              <a:rPr lang="ru-RU" sz="5600" b="1" dirty="0" smtClean="0">
                <a:solidFill>
                  <a:srgbClr val="002060"/>
                </a:solidFill>
              </a:rPr>
              <a:t>Задачи:</a:t>
            </a:r>
            <a:endParaRPr lang="ru-RU" sz="5600" dirty="0" smtClean="0"/>
          </a:p>
          <a:p>
            <a:pPr lvl="0"/>
            <a:r>
              <a:rPr lang="ru-RU" sz="5600" dirty="0" smtClean="0"/>
              <a:t>создание площадки для демонстрации достижений педагогов, выявления талантливых, творчески работающих педагогов;</a:t>
            </a:r>
          </a:p>
          <a:p>
            <a:pPr lvl="0"/>
            <a:r>
              <a:rPr lang="ru-RU" sz="5600" dirty="0" smtClean="0"/>
              <a:t>создание условий для профессиональной самореализации педагогов;</a:t>
            </a:r>
          </a:p>
          <a:p>
            <a:pPr lvl="0"/>
            <a:r>
              <a:rPr lang="ru-RU" sz="5600" dirty="0" smtClean="0"/>
              <a:t>обмен методическими находками, выявление передового опыта по созданию учебно-методического обеспечения учебных дисциплин и распространение его в едином образовательном пространстве города;</a:t>
            </a:r>
          </a:p>
          <a:p>
            <a:pPr lvl="0"/>
            <a:r>
              <a:rPr lang="ru-RU" sz="5600" dirty="0" smtClean="0"/>
              <a:t>пополнение информационного фонда методических материалов в городском Банке положительного педагогического опыта;</a:t>
            </a:r>
          </a:p>
          <a:p>
            <a:pPr lvl="0"/>
            <a:r>
              <a:rPr lang="ru-RU" sz="5600" dirty="0" smtClean="0"/>
              <a:t>создание благоприятных условий для профессионального становления начинающих педагогов.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00837" y="1340768"/>
            <a:ext cx="5172075" cy="4785395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ru-RU" sz="1200" b="1" dirty="0" smtClean="0">
                <a:solidFill>
                  <a:srgbClr val="002060"/>
                </a:solidFill>
              </a:rPr>
              <a:t>Приняли участие: </a:t>
            </a:r>
          </a:p>
          <a:p>
            <a:pPr>
              <a:buNone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25 педагогов из 18 МБОУ:</a:t>
            </a:r>
            <a:r>
              <a:rPr lang="ru-RU" sz="1200" dirty="0" smtClean="0"/>
              <a:t> </a:t>
            </a:r>
          </a:p>
          <a:p>
            <a:pPr>
              <a:buNone/>
            </a:pPr>
            <a:r>
              <a:rPr lang="ru-RU" sz="1200" dirty="0" smtClean="0"/>
              <a:t>           «СШ № 1», «СШ № 2», «СШ № 6», «СШ № 8», </a:t>
            </a:r>
          </a:p>
          <a:p>
            <a:pPr>
              <a:buNone/>
            </a:pPr>
            <a:r>
              <a:rPr lang="ru-RU" sz="1200" dirty="0" smtClean="0"/>
              <a:t>           «СШ № 15», «СШ № 16», </a:t>
            </a:r>
          </a:p>
          <a:p>
            <a:pPr>
              <a:buNone/>
            </a:pPr>
            <a:r>
              <a:rPr lang="ru-RU" sz="1200" dirty="0" smtClean="0"/>
              <a:t>           «СШ № 19 им. Героя России Панова», </a:t>
            </a:r>
          </a:p>
          <a:p>
            <a:pPr>
              <a:buNone/>
            </a:pPr>
            <a:r>
              <a:rPr lang="ru-RU" sz="1200" dirty="0" smtClean="0"/>
              <a:t>           «Лицей № 1 им. академика Б.Н. Петрова», </a:t>
            </a:r>
          </a:p>
          <a:p>
            <a:pPr>
              <a:buNone/>
            </a:pPr>
            <a:r>
              <a:rPr lang="ru-RU" sz="1200" dirty="0" smtClean="0"/>
              <a:t>           «СШ № 21 им. Н.И. Рыленкова», </a:t>
            </a:r>
          </a:p>
          <a:p>
            <a:pPr>
              <a:buNone/>
            </a:pPr>
            <a:r>
              <a:rPr lang="ru-RU" sz="1200" dirty="0" smtClean="0"/>
              <a:t>           «СШ № 27 им. Э.А. </a:t>
            </a:r>
            <a:r>
              <a:rPr lang="ru-RU" sz="1200" dirty="0" err="1" smtClean="0"/>
              <a:t>Хиля</a:t>
            </a:r>
            <a:r>
              <a:rPr lang="ru-RU" sz="1200" dirty="0" smtClean="0"/>
              <a:t>», «СШ № 28», «О(СШ) № 1»,</a:t>
            </a:r>
          </a:p>
          <a:p>
            <a:pPr>
              <a:buNone/>
            </a:pPr>
            <a:r>
              <a:rPr lang="ru-RU" sz="1200" dirty="0" smtClean="0"/>
              <a:t>           «СШ № 31», «СШ № 33», «СШ № 35», </a:t>
            </a:r>
          </a:p>
          <a:p>
            <a:pPr>
              <a:buNone/>
            </a:pPr>
            <a:r>
              <a:rPr lang="ru-RU" sz="1200" dirty="0" smtClean="0"/>
              <a:t>           «СШ № 36 им. А.М. Городнянского», </a:t>
            </a:r>
          </a:p>
          <a:p>
            <a:pPr>
              <a:buNone/>
            </a:pPr>
            <a:r>
              <a:rPr lang="ru-RU" sz="1200" dirty="0" smtClean="0"/>
              <a:t>           «СШ № 39», «СШ № 40».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C00000"/>
                </a:solidFill>
              </a:rPr>
              <a:t>                               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88" y="228600"/>
            <a:ext cx="10972800" cy="985838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rgbClr val="7030A0"/>
                </a:solidFill>
              </a:rPr>
              <a:t>Направление 1</a:t>
            </a:r>
            <a:r>
              <a:rPr lang="ru-RU" sz="1800" b="1" dirty="0" smtClean="0">
                <a:solidFill>
                  <a:srgbClr val="7030A0"/>
                </a:solidFill>
              </a:rPr>
              <a:t>. 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Реализации ФГОС, обновление образовательных технологий и содержания образования с учетом концепций преподавания предметов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69952" y="1600204"/>
            <a:ext cx="4716463" cy="4525963"/>
          </a:xfrm>
        </p:spPr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ru-RU" sz="3300" b="1" dirty="0" smtClean="0">
                <a:solidFill>
                  <a:srgbClr val="7030A0"/>
                </a:solidFill>
              </a:rPr>
              <a:t>Городская методическая выставка </a:t>
            </a:r>
            <a:br>
              <a:rPr lang="ru-RU" sz="3300" b="1" dirty="0" smtClean="0">
                <a:solidFill>
                  <a:srgbClr val="7030A0"/>
                </a:solidFill>
              </a:rPr>
            </a:br>
            <a:r>
              <a:rPr lang="ru-RU" sz="3300" b="1" dirty="0" smtClean="0">
                <a:solidFill>
                  <a:srgbClr val="7030A0"/>
                </a:solidFill>
              </a:rPr>
              <a:t>«Инновационные технологии в моей деятельности</a:t>
            </a:r>
          </a:p>
          <a:p>
            <a:pPr indent="0">
              <a:buNone/>
            </a:pPr>
            <a:endParaRPr lang="ru-RU" sz="3300" b="1" dirty="0">
              <a:solidFill>
                <a:srgbClr val="7030A0"/>
              </a:solidFill>
            </a:endParaRPr>
          </a:p>
          <a:p>
            <a:pPr indent="0">
              <a:buNone/>
            </a:pPr>
            <a:r>
              <a:rPr lang="ru-RU" sz="3300" b="1" dirty="0" smtClean="0">
                <a:solidFill>
                  <a:srgbClr val="002060"/>
                </a:solidFill>
              </a:rPr>
              <a:t>Площадки:</a:t>
            </a:r>
          </a:p>
          <a:p>
            <a:pPr lvl="0" indent="0"/>
            <a:r>
              <a:rPr lang="ru-RU" sz="3300" dirty="0" smtClean="0"/>
              <a:t>МБУ ДО «ЦДО» - муниципальные бюджетные дошкольные образовательные учреждения, </a:t>
            </a:r>
          </a:p>
          <a:p>
            <a:pPr lvl="0" indent="0">
              <a:buNone/>
            </a:pPr>
            <a:endParaRPr lang="ru-RU" sz="3300" dirty="0" smtClean="0"/>
          </a:p>
          <a:p>
            <a:pPr lvl="0" indent="0"/>
            <a:r>
              <a:rPr lang="ru-RU" sz="3300" dirty="0" smtClean="0"/>
              <a:t>МБОУ «Гимназия № 1 им. Н.М. Пржевальского» - муниципальные бюджетные общеобразовательные учреждения,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89" y="1571631"/>
            <a:ext cx="5800724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Авторские электронных образовательных ресурсы: </a:t>
            </a:r>
          </a:p>
          <a:p>
            <a:r>
              <a:rPr lang="ru-RU" dirty="0" smtClean="0"/>
              <a:t>Электронное пособие  (сайты) проект «Смоленский край: история, святость, духовность», «Электронный образовательный ресурс по физической культуре «Основы спортивной игры «Баскетбол», Дистанционный образовательный маршрут «Территория новых открытий» </a:t>
            </a:r>
            <a:r>
              <a:rPr lang="ru-RU" b="1" dirty="0" smtClean="0"/>
              <a:t>и т.д.  </a:t>
            </a:r>
          </a:p>
          <a:p>
            <a:r>
              <a:rPr lang="ru-RU" b="1" dirty="0" smtClean="0"/>
              <a:t>Авторские методические пособия:</a:t>
            </a:r>
          </a:p>
          <a:p>
            <a:r>
              <a:rPr lang="ru-RU" dirty="0" smtClean="0"/>
              <a:t>Авторская разработка «Поле чудес» для  обучающихся  с ограниченными возможностями здоровья, авторское пособие </a:t>
            </a:r>
            <a:r>
              <a:rPr lang="ru-RU" dirty="0" err="1" smtClean="0"/>
              <a:t>Лэпбук</a:t>
            </a:r>
            <a:r>
              <a:rPr lang="ru-RU" dirty="0" smtClean="0"/>
              <a:t> «Зрительно-пространственная ориентация», дидактический материал по теме «Морфологический разбор самостоятельных частей речи» и многое другое.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Около 250 педагогов образовательных учреждений посетили  выставку и смогли увидеть положительный опыт своих коллег</a:t>
            </a:r>
            <a:r>
              <a:rPr lang="ru-RU" dirty="0" smtClean="0"/>
              <a:t>. 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Результат: </a:t>
            </a:r>
            <a:r>
              <a:rPr lang="ru-RU" u="sng" dirty="0" smtClean="0"/>
              <a:t>материалы выставки размещены на сайте методического отдела.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26064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3100" dirty="0" smtClean="0">
                <a:solidFill>
                  <a:srgbClr val="7030A0"/>
                </a:solidFill>
              </a:rPr>
              <a:t>Городская методическая служба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19404" y="1124746"/>
            <a:ext cx="5274997" cy="5001419"/>
          </a:xfrm>
        </p:spPr>
        <p:txBody>
          <a:bodyPr>
            <a:normAutofit fontScale="47500" lnSpcReduction="20000"/>
          </a:bodyPr>
          <a:lstStyle/>
          <a:p>
            <a:pPr indent="0">
              <a:buNone/>
            </a:pPr>
            <a:r>
              <a:rPr lang="ru-RU" sz="3500" b="1" dirty="0" smtClean="0">
                <a:solidFill>
                  <a:srgbClr val="7030A0"/>
                </a:solidFill>
              </a:rPr>
              <a:t>Направление 2 </a:t>
            </a:r>
          </a:p>
          <a:p>
            <a:pPr indent="0">
              <a:buNone/>
            </a:pPr>
            <a:r>
              <a:rPr lang="ru-RU" sz="3500" b="1" dirty="0" smtClean="0">
                <a:solidFill>
                  <a:srgbClr val="7030A0"/>
                </a:solidFill>
              </a:rPr>
              <a:t>«Информационное, методическое сопровождение деятельности педагогов по подготовке обучающихся к итоговой аттестации»</a:t>
            </a:r>
          </a:p>
          <a:p>
            <a:endParaRPr lang="ru-RU" sz="2800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ПОСТОЯННО - ДЕЙСТВУЮЩИЕ СЕМИНАРЫ и ПРОБЛЕМНЫЕ ГРУППЫ</a:t>
            </a:r>
            <a:r>
              <a:rPr lang="ru-RU" sz="3500" b="1" dirty="0" smtClean="0">
                <a:solidFill>
                  <a:srgbClr val="C00000"/>
                </a:solidFill>
              </a:rPr>
              <a:t>, всего - 8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sz="3500" b="1" dirty="0" smtClean="0">
                <a:solidFill>
                  <a:srgbClr val="002060"/>
                </a:solidFill>
              </a:rPr>
              <a:t>Площадки: </a:t>
            </a:r>
          </a:p>
          <a:p>
            <a:r>
              <a:rPr lang="ru-RU" dirty="0" smtClean="0"/>
              <a:t>ИЦАЭ, Образовательный центр «</a:t>
            </a:r>
            <a:r>
              <a:rPr lang="ru-RU" dirty="0" err="1" smtClean="0"/>
              <a:t>Файн</a:t>
            </a:r>
            <a:r>
              <a:rPr lang="ru-RU" dirty="0" smtClean="0"/>
              <a:t>»,</a:t>
            </a:r>
          </a:p>
          <a:p>
            <a:r>
              <a:rPr lang="ru-RU" dirty="0" smtClean="0"/>
              <a:t> МБОУ «Гимназия № 1 им. Н.М. Пржевальского», «Гимназия № 4», СШ № 6», «СШ № 7», «СШ № 8», «СШ № 12», «СШ № 14», «СШ № 27 им. Э.А. </a:t>
            </a:r>
            <a:r>
              <a:rPr lang="ru-RU" dirty="0" err="1" smtClean="0"/>
              <a:t>Хиля</a:t>
            </a:r>
            <a:r>
              <a:rPr lang="ru-RU" dirty="0" smtClean="0"/>
              <a:t>», «СШ № 29», «СШ № 33», «СШ № 37».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sz="3500" b="1" dirty="0" smtClean="0">
                <a:solidFill>
                  <a:srgbClr val="002060"/>
                </a:solidFill>
              </a:rPr>
              <a:t>Активное участие: </a:t>
            </a:r>
          </a:p>
          <a:p>
            <a:r>
              <a:rPr lang="ru-RU" b="1" dirty="0" smtClean="0"/>
              <a:t>Положительный опыт работы представили учителя – предметники из МБОУ: «Лицей № 1 им. академика Б.Н. Петрова», «Гимназия № 1 им. Н.М. Пржевальского», «Гимназия № 4», «СШ № 1», «СШ № 6», «СШ № 8», «СШ № 29», «СШ № 30 им. С.А. Железнова», «СШ № 33», «СШ № 34», «СШ № 40».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3500" b="1" dirty="0" smtClean="0">
                <a:solidFill>
                  <a:srgbClr val="C00000"/>
                </a:solidFill>
              </a:rPr>
              <a:t>Посещаемость мероприятий: от 35% до 95%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5273" t="19689" r="12633" b="44512"/>
          <a:stretch>
            <a:fillRect/>
          </a:stretch>
        </p:blipFill>
        <p:spPr bwMode="auto">
          <a:xfrm>
            <a:off x="6576055" y="1124744"/>
            <a:ext cx="508856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677869"/>
            <a:ext cx="10363200" cy="136207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Методический отдел 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005947" y="685800"/>
            <a:ext cx="10363200" cy="39433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содействие развитию муниципальной системы образования города Смоленска</a:t>
            </a:r>
            <a:endParaRPr lang="ru-RU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Направление 2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«Информационное, методическое сопровождение деятельности педагогов по подготовке обучающихся к итоговой аттестации»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910336" cy="4277072"/>
          </a:xfrm>
        </p:spPr>
        <p:txBody>
          <a:bodyPr>
            <a:noAutofit/>
          </a:bodyPr>
          <a:lstStyle/>
          <a:p>
            <a:r>
              <a:rPr lang="ru-RU" sz="1400" dirty="0" smtClean="0"/>
              <a:t>ФОТО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заседаниях проблемных групп </a:t>
            </a:r>
            <a:r>
              <a:rPr lang="ru-RU" dirty="0" smtClean="0"/>
              <a:t>учителей – предметников : представлен анализ результатов ГИА по предметам, изучены проблемы низких результатов на ГИА, проанализированы типичные ошибки, намечены пути их ликвидации, рассмотрены вопросы использования результатов ГИА</a:t>
            </a:r>
          </a:p>
          <a:p>
            <a:pPr indent="0">
              <a:buNone/>
            </a:pPr>
            <a:r>
              <a:rPr lang="ru-RU" dirty="0" smtClean="0"/>
              <a:t>для повышения качества образования по предметам.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C00000"/>
                </a:solidFill>
              </a:rPr>
              <a:t>Результат: 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направлены в ОУ и размещены на сайте методического отдела:</a:t>
            </a:r>
          </a:p>
          <a:p>
            <a:pPr indent="0"/>
            <a:r>
              <a:rPr lang="ru-RU" dirty="0" smtClean="0"/>
              <a:t> аналитические материалы результатов государственной итоговой аттестации по предметам, </a:t>
            </a:r>
          </a:p>
          <a:p>
            <a:pPr indent="0"/>
            <a:r>
              <a:rPr lang="ru-RU" dirty="0" smtClean="0"/>
              <a:t>методические материалы для подготовки</a:t>
            </a:r>
          </a:p>
          <a:p>
            <a:pPr indent="0">
              <a:buNone/>
            </a:pPr>
            <a:r>
              <a:rPr lang="ru-RU" dirty="0" smtClean="0"/>
              <a:t>итоговой аттестации «Из опыта подготовки к итоговой аттестации». </a:t>
            </a:r>
          </a:p>
          <a:p>
            <a:pPr indent="0"/>
            <a:r>
              <a:rPr lang="ru-RU" dirty="0" smtClean="0"/>
              <a:t>статистические материалы и методические рекомендации по подготовке к государственной итоговой аттестации.</a:t>
            </a:r>
          </a:p>
          <a:p>
            <a:pPr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материалы мероприятий, статистические материалы размещены на сайте методического отдела.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/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Направление 2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«Информационное, методическое сопровождение деятельности педагогов по подготовке обучающихся к итоговой аттестации»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1" y="1600204"/>
            <a:ext cx="5130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Цели: </a:t>
            </a:r>
            <a:endParaRPr lang="ru-RU" dirty="0"/>
          </a:p>
          <a:p>
            <a:r>
              <a:rPr lang="ru-RU" b="1" dirty="0"/>
              <a:t>- повышение уровня предметной компетентности учителей </a:t>
            </a:r>
            <a:r>
              <a:rPr lang="ru-RU" b="1" dirty="0" smtClean="0"/>
              <a:t>математики, физики; </a:t>
            </a:r>
            <a:endParaRPr lang="ru-RU" b="1" dirty="0"/>
          </a:p>
          <a:p>
            <a:r>
              <a:rPr lang="ru-RU" b="1" dirty="0"/>
              <a:t>- совершенствование методической компетентности учителей </a:t>
            </a:r>
            <a:r>
              <a:rPr lang="ru-RU" b="1" dirty="0" smtClean="0"/>
              <a:t>математики, физики. </a:t>
            </a:r>
            <a:endParaRPr lang="ru-RU" b="1" dirty="0"/>
          </a:p>
          <a:p>
            <a:pPr>
              <a:buNone/>
            </a:pP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8772" y="1671642"/>
            <a:ext cx="5306786" cy="4288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Городские проблемные группы: </a:t>
            </a:r>
            <a:endParaRPr lang="ru-RU" dirty="0"/>
          </a:p>
          <a:p>
            <a:r>
              <a:rPr lang="ru-RU" b="1" dirty="0"/>
              <a:t>«Методическое особенности подготовки обучающихся </a:t>
            </a:r>
            <a:r>
              <a:rPr lang="ru-RU" dirty="0" smtClean="0"/>
              <a:t> </a:t>
            </a:r>
            <a:r>
              <a:rPr lang="ru-RU" b="1" dirty="0" smtClean="0"/>
              <a:t>к </a:t>
            </a:r>
            <a:r>
              <a:rPr lang="ru-RU" b="1" dirty="0"/>
              <a:t>итоговой аттестации по математике</a:t>
            </a:r>
            <a:r>
              <a:rPr lang="ru-RU" b="1" dirty="0" smtClean="0"/>
              <a:t>», руководитель Васинова Н.Д., заведующий методическим отделом МБУ ДО «ЦДО», методист,</a:t>
            </a:r>
          </a:p>
          <a:p>
            <a:r>
              <a:rPr lang="ru-RU" b="1" dirty="0" smtClean="0"/>
              <a:t>«Методическое особенности подготовки обучающихся </a:t>
            </a:r>
            <a:r>
              <a:rPr lang="ru-RU" dirty="0" smtClean="0"/>
              <a:t> </a:t>
            </a:r>
            <a:r>
              <a:rPr lang="ru-RU" b="1" dirty="0" smtClean="0"/>
              <a:t>к итоговой аттестации по физике», руководитель </a:t>
            </a:r>
            <a:r>
              <a:rPr lang="ru-RU" b="1" dirty="0" err="1" smtClean="0"/>
              <a:t>Гайжутене</a:t>
            </a:r>
            <a:r>
              <a:rPr lang="ru-RU" b="1" dirty="0" smtClean="0"/>
              <a:t> Е.И., учитель физики МБОУ «СШ № 33».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31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09600" y="908723"/>
            <a:ext cx="5198368" cy="5753334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Направление 4 </a:t>
            </a:r>
          </a:p>
          <a:p>
            <a:pPr indent="0"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«Информационное, методическое сопровождение деятельности педагогов по выявлению, сопровождению и развитию одаренных детей»</a:t>
            </a:r>
          </a:p>
          <a:p>
            <a:pPr indent="0">
              <a:buNone/>
            </a:pPr>
            <a:endParaRPr lang="ru-RU" sz="5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        Проведены:</a:t>
            </a:r>
          </a:p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r>
              <a:rPr lang="ru-RU" sz="5600" b="1" dirty="0" smtClean="0"/>
              <a:t>Заседания творческих групп по разработке заданий школьного этапа всероссийской олимпиады школьников– 19,</a:t>
            </a:r>
          </a:p>
          <a:p>
            <a:pPr indent="0">
              <a:buNone/>
            </a:pPr>
            <a:r>
              <a:rPr lang="ru-RU" sz="5600" b="1" dirty="0" smtClean="0"/>
              <a:t>Педагогическая мастерская – 1,</a:t>
            </a:r>
          </a:p>
          <a:p>
            <a:pPr indent="0">
              <a:buNone/>
            </a:pPr>
            <a:r>
              <a:rPr lang="ru-RU" sz="5600" b="1" dirty="0" smtClean="0"/>
              <a:t>Проблемный семинар – 1,</a:t>
            </a:r>
          </a:p>
          <a:p>
            <a:pPr indent="0">
              <a:buNone/>
            </a:pPr>
            <a:r>
              <a:rPr lang="ru-RU" sz="5600" b="1" dirty="0" smtClean="0"/>
              <a:t>Методическое совещание для заместителей директоров – 1,</a:t>
            </a:r>
          </a:p>
          <a:p>
            <a:pPr indent="0">
              <a:buNone/>
            </a:pPr>
            <a:r>
              <a:rPr lang="ru-RU" sz="5600" b="1" dirty="0" smtClean="0"/>
              <a:t>Круглый стол – 2.</a:t>
            </a:r>
          </a:p>
          <a:p>
            <a:pPr indent="0">
              <a:buNone/>
            </a:pPr>
            <a:endParaRPr lang="ru-RU" sz="5600" b="1" dirty="0" smtClean="0"/>
          </a:p>
          <a:p>
            <a:pPr indent="0"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Площадки:</a:t>
            </a:r>
            <a:endParaRPr lang="ru-RU" sz="5600" b="1" dirty="0" smtClean="0"/>
          </a:p>
          <a:p>
            <a:pPr indent="0">
              <a:buNone/>
            </a:pPr>
            <a:r>
              <a:rPr lang="ru-RU" sz="5600" b="1" dirty="0" smtClean="0"/>
              <a:t>МБОУ «Гимназия № 4», </a:t>
            </a:r>
          </a:p>
          <a:p>
            <a:pPr indent="0">
              <a:buNone/>
            </a:pPr>
            <a:r>
              <a:rPr lang="ru-RU" sz="5600" b="1" dirty="0" smtClean="0"/>
              <a:t>МБОУ «СШ № 29», </a:t>
            </a:r>
          </a:p>
          <a:p>
            <a:pPr indent="0">
              <a:buNone/>
            </a:pPr>
            <a:r>
              <a:rPr lang="ru-RU" sz="5600" b="1" dirty="0" smtClean="0"/>
              <a:t>МБДОУ «Детский сад № 76 «Звёздный», </a:t>
            </a:r>
          </a:p>
          <a:p>
            <a:pPr indent="0">
              <a:buNone/>
            </a:pPr>
            <a:r>
              <a:rPr lang="ru-RU" sz="5600" b="1" dirty="0" smtClean="0"/>
              <a:t>МБУ ДО «ЦДО»</a:t>
            </a:r>
            <a:endParaRPr lang="ru-RU" sz="5600" b="1" dirty="0">
              <a:solidFill>
                <a:srgbClr val="002060"/>
              </a:solidFill>
            </a:endParaRPr>
          </a:p>
          <a:p>
            <a:pPr indent="0">
              <a:buNone/>
            </a:pPr>
            <a:endParaRPr lang="ru-RU" sz="5600" b="1" dirty="0" smtClean="0"/>
          </a:p>
          <a:p>
            <a:pPr>
              <a:buNone/>
            </a:pPr>
            <a:r>
              <a:rPr lang="ru-RU" sz="5600" b="1" dirty="0" smtClean="0"/>
              <a:t>	</a:t>
            </a:r>
            <a:r>
              <a:rPr lang="ru-RU" sz="5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endParaRPr lang="ru-RU" sz="5600" b="1" dirty="0" smtClean="0"/>
          </a:p>
          <a:p>
            <a:pPr>
              <a:buNone/>
            </a:pPr>
            <a:r>
              <a:rPr lang="ru-RU" sz="5600" b="1" dirty="0" smtClean="0"/>
              <a:t>	Материалы городских мероприятий размещены на сайте методического отдела и в банк положительного педагогического опыта.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0207" t="16817" r="27001" b="57958"/>
          <a:stretch>
            <a:fillRect/>
          </a:stretch>
        </p:blipFill>
        <p:spPr bwMode="auto">
          <a:xfrm>
            <a:off x="5763986" y="908719"/>
            <a:ext cx="5996643" cy="524715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Autofit/>
          </a:bodyPr>
          <a:lstStyle/>
          <a:p>
            <a:pPr indent="0"/>
            <a:r>
              <a:rPr lang="ru-RU" sz="1800" b="1" dirty="0" smtClean="0">
                <a:solidFill>
                  <a:srgbClr val="7030A0"/>
                </a:solidFill>
              </a:rPr>
              <a:t>Направление 4 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«Информационное, методическое сопровождение деятельности педагогов по выявлению, сопровождению и развитию одаренных детей»</a:t>
            </a:r>
          </a:p>
        </p:txBody>
      </p:sp>
      <p:sp>
        <p:nvSpPr>
          <p:cNvPr id="7" name="Текст 6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4238261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Активное участие:</a:t>
            </a:r>
          </a:p>
          <a:p>
            <a:pPr>
              <a:buNone/>
            </a:pPr>
            <a:r>
              <a:rPr lang="ru-RU" sz="1000" dirty="0" smtClean="0"/>
              <a:t>МБОУ «Лицей № 1 им. академика </a:t>
            </a:r>
          </a:p>
          <a:p>
            <a:pPr>
              <a:buNone/>
            </a:pPr>
            <a:r>
              <a:rPr lang="ru-RU" sz="1000" dirty="0" smtClean="0"/>
              <a:t>Б.Н.Петрова», </a:t>
            </a:r>
          </a:p>
          <a:p>
            <a:pPr>
              <a:buNone/>
            </a:pPr>
            <a:r>
              <a:rPr lang="ru-RU" sz="1000" dirty="0" smtClean="0"/>
              <a:t>«Гимназия № 1 им. Н.М.Пржевальского»,</a:t>
            </a:r>
          </a:p>
          <a:p>
            <a:pPr>
              <a:buNone/>
            </a:pPr>
            <a:r>
              <a:rPr lang="ru-RU" sz="1000" dirty="0" smtClean="0"/>
              <a:t>«Гимназия № 4»,  «СШ № 10», «СШ №12», </a:t>
            </a:r>
          </a:p>
          <a:p>
            <a:pPr>
              <a:buNone/>
            </a:pPr>
            <a:r>
              <a:rPr lang="ru-RU" sz="1000" dirty="0" smtClean="0"/>
              <a:t>«СШ № 13», «СШ № 16»,«СШ № 24», </a:t>
            </a:r>
          </a:p>
          <a:p>
            <a:pPr>
              <a:buNone/>
            </a:pPr>
            <a:r>
              <a:rPr lang="ru-RU" sz="1000" dirty="0" smtClean="0"/>
              <a:t>«СШ № 27»,«СШ № 28», «СШ № 29», </a:t>
            </a:r>
          </a:p>
          <a:p>
            <a:pPr>
              <a:buNone/>
            </a:pPr>
            <a:r>
              <a:rPr lang="ru-RU" sz="1000" dirty="0" smtClean="0"/>
              <a:t>«СШ  № 30», «СШ №32», «СШ № 34», </a:t>
            </a:r>
          </a:p>
          <a:p>
            <a:pPr>
              <a:buNone/>
            </a:pPr>
            <a:r>
              <a:rPr lang="ru-RU" sz="1000" dirty="0" smtClean="0"/>
              <a:t>«СШ № 35», «СШ № 36»,</a:t>
            </a:r>
          </a:p>
          <a:p>
            <a:pPr>
              <a:buNone/>
            </a:pPr>
            <a:r>
              <a:rPr lang="ru-RU" sz="1000" dirty="0" smtClean="0"/>
              <a:t>«СШ № 38», «СШ № 40»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943872" y="1124744"/>
          <a:ext cx="66247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15413" y="1124744"/>
            <a:ext cx="393643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Площадки:</a:t>
            </a:r>
          </a:p>
          <a:p>
            <a:pPr indent="0">
              <a:buNone/>
            </a:pPr>
            <a:endParaRPr lang="ru-RU" sz="1400" dirty="0" smtClean="0"/>
          </a:p>
          <a:p>
            <a:pPr indent="0">
              <a:buNone/>
            </a:pPr>
            <a:r>
              <a:rPr lang="ru-RU" sz="1200" dirty="0" smtClean="0"/>
              <a:t>МБОУ «Гимназия № 4», </a:t>
            </a:r>
          </a:p>
          <a:p>
            <a:pPr indent="0">
              <a:buNone/>
            </a:pPr>
            <a:r>
              <a:rPr lang="ru-RU" sz="1200" dirty="0" smtClean="0"/>
              <a:t>МБОУ «СШ № 29», </a:t>
            </a:r>
          </a:p>
          <a:p>
            <a:pPr indent="0">
              <a:buNone/>
            </a:pPr>
            <a:r>
              <a:rPr lang="ru-RU" sz="1200" dirty="0" smtClean="0"/>
              <a:t>МБДОУ «Детский сад № 76 «Звёздный», </a:t>
            </a:r>
          </a:p>
          <a:p>
            <a:pPr indent="0">
              <a:buNone/>
            </a:pPr>
            <a:r>
              <a:rPr lang="ru-RU" sz="1200" dirty="0" smtClean="0"/>
              <a:t>МБУ ДО «ЦДО»</a:t>
            </a:r>
            <a:endParaRPr lang="ru-RU" sz="1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200" dirty="0" smtClean="0"/>
              <a:t>Материалы городских мероприятий размещены на сайте методического отдела и в банк положительного педагогического опыта.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/>
            <a:r>
              <a:rPr lang="ru-RU" sz="2000" b="1" dirty="0" smtClean="0">
                <a:solidFill>
                  <a:srgbClr val="7030A0"/>
                </a:solidFill>
              </a:rPr>
              <a:t>Направление 4 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«Информационное, методическое сопровождение деятельности педагогов по выявлению, сопровождению и развитию одаренных детей»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23015" y="1297173"/>
          <a:ext cx="10590028" cy="438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022"/>
                <a:gridCol w="2670002"/>
                <a:gridCol w="2670002"/>
                <a:gridCol w="2670002"/>
              </a:tblGrid>
              <a:tr h="1383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Педагогическая мастерская «Как организовать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подготовкуучащегосякОлимпиаде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?»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 34»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Ивкина С.В.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«Работа с  обучающимися 5-6 классов по подготовке к ВОШ в условиях урочной и внеурочной деятельности»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833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Проблемный семинар «Создание условий в образовательном учреждении по выявлению, поддержке и сопровождению одарённыхдетей»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«СШ №29»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Дементьева Н.Э.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 работы учителя в классах с углубленным изучением математики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13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Круглый стол «Одаренность или нестандартный ребенок»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«СШ №30им . С. А . Железнова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Сацкевич Алла Петровна</a:t>
                      </a:r>
                      <a:endParaRPr lang="ru-RU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Особенности работы учителя математики с обучающимися, одаренными  по предметам естественно-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математичекого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цикла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908720"/>
            <a:ext cx="5198368" cy="554461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Мероприятия, направленные на поддержку одаренных детей</a:t>
            </a:r>
          </a:p>
          <a:p>
            <a:pPr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Проведено:</a:t>
            </a:r>
          </a:p>
          <a:p>
            <a:pPr indent="0"/>
            <a:r>
              <a:rPr lang="ru-RU" sz="1800" b="1" dirty="0" smtClean="0"/>
              <a:t>17 конкурсов по предметам: математика, физика, информатика, история, биология, география, экология для обучающихся 5-11 классов и начальных классов и 6 конкурсов для дошкольников.</a:t>
            </a:r>
          </a:p>
          <a:p>
            <a:pPr indent="0"/>
            <a:r>
              <a:rPr lang="ru-RU" sz="1800" b="1" dirty="0" smtClean="0"/>
              <a:t>Участие в конкурсах ОУ:</a:t>
            </a:r>
          </a:p>
          <a:p>
            <a:pPr indent="0">
              <a:buNone/>
            </a:pPr>
            <a:r>
              <a:rPr lang="ru-RU" sz="1800" dirty="0" smtClean="0"/>
              <a:t>         </a:t>
            </a:r>
            <a:r>
              <a:rPr lang="ru-RU" sz="1800" b="1" dirty="0" smtClean="0">
                <a:solidFill>
                  <a:srgbClr val="3333FF"/>
                </a:solidFill>
              </a:rPr>
              <a:t>от 50% до 95 %.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6641" t="16502" r="26020" b="9949"/>
          <a:stretch>
            <a:fillRect/>
          </a:stretch>
        </p:blipFill>
        <p:spPr bwMode="auto">
          <a:xfrm>
            <a:off x="6096000" y="980728"/>
            <a:ext cx="57606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908723"/>
            <a:ext cx="5365898" cy="521744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Мероприятия, направленные на поддержку одаренных детей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Школы: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приняли</a:t>
            </a:r>
            <a:r>
              <a:rPr lang="ru-RU" sz="2400" dirty="0" smtClean="0"/>
              <a:t> участие 1167 обучающихся,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призеры - </a:t>
            </a:r>
            <a:r>
              <a:rPr lang="ru-RU" sz="2400" dirty="0" smtClean="0"/>
              <a:t>173, </a:t>
            </a:r>
            <a:r>
              <a:rPr lang="ru-RU" sz="2400" b="1" dirty="0" smtClean="0"/>
              <a:t>победители - </a:t>
            </a:r>
            <a:r>
              <a:rPr lang="ru-RU" sz="2400" dirty="0" smtClean="0"/>
              <a:t>67.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Детские сады: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243638" y="1600204"/>
            <a:ext cx="5414962" cy="4525963"/>
          </a:xfrm>
        </p:spPr>
        <p:txBody>
          <a:bodyPr/>
          <a:lstStyle/>
          <a:p>
            <a:r>
              <a:rPr lang="ru-RU" dirty="0" smtClean="0"/>
              <a:t>диаграмма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908723"/>
            <a:ext cx="10766987" cy="2232247"/>
          </a:xfrm>
        </p:spPr>
        <p:txBody>
          <a:bodyPr>
            <a:normAutofit fontScale="40000" lnSpcReduction="20000"/>
          </a:bodyPr>
          <a:lstStyle/>
          <a:p>
            <a:pPr indent="0">
              <a:buNone/>
            </a:pPr>
            <a:r>
              <a:rPr lang="ru-RU" sz="2900" b="1" dirty="0" smtClean="0">
                <a:solidFill>
                  <a:srgbClr val="002060"/>
                </a:solidFill>
              </a:rPr>
              <a:t>Мероприятия, направленные на поддержку одаренных детей</a:t>
            </a:r>
          </a:p>
          <a:p>
            <a:pPr>
              <a:buNone/>
            </a:pPr>
            <a:endParaRPr lang="ru-RU" sz="2900" b="1" dirty="0" smtClean="0">
              <a:solidFill>
                <a:srgbClr val="3333FF"/>
              </a:solidFill>
            </a:endParaRPr>
          </a:p>
          <a:p>
            <a:r>
              <a:rPr lang="ru-RU" sz="2900" b="1" dirty="0" smtClean="0">
                <a:solidFill>
                  <a:srgbClr val="3333FF"/>
                </a:solidFill>
              </a:rPr>
              <a:t>Неделя Науки:</a:t>
            </a:r>
          </a:p>
          <a:p>
            <a:endParaRPr lang="ru-RU" sz="1200" dirty="0" smtClean="0"/>
          </a:p>
          <a:p>
            <a:r>
              <a:rPr lang="ru-RU" sz="2900" dirty="0" smtClean="0"/>
              <a:t>Всего приняли участие 265 обучающихся их 35 МБОУ, победителей – 23, призеров – 69.</a:t>
            </a:r>
          </a:p>
          <a:p>
            <a:r>
              <a:rPr lang="ru-RU" sz="2900" dirty="0" smtClean="0"/>
              <a:t>40,4% - проекты, которые стали призерами или победителями.</a:t>
            </a:r>
          </a:p>
          <a:p>
            <a:pPr>
              <a:buNone/>
            </a:pPr>
            <a:endParaRPr lang="ru-RU" sz="29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1391478" y="2132856"/>
          <a:ext cx="9313036" cy="76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9"/>
                <a:gridCol w="2328259"/>
                <a:gridCol w="2328259"/>
                <a:gridCol w="2328259"/>
              </a:tblGrid>
              <a:tr h="261848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Площадки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Секций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Представленных работ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Обучающихся,</a:t>
                      </a:r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</a:rPr>
                        <a:t> принявших участие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  <a:tr h="1800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МЮИ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05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42</a:t>
                      </a:r>
                      <a:endParaRPr lang="ru-RU" sz="105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47</a:t>
                      </a:r>
                      <a:endParaRPr lang="ru-RU" sz="105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  <a:tr h="206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err="1" smtClean="0">
                          <a:solidFill>
                            <a:srgbClr val="002060"/>
                          </a:solidFill>
                        </a:rPr>
                        <a:t>СмолГУ</a:t>
                      </a:r>
                      <a:endParaRPr lang="ru-RU" sz="105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ru-RU" sz="105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186</a:t>
                      </a:r>
                      <a:endParaRPr lang="ru-RU" sz="105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002060"/>
                          </a:solidFill>
                        </a:rPr>
                        <a:t>218</a:t>
                      </a:r>
                      <a:endParaRPr lang="ru-RU" sz="105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graphicFrame>
        <p:nvGraphicFramePr>
          <p:cNvPr id="10" name="Рисунок 4"/>
          <p:cNvGraphicFramePr>
            <a:graphicFrameLocks/>
          </p:cNvGraphicFramePr>
          <p:nvPr/>
        </p:nvGraphicFramePr>
        <p:xfrm>
          <a:off x="616689" y="3284984"/>
          <a:ext cx="10994064" cy="313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767263" y="273050"/>
          <a:ext cx="6815137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Мероприятия, направленные на поддержку одаренных детей</a:t>
            </a:r>
          </a:p>
          <a:p>
            <a:endParaRPr lang="ru-RU" b="1" dirty="0" smtClean="0">
              <a:solidFill>
                <a:srgbClr val="3333FF"/>
              </a:solidFill>
            </a:endParaRPr>
          </a:p>
          <a:p>
            <a:r>
              <a:rPr lang="ru-RU" b="1" dirty="0" smtClean="0">
                <a:solidFill>
                  <a:srgbClr val="3333FF"/>
                </a:solidFill>
              </a:rPr>
              <a:t>Неделя Науки:</a:t>
            </a:r>
          </a:p>
          <a:p>
            <a:endParaRPr lang="ru-RU" dirty="0" smtClean="0"/>
          </a:p>
          <a:p>
            <a:r>
              <a:rPr lang="ru-RU" dirty="0" smtClean="0"/>
              <a:t>Наиболее активными участниками стали обучающиеся МБОУ: «Лицей № 1 им. академика Б.Н. Петрова», «Гимназия № 1 им. Н.М. Пржевальского», «СШ № 33», «Гимназия № 4», «СШ № 8», «СШ № 26 им. А.С. Пушкина», «СШ № 34», «СШ № 40».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Не принимали участие в Неделе Науки обучающиеся из 9 общеобразовательных учреждений города: МБОУ «СШ № 10», МБОУ «СШ № 11», МБОУ «СШ №13 им. Э.Д. Балтина», МБОУ «СШ № 19 им. Героя России Панова», МБОУ «СШ № 22», МБОУ «СШ № 35», МБОУ «СШ № 37», МБОУ «СШ № 38».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4929411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3500" b="1" dirty="0" smtClean="0">
                <a:solidFill>
                  <a:srgbClr val="002060"/>
                </a:solidFill>
              </a:rPr>
              <a:t>Мероприятия, направленные на поддержку одаренных детей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500" dirty="0" smtClean="0"/>
              <a:t>Информационно- методическая поддержка муниципального центра поддержки и сопровождения интеллектуально одаренных детей на базе МБУ ДО «ЦДО» «Академики будущего».</a:t>
            </a:r>
          </a:p>
          <a:p>
            <a:endParaRPr lang="ru-RU" sz="35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197600" y="1196752"/>
            <a:ext cx="5384800" cy="4929411"/>
          </a:xfrm>
        </p:spPr>
        <p:txBody>
          <a:bodyPr>
            <a:normAutofit fontScale="47500" lnSpcReduction="20000"/>
          </a:bodyPr>
          <a:lstStyle/>
          <a:p>
            <a:r>
              <a:rPr lang="ru-RU" sz="3000" b="1" dirty="0" smtClean="0">
                <a:solidFill>
                  <a:srgbClr val="3333FF"/>
                </a:solidFill>
              </a:rPr>
              <a:t>За период октябрь-май 2018-2019:</a:t>
            </a:r>
          </a:p>
          <a:p>
            <a:r>
              <a:rPr lang="ru-RU" sz="3000" dirty="0" smtClean="0"/>
              <a:t>Разработана дорожная карта по информационно-методической поддержке центра «Академики будущего».</a:t>
            </a:r>
          </a:p>
          <a:p>
            <a:r>
              <a:rPr lang="ru-RU" sz="3000" dirty="0" smtClean="0"/>
              <a:t>Разработана модель информационно-методической поддержки центра поддержки и сопровождения интеллектуально одаренных детей на базе МБУ ДО «ЦДО» «Академики будущего.</a:t>
            </a:r>
          </a:p>
          <a:p>
            <a:r>
              <a:rPr lang="ru-RU" sz="3000" dirty="0" smtClean="0"/>
              <a:t>Создается банк одаренных детей.</a:t>
            </a:r>
          </a:p>
          <a:p>
            <a:r>
              <a:rPr lang="ru-RU" sz="3000" dirty="0" smtClean="0"/>
              <a:t>Создан банк данных педагогических работников, работающих с одаренными детьми.</a:t>
            </a:r>
          </a:p>
          <a:p>
            <a:r>
              <a:rPr lang="ru-RU" sz="3000" dirty="0" smtClean="0"/>
              <a:t>Проведены олимпиады, интеллектуальные и творческие конкурсы, фестивали. </a:t>
            </a:r>
          </a:p>
          <a:p>
            <a:r>
              <a:rPr lang="ru-RU" sz="3000" dirty="0" smtClean="0"/>
              <a:t>Организовано проведение </a:t>
            </a:r>
            <a:r>
              <a:rPr lang="ru-RU" sz="3000" dirty="0" err="1" smtClean="0"/>
              <a:t>Интенсивов</a:t>
            </a:r>
            <a:r>
              <a:rPr lang="ru-RU" sz="3000" dirty="0" smtClean="0"/>
              <a:t> по математике, физике, биологии, химии для подготовки обучающихся к олимпиадам.</a:t>
            </a:r>
          </a:p>
          <a:p>
            <a:r>
              <a:rPr lang="ru-RU" sz="3000" dirty="0" smtClean="0"/>
              <a:t>Проведены методические совещания, педагогические мастерские, круглые столы для руководителей и педагогических работников образовательных учреждений города по развитию системы работы с одарёнными детьми.</a:t>
            </a:r>
          </a:p>
          <a:p>
            <a:r>
              <a:rPr lang="ru-RU" sz="3000" dirty="0" smtClean="0"/>
              <a:t>Создается банк положительного педагогического опыта по работе с одарёнными детьми.</a:t>
            </a:r>
          </a:p>
          <a:p>
            <a:r>
              <a:rPr lang="ru-RU" sz="3000" dirty="0" smtClean="0"/>
              <a:t>Результаты работы методического отдела по информационно-методическому сопровождению муниципального центра поддержки и сопровождения интеллектуально одаренных детей «Академики будущего» представлены в феврале на дне открытых дверей центра дополнительного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809" y="949332"/>
            <a:ext cx="10363200" cy="13620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963084" y="2357439"/>
            <a:ext cx="10363200" cy="2049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цель</a:t>
            </a:r>
            <a:endParaRPr lang="ru-RU" sz="2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повышение качества образования, обеспечивающего многообразие образовательных возможностей и потребностей обучающихся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5607" t="17439" r="49506" b="5782"/>
          <a:stretch>
            <a:fillRect/>
          </a:stretch>
        </p:blipFill>
        <p:spPr bwMode="auto">
          <a:xfrm>
            <a:off x="623392" y="0"/>
            <a:ext cx="10849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Направление 5</a:t>
            </a:r>
          </a:p>
          <a:p>
            <a:pPr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Информационное, методическое сопровождение деятельности педагогов по профильному обучению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rgbClr val="3333FF"/>
                </a:solidFill>
              </a:rPr>
              <a:t>Одна из основных задач городских мероприятий: создание площадки для ознакомления:</a:t>
            </a:r>
          </a:p>
          <a:p>
            <a:r>
              <a:rPr lang="ru-RU" dirty="0" smtClean="0"/>
              <a:t>- с новыми методами и технологиями в образовательном процессе, способствующими успешному выбору профиля дальнейшего обучения, профессиональному самоопределению обучающихся,</a:t>
            </a:r>
          </a:p>
          <a:p>
            <a:r>
              <a:rPr lang="ru-RU" dirty="0" smtClean="0"/>
              <a:t>- с новыми технологиями, способствующими развитию личности ребенка, наполнению обучения личностным смыслом, профессиональной самореализации обучающихся.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98127" y="1392386"/>
            <a:ext cx="602672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Семинар – практикум </a:t>
            </a:r>
            <a:r>
              <a:rPr lang="ru-RU" dirty="0" smtClean="0"/>
              <a:t>«Модель </a:t>
            </a:r>
            <a:r>
              <a:rPr lang="ru-RU" dirty="0" err="1" smtClean="0"/>
              <a:t>профилизации</a:t>
            </a:r>
            <a:r>
              <a:rPr lang="ru-RU" dirty="0" smtClean="0"/>
              <a:t> образовательного пространства школы», 15.11.2019 МБОУ «СШ № 34»»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Круглый стол </a:t>
            </a:r>
            <a:r>
              <a:rPr lang="ru-RU" dirty="0" smtClean="0"/>
              <a:t>«Ранняя </a:t>
            </a:r>
            <a:r>
              <a:rPr lang="ru-RU" dirty="0" err="1" smtClean="0"/>
              <a:t>профилизация</a:t>
            </a:r>
            <a:r>
              <a:rPr lang="ru-RU" dirty="0" smtClean="0"/>
              <a:t> обучения как условие успешного становления компетентной личности, профессионального самоопределения обучающихся», 10.04.2019,</a:t>
            </a:r>
          </a:p>
          <a:p>
            <a:pPr>
              <a:buNone/>
            </a:pPr>
            <a:r>
              <a:rPr lang="ru-RU" dirty="0" smtClean="0"/>
              <a:t>         МБОУ «СШ № 28»</a:t>
            </a:r>
          </a:p>
          <a:p>
            <a:r>
              <a:rPr lang="ru-RU" dirty="0" smtClean="0"/>
              <a:t>Активное участие в этих мероприятиях приняли педагоги ОУ: МБОУ «Гимназия № 1 им. Н.М. Пржевальского», МБОУ «СШ № 16», МБОУ «СШ № 18», МБОУ «СШ № 23», МБОУ «СШ № 28»,МБОУ «СШ № 29», МБОУ «СШ № 34»,МБОУ «СШ № 40».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462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Направление 5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Информационное, методическое сопровождение деятельности педагогов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по профильному обучению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Семинар – практикум </a:t>
            </a:r>
            <a:r>
              <a:rPr lang="ru-RU" dirty="0" smtClean="0"/>
              <a:t>«Модель </a:t>
            </a:r>
            <a:r>
              <a:rPr lang="ru-RU" dirty="0" err="1" smtClean="0"/>
              <a:t>профилизации</a:t>
            </a:r>
            <a:r>
              <a:rPr lang="ru-RU" dirty="0" smtClean="0"/>
              <a:t> образовательного пространства школы», 15.11.2019 МБОУ «СШ № 34»»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Круглый стол </a:t>
            </a:r>
            <a:r>
              <a:rPr lang="ru-RU" dirty="0" smtClean="0"/>
              <a:t>«Ранняя </a:t>
            </a:r>
            <a:r>
              <a:rPr lang="ru-RU" dirty="0" err="1" smtClean="0"/>
              <a:t>профилизация</a:t>
            </a:r>
            <a:r>
              <a:rPr lang="ru-RU" dirty="0" smtClean="0"/>
              <a:t> обучения как условие успешного становления компетентной личности, профессионального самоопределения обучающихся», 10.04.2019,</a:t>
            </a:r>
          </a:p>
          <a:p>
            <a:pPr>
              <a:buNone/>
            </a:pPr>
            <a:r>
              <a:rPr lang="ru-RU" dirty="0" smtClean="0"/>
              <a:t>         МБОУ «СШ № 28»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/>
              <a:t>Активное участие в этих мероприятиях </a:t>
            </a:r>
            <a:r>
              <a:rPr lang="ru-RU" dirty="0" smtClean="0"/>
              <a:t>приняли педагоги ОУ: МБОУ «Гимназия № 1 им. Н.М. Пржевальского», МБОУ «СШ № 16», МБОУ «СШ № 18», МБОУ «СШ № 23», МБОУ «СШ № 28»,МБОУ «СШ № 29», МБОУ «СШ № 34»,МБОУ «СШ № 40».</a:t>
            </a:r>
          </a:p>
          <a:p>
            <a:endParaRPr lang="ru-RU" b="1" dirty="0" smtClean="0">
              <a:solidFill>
                <a:srgbClr val="3333FF"/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261099" y="1392386"/>
            <a:ext cx="5397501" cy="448771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b="1" dirty="0" smtClean="0"/>
              <a:t>Даньшина И.В., учитель математики, педагогическая  мастерская </a:t>
            </a:r>
            <a:r>
              <a:rPr lang="ru-RU" b="1" dirty="0"/>
              <a:t>«Стратегия успешного завершения физико-математического профиля обучающимися 11 «А» класса» </a:t>
            </a:r>
            <a:endParaRPr lang="ru-RU" b="1" dirty="0" smtClean="0"/>
          </a:p>
          <a:p>
            <a:r>
              <a:rPr lang="ru-RU" b="1" dirty="0" err="1" smtClean="0"/>
              <a:t>Ходченкова</a:t>
            </a:r>
            <a:r>
              <a:rPr lang="ru-RU" b="1" dirty="0" smtClean="0"/>
              <a:t> М.В., учитель информатики,</a:t>
            </a:r>
            <a:r>
              <a:rPr lang="ru-RU" b="1" dirty="0"/>
              <a:t> </a:t>
            </a:r>
            <a:r>
              <a:rPr lang="ru-RU" b="1" dirty="0" smtClean="0"/>
              <a:t>педагогическая мастерская </a:t>
            </a:r>
            <a:r>
              <a:rPr lang="ru-RU" b="1" dirty="0"/>
              <a:t>«Кружок «Робототехника» как форма подготовки обучающихся к выбору технологического профиля</a:t>
            </a:r>
            <a:r>
              <a:rPr lang="ru-RU" b="1" dirty="0" smtClean="0"/>
              <a:t>»,</a:t>
            </a:r>
          </a:p>
          <a:p>
            <a:r>
              <a:rPr lang="ru-RU" b="1" dirty="0" err="1" smtClean="0"/>
              <a:t>Деревцова</a:t>
            </a:r>
            <a:r>
              <a:rPr lang="ru-RU" b="1" dirty="0" smtClean="0"/>
              <a:t> С.Н., учитель физики, педагогическая мастерская «Элективные </a:t>
            </a:r>
            <a:r>
              <a:rPr lang="ru-RU" b="1" dirty="0"/>
              <a:t>предметы «Биофизика», «Медицинская физика» в системе преподавания дисциплин химико-биологического профиля 11 «В» класса»</a:t>
            </a:r>
            <a:r>
              <a:rPr lang="ru-RU" b="1" dirty="0" smtClean="0"/>
              <a:t> </a:t>
            </a:r>
          </a:p>
          <a:p>
            <a:pPr>
              <a:buNone/>
            </a:pPr>
            <a:endParaRPr lang="ru-RU" b="1" dirty="0"/>
          </a:p>
          <a:p>
            <a:endParaRPr lang="ru-RU" b="1" dirty="0"/>
          </a:p>
          <a:p>
            <a:r>
              <a:rPr lang="ru-RU" b="1" dirty="0" smtClean="0"/>
              <a:t>Леонова С.В</a:t>
            </a:r>
            <a:r>
              <a:rPr lang="ru-RU" b="1" dirty="0"/>
              <a:t>., </a:t>
            </a:r>
            <a:r>
              <a:rPr lang="ru-RU" b="1" dirty="0" smtClean="0"/>
              <a:t>учитель математики, физики МБОУ </a:t>
            </a:r>
            <a:r>
              <a:rPr lang="ru-RU" b="1" dirty="0"/>
              <a:t>«СШ № 28» (тема выступления: «Осуществление ранней </a:t>
            </a:r>
            <a:r>
              <a:rPr lang="ru-RU" b="1" dirty="0" err="1"/>
              <a:t>профилизации</a:t>
            </a:r>
            <a:r>
              <a:rPr lang="ru-RU" b="1" dirty="0"/>
              <a:t> обучающихся на примере учебного предмета «Математика»;</a:t>
            </a:r>
            <a:r>
              <a:rPr lang="ru-RU" b="1" i="1" dirty="0"/>
              <a:t> </a:t>
            </a:r>
            <a:endParaRPr lang="ru-RU" b="1" dirty="0"/>
          </a:p>
          <a:p>
            <a:r>
              <a:rPr lang="ru-RU" b="1" dirty="0" smtClean="0"/>
              <a:t>Никитина </a:t>
            </a:r>
            <a:r>
              <a:rPr lang="ru-RU" b="1" dirty="0"/>
              <a:t>О.С., </a:t>
            </a:r>
            <a:r>
              <a:rPr lang="ru-RU" b="1" dirty="0" smtClean="0"/>
              <a:t>заместитель </a:t>
            </a:r>
            <a:r>
              <a:rPr lang="ru-RU" b="1" dirty="0"/>
              <a:t>директора, </a:t>
            </a:r>
            <a:r>
              <a:rPr lang="ru-RU" b="1" dirty="0" smtClean="0"/>
              <a:t>учитель </a:t>
            </a:r>
            <a:r>
              <a:rPr lang="ru-RU" b="1" dirty="0"/>
              <a:t>математики МБОУ «СШ № 28» (тема выступления: «Внеурочная деятельность как составная часть образовательного процесса в классах пожарно-спасательного профиля»);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5413" y="1196755"/>
            <a:ext cx="5568619" cy="4525963"/>
          </a:xfrm>
        </p:spPr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Направление 6</a:t>
            </a:r>
          </a:p>
          <a:p>
            <a:pPr indent="0"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«Информационное, методическое сопровождение деятельности педагогов по внедрению  робототехники  в образовательный процесс»</a:t>
            </a: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 smtClean="0"/>
          </a:p>
          <a:p>
            <a:r>
              <a:rPr lang="ru-RU" b="1" dirty="0" smtClean="0">
                <a:solidFill>
                  <a:srgbClr val="3333FF"/>
                </a:solidFill>
              </a:rPr>
              <a:t>Мероприятия:</a:t>
            </a:r>
          </a:p>
          <a:p>
            <a:r>
              <a:rPr lang="ru-RU" b="1" dirty="0" smtClean="0"/>
              <a:t>Педагогическая мастерская </a:t>
            </a:r>
            <a:r>
              <a:rPr lang="ru-RU" dirty="0" smtClean="0"/>
              <a:t>«Образовательная робототехника как эффективный инструмент развития проектной деятельности школьников», январь , </a:t>
            </a:r>
            <a:r>
              <a:rPr lang="ru-RU" dirty="0" err="1" smtClean="0"/>
              <a:t>СмолГУ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Конкурс проектов по образовательной робототехнике, </a:t>
            </a:r>
            <a:r>
              <a:rPr lang="ru-RU" dirty="0" smtClean="0"/>
              <a:t>28 марта, Информационный центр по атомной энергии в городе Смоленске </a:t>
            </a:r>
          </a:p>
          <a:p>
            <a:endParaRPr lang="ru-RU" dirty="0" smtClean="0"/>
          </a:p>
          <a:p>
            <a:r>
              <a:rPr lang="en-US" b="1" dirty="0" smtClean="0"/>
              <a:t>III</a:t>
            </a:r>
            <a:r>
              <a:rPr lang="ru-RU" b="1" dirty="0" smtClean="0"/>
              <a:t> Всероссийская научно-практическая конференция «Развитие научно-технического творчества детей и молодежи», </a:t>
            </a:r>
            <a:r>
              <a:rPr lang="ru-RU" dirty="0" smtClean="0"/>
              <a:t>12 апреля, </a:t>
            </a:r>
            <a:r>
              <a:rPr lang="ru-RU" dirty="0" err="1" smtClean="0"/>
              <a:t>СмолГУ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384032" y="1124745"/>
            <a:ext cx="5198368" cy="48245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>
                <a:solidFill>
                  <a:srgbClr val="3333FF"/>
                </a:solidFill>
              </a:rPr>
              <a:t>Результат:</a:t>
            </a:r>
            <a:r>
              <a:rPr lang="ru-RU" dirty="0" smtClean="0">
                <a:solidFill>
                  <a:srgbClr val="3333FF"/>
                </a:solidFill>
              </a:rPr>
              <a:t> </a:t>
            </a:r>
          </a:p>
          <a:p>
            <a:pPr lvl="0"/>
            <a:r>
              <a:rPr lang="ru-RU" dirty="0" smtClean="0"/>
              <a:t>1. </a:t>
            </a:r>
            <a:r>
              <a:rPr lang="ru-RU" b="1" dirty="0" smtClean="0"/>
              <a:t>Проведен мониторинг по внедрению образовательной робототехники в школах города:</a:t>
            </a:r>
          </a:p>
          <a:p>
            <a:pPr lvl="0"/>
            <a:r>
              <a:rPr lang="ru-RU" dirty="0" smtClean="0"/>
              <a:t>На наличие оборудования по образовательной робототехнике.</a:t>
            </a:r>
          </a:p>
          <a:p>
            <a:pPr lvl="0"/>
            <a:r>
              <a:rPr lang="ru-RU" dirty="0" smtClean="0"/>
              <a:t>Планирование приобретения оборудования по образовательной робототехнике.</a:t>
            </a:r>
          </a:p>
          <a:p>
            <a:pPr lvl="0"/>
            <a:r>
              <a:rPr lang="ru-RU" dirty="0" smtClean="0"/>
              <a:t>Наличие педагогов:</a:t>
            </a:r>
          </a:p>
          <a:p>
            <a:pPr lvl="0"/>
            <a:r>
              <a:rPr lang="ru-RU" dirty="0" smtClean="0"/>
              <a:t>а) ведущих курс образовательной робототехники.</a:t>
            </a:r>
          </a:p>
          <a:p>
            <a:pPr lvl="0"/>
            <a:r>
              <a:rPr lang="ru-RU" dirty="0" smtClean="0"/>
              <a:t>б) ведущих кружки по образовательной робототехнике.</a:t>
            </a:r>
          </a:p>
          <a:p>
            <a:pPr lvl="0"/>
            <a:r>
              <a:rPr lang="ru-RU" dirty="0" smtClean="0"/>
              <a:t>Наличие имеющихся достижений в области образовательной робототехники</a:t>
            </a:r>
          </a:p>
          <a:p>
            <a:pPr lvl="0"/>
            <a:r>
              <a:rPr lang="ru-RU" dirty="0" smtClean="0"/>
              <a:t>2. </a:t>
            </a:r>
            <a:r>
              <a:rPr lang="ru-RU" b="1" dirty="0" smtClean="0"/>
              <a:t>Обобщен имеющийся опыт </a:t>
            </a:r>
            <a:r>
              <a:rPr lang="ru-RU" dirty="0" smtClean="0"/>
              <a:t>использования образовательной робототехники  в муниципальных образовательных учреждениях: «Гимназия № 4», «СШ № 27 им. Э.А. </a:t>
            </a:r>
            <a:r>
              <a:rPr lang="ru-RU" dirty="0" err="1" smtClean="0"/>
              <a:t>Хиля</a:t>
            </a:r>
            <a:r>
              <a:rPr lang="ru-RU" dirty="0" smtClean="0"/>
              <a:t>», «СШ № 29», «СШ № 34», «СШ № 35». </a:t>
            </a:r>
          </a:p>
          <a:p>
            <a:pPr lvl="0"/>
            <a:r>
              <a:rPr lang="ru-RU" dirty="0" smtClean="0"/>
              <a:t>3. </a:t>
            </a:r>
            <a:r>
              <a:rPr lang="ru-RU" b="1" dirty="0" smtClean="0"/>
              <a:t>Опыт образовательных учреждений  «Гимназия № 4», «СШ № 27 им. Э.А. </a:t>
            </a:r>
            <a:r>
              <a:rPr lang="ru-RU" b="1" dirty="0" err="1" smtClean="0"/>
              <a:t>Хиля</a:t>
            </a:r>
            <a:r>
              <a:rPr lang="ru-RU" b="1" dirty="0" smtClean="0"/>
              <a:t>» внесен в городской банк педагогического опыта, как  инновационный. </a:t>
            </a: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Направление 6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«Информационное, методическое сопровождение деятельности педагогов по внедрению  робототехники  в образовательный процесс»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5413" y="1196755"/>
            <a:ext cx="5568619" cy="4525963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3333FF"/>
                </a:solidFill>
              </a:rPr>
              <a:t>Мероприятия:</a:t>
            </a:r>
          </a:p>
          <a:p>
            <a:r>
              <a:rPr lang="ru-RU" b="1" dirty="0" smtClean="0"/>
              <a:t>Педагогическая мастерская </a:t>
            </a:r>
            <a:r>
              <a:rPr lang="ru-RU" dirty="0" smtClean="0"/>
              <a:t>«Образовательная робототехника как эффективный инструмент развития проектной деятельности школьников», 17.01.2019 , </a:t>
            </a:r>
            <a:r>
              <a:rPr lang="ru-RU" dirty="0" err="1" smtClean="0"/>
              <a:t>СмолГУ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Конкурс проектов по образовательной робототехнике, </a:t>
            </a:r>
            <a:r>
              <a:rPr lang="ru-RU" dirty="0" smtClean="0"/>
              <a:t>29 апреля, Информационный центр по атомной энергии в городе Смоленске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b="1" dirty="0" smtClean="0"/>
              <a:t>III</a:t>
            </a:r>
            <a:r>
              <a:rPr lang="ru-RU" b="1" dirty="0" smtClean="0"/>
              <a:t> Всероссийская научно-практическая конференция «Развитие научно-технического творчества детей и молодежи», </a:t>
            </a:r>
            <a:r>
              <a:rPr lang="ru-RU" dirty="0" smtClean="0"/>
              <a:t>12 апреля, </a:t>
            </a:r>
            <a:r>
              <a:rPr lang="ru-RU" dirty="0" err="1" smtClean="0"/>
              <a:t>СмолГУ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384032" y="1124745"/>
            <a:ext cx="5198368" cy="482453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 </a:t>
            </a:r>
            <a:r>
              <a:rPr lang="ru-RU" sz="2500" b="1" dirty="0" smtClean="0"/>
              <a:t>Педагогическая мастерская </a:t>
            </a:r>
          </a:p>
          <a:p>
            <a:r>
              <a:rPr lang="ru-RU" sz="2200" dirty="0" smtClean="0"/>
              <a:t>Опытом </a:t>
            </a:r>
            <a:r>
              <a:rPr lang="ru-RU" sz="2200" dirty="0"/>
              <a:t>работы по  организация изучения робототехники в условиях урока и внеурочной деятельности в школе поделилась </a:t>
            </a:r>
            <a:r>
              <a:rPr lang="ru-RU" sz="2200" dirty="0" smtClean="0"/>
              <a:t>Н.А. </a:t>
            </a:r>
            <a:r>
              <a:rPr lang="ru-RU" sz="2200" dirty="0" err="1"/>
              <a:t>Кобранова</a:t>
            </a:r>
            <a:r>
              <a:rPr lang="ru-RU" sz="2200" dirty="0"/>
              <a:t>, учитель информатики МБОУ «СШ № 34». </a:t>
            </a:r>
          </a:p>
          <a:p>
            <a:r>
              <a:rPr lang="ru-RU" sz="2200" dirty="0" smtClean="0"/>
              <a:t>А.Е. </a:t>
            </a:r>
            <a:r>
              <a:rPr lang="ru-RU" sz="2200" dirty="0"/>
              <a:t>Самарина,  кандидат педагогических наук, доцент кафедры информационных технологий ФГБОУ ВПО «Смоленский государственный университет», провела мастер-класс  «Образовательная робототехника на основе платы </a:t>
            </a:r>
            <a:r>
              <a:rPr lang="en-US" sz="2200" dirty="0" err="1"/>
              <a:t>Arduino</a:t>
            </a:r>
            <a:r>
              <a:rPr lang="ru-RU" sz="2200" dirty="0"/>
              <a:t> с использованием программы </a:t>
            </a:r>
            <a:r>
              <a:rPr lang="en-US" sz="2200" dirty="0" err="1"/>
              <a:t>Mblock</a:t>
            </a:r>
            <a:r>
              <a:rPr lang="ru-RU" sz="2200" dirty="0" smtClean="0"/>
              <a:t>”.</a:t>
            </a:r>
          </a:p>
          <a:p>
            <a:endParaRPr lang="ru-RU" sz="2200" dirty="0"/>
          </a:p>
          <a:p>
            <a:r>
              <a:rPr lang="ru-RU" sz="2500" b="1" dirty="0" smtClean="0"/>
              <a:t>Конкурс проектов по образовательной робототехнике </a:t>
            </a:r>
          </a:p>
          <a:p>
            <a:r>
              <a:rPr lang="ru-RU" sz="2200" dirty="0" smtClean="0"/>
              <a:t>В </a:t>
            </a:r>
            <a:r>
              <a:rPr lang="ru-RU" sz="2200" dirty="0"/>
              <a:t>конкурсе проектов приняли участие обучающиеся </a:t>
            </a:r>
            <a:r>
              <a:rPr lang="ru-RU" sz="2200" dirty="0" smtClean="0"/>
              <a:t>МБОУ </a:t>
            </a:r>
            <a:r>
              <a:rPr lang="ru-RU" sz="2200" dirty="0"/>
              <a:t>«Гимназия № 4»; МБОУ «Гимназия № 1 им. Н.М. Пржевальского»,  МБОУ «СШ № 1», МБОУ «СШ № 9», «СШ № 27 им. Э.А. </a:t>
            </a:r>
            <a:r>
              <a:rPr lang="ru-RU" sz="2200" dirty="0" err="1"/>
              <a:t>Хиля</a:t>
            </a:r>
            <a:r>
              <a:rPr lang="ru-RU" sz="2200" dirty="0"/>
              <a:t>», «СШ № 29, «СШ № 37», «СШ № 39», СОГБОУИ «Лицей имени Кирилла и </a:t>
            </a:r>
            <a:r>
              <a:rPr lang="ru-RU" sz="2200" dirty="0" err="1"/>
              <a:t>Мефодия</a:t>
            </a:r>
            <a:r>
              <a:rPr lang="ru-RU" sz="2200" dirty="0"/>
              <a:t>», ЧОУ «Смоленская православная гимназия</a:t>
            </a:r>
            <a:r>
              <a:rPr lang="ru-RU" sz="2200" dirty="0" smtClean="0"/>
              <a:t>». </a:t>
            </a:r>
            <a:r>
              <a:rPr lang="ru-RU" sz="2200" dirty="0"/>
              <a:t>На конкурс были представлены 18 </a:t>
            </a:r>
            <a:r>
              <a:rPr lang="ru-RU" sz="2200" dirty="0" smtClean="0"/>
              <a:t>проектов. </a:t>
            </a:r>
            <a:endParaRPr lang="ru-RU" sz="2200" dirty="0"/>
          </a:p>
          <a:p>
            <a:r>
              <a:rPr lang="ru-RU" sz="2200" dirty="0" smtClean="0"/>
              <a:t>1 место - Егоров </a:t>
            </a:r>
            <a:r>
              <a:rPr lang="ru-RU" sz="2200" dirty="0"/>
              <a:t>Андрей Андреевич, Лукьянов Максим </a:t>
            </a:r>
            <a:r>
              <a:rPr lang="ru-RU" sz="2200" dirty="0" smtClean="0"/>
              <a:t>Ильич, МБОУ «СШ № 27 им. Э.А. </a:t>
            </a:r>
            <a:r>
              <a:rPr lang="ru-RU" sz="2200" dirty="0" err="1" smtClean="0"/>
              <a:t>Хиля</a:t>
            </a:r>
            <a:r>
              <a:rPr lang="ru-RU" sz="2200" dirty="0" smtClean="0"/>
              <a:t>», учитель  - </a:t>
            </a:r>
            <a:r>
              <a:rPr lang="ru-RU" sz="2200" dirty="0" err="1" smtClean="0"/>
              <a:t>Зенчук</a:t>
            </a:r>
            <a:r>
              <a:rPr lang="ru-RU" sz="2200" dirty="0" smtClean="0"/>
              <a:t> И.В., </a:t>
            </a:r>
            <a:r>
              <a:rPr lang="ru-RU" sz="2200" dirty="0" err="1" smtClean="0"/>
              <a:t>Ноздрин</a:t>
            </a:r>
            <a:r>
              <a:rPr lang="ru-RU" sz="2200" dirty="0" smtClean="0"/>
              <a:t> Тимофей, МБОУ «Гимназия № 1 им. Н.М. Пржевальского», </a:t>
            </a:r>
            <a:r>
              <a:rPr lang="ru-RU" sz="2200" dirty="0" err="1" smtClean="0"/>
              <a:t>Кобаренкова</a:t>
            </a:r>
            <a:r>
              <a:rPr lang="ru-RU" sz="2200" dirty="0" smtClean="0"/>
              <a:t> А.В., </a:t>
            </a:r>
            <a:r>
              <a:rPr lang="ru-RU" sz="2200" dirty="0" err="1" smtClean="0"/>
              <a:t>педагого</a:t>
            </a:r>
            <a:r>
              <a:rPr lang="ru-RU" sz="2200" dirty="0"/>
              <a:t> </a:t>
            </a:r>
            <a:r>
              <a:rPr lang="ru-RU" sz="2200" dirty="0" smtClean="0"/>
              <a:t>доп. Образования </a:t>
            </a:r>
            <a:r>
              <a:rPr lang="ru-RU" sz="2200" dirty="0"/>
              <a:t>центра молодежного инновационного творчества «</a:t>
            </a:r>
            <a:r>
              <a:rPr lang="ru-RU" sz="2200" dirty="0" smtClean="0"/>
              <a:t>ЯВИР.</a:t>
            </a:r>
          </a:p>
          <a:p>
            <a:endParaRPr lang="ru-RU" sz="2200" dirty="0"/>
          </a:p>
          <a:p>
            <a:r>
              <a:rPr lang="ru-RU" sz="2500" b="1" dirty="0" smtClean="0"/>
              <a:t>НПК</a:t>
            </a:r>
          </a:p>
          <a:p>
            <a:r>
              <a:rPr lang="ru-RU" sz="2500" dirty="0" smtClean="0"/>
              <a:t>Выставка-конкурс </a:t>
            </a:r>
            <a:r>
              <a:rPr lang="ru-RU" sz="2500" dirty="0"/>
              <a:t>проектов, в которой  приняли участие обучающиеся </a:t>
            </a:r>
            <a:r>
              <a:rPr lang="ru-RU" sz="2500" dirty="0" smtClean="0"/>
              <a:t>школ: </a:t>
            </a:r>
            <a:r>
              <a:rPr lang="ru-RU" sz="2500" dirty="0"/>
              <a:t>МБОУ «Гимназия № 4»; МБОУ «Гимназия № 1 им. Н.М. Пржевальского»,  МБОУ «СШ № 1», МБОУ «СШ № 9», «СШ № 27 им. Э.А. </a:t>
            </a:r>
            <a:r>
              <a:rPr lang="ru-RU" sz="2500" dirty="0" err="1"/>
              <a:t>Хиля</a:t>
            </a:r>
            <a:r>
              <a:rPr lang="ru-RU" sz="2500" dirty="0"/>
              <a:t>», «СШ № 29, «СШ № 37», «СШ № 39», СОГБОУИ «Лицей имени Кирилла и </a:t>
            </a:r>
            <a:r>
              <a:rPr lang="ru-RU" sz="2500" dirty="0" err="1"/>
              <a:t>Мефодия</a:t>
            </a:r>
            <a:r>
              <a:rPr lang="ru-RU" sz="2500" dirty="0"/>
              <a:t>», ЧОУ «Смоленская православная гимназия»,  СОГБУДО «Центр развития творчества детей и юношества» города </a:t>
            </a:r>
            <a:r>
              <a:rPr lang="ru-RU" sz="2500" dirty="0" smtClean="0"/>
              <a:t>Смоленска.. </a:t>
            </a:r>
            <a:endParaRPr lang="ru-RU" sz="2500" dirty="0"/>
          </a:p>
          <a:p>
            <a:endParaRPr lang="ru-RU" sz="2200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Направление 6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 «Информационное, методическое сопровождение деятельности педагогов по внедрению  робототехники  в образовательный процесс»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5413" y="1196755"/>
            <a:ext cx="5568619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 smtClean="0"/>
          </a:p>
          <a:p>
            <a:r>
              <a:rPr lang="ru-RU" b="1" dirty="0" smtClean="0">
                <a:solidFill>
                  <a:srgbClr val="3333FF"/>
                </a:solidFill>
              </a:rPr>
              <a:t>Мероприятия:</a:t>
            </a:r>
          </a:p>
          <a:p>
            <a:r>
              <a:rPr lang="ru-RU" b="1" dirty="0" smtClean="0"/>
              <a:t>Педагогическая мастерская </a:t>
            </a:r>
            <a:r>
              <a:rPr lang="ru-RU" dirty="0" smtClean="0"/>
              <a:t>«Образовательная робототехника как эффективный инструмент развития проектной деятельности школьников», январь , </a:t>
            </a:r>
            <a:r>
              <a:rPr lang="ru-RU" dirty="0" err="1" smtClean="0"/>
              <a:t>СмолГУ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Конкурс проектов по образовательной робототехнике, </a:t>
            </a:r>
            <a:r>
              <a:rPr lang="ru-RU" dirty="0" smtClean="0"/>
              <a:t>28 марта, Информационный центр по атомной энергии в городе Смоленске </a:t>
            </a:r>
          </a:p>
          <a:p>
            <a:endParaRPr lang="ru-RU" dirty="0" smtClean="0"/>
          </a:p>
          <a:p>
            <a:r>
              <a:rPr lang="en-US" b="1" dirty="0" smtClean="0"/>
              <a:t>III</a:t>
            </a:r>
            <a:r>
              <a:rPr lang="ru-RU" b="1" dirty="0" smtClean="0"/>
              <a:t> Всероссийская научно-практическая конференция «Развитие научно-технического творчества детей и молодежи», </a:t>
            </a:r>
            <a:r>
              <a:rPr lang="ru-RU" dirty="0" smtClean="0"/>
              <a:t>12 апреля, </a:t>
            </a:r>
            <a:r>
              <a:rPr lang="ru-RU" dirty="0" err="1" smtClean="0"/>
              <a:t>СмолГУ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384032" y="1124745"/>
            <a:ext cx="5198368" cy="48245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>
                <a:solidFill>
                  <a:srgbClr val="3333FF"/>
                </a:solidFill>
              </a:rPr>
              <a:t>Результат:</a:t>
            </a:r>
            <a:r>
              <a:rPr lang="ru-RU" dirty="0" smtClean="0">
                <a:solidFill>
                  <a:srgbClr val="3333FF"/>
                </a:solidFill>
              </a:rPr>
              <a:t> </a:t>
            </a:r>
          </a:p>
          <a:p>
            <a:pPr lvl="0"/>
            <a:r>
              <a:rPr lang="ru-RU" dirty="0" smtClean="0"/>
              <a:t>1. </a:t>
            </a:r>
            <a:r>
              <a:rPr lang="ru-RU" b="1" dirty="0" smtClean="0"/>
              <a:t>Проведен мониторинг по внедрению образовательной робототехники в школах города:</a:t>
            </a:r>
          </a:p>
          <a:p>
            <a:pPr lvl="0"/>
            <a:r>
              <a:rPr lang="ru-RU" dirty="0" smtClean="0"/>
              <a:t>На наличие оборудования по образовательной робототехнике.</a:t>
            </a:r>
          </a:p>
          <a:p>
            <a:pPr lvl="0"/>
            <a:r>
              <a:rPr lang="ru-RU" dirty="0" smtClean="0"/>
              <a:t>Планирование приобретения оборудования по образовательной робототехнике.</a:t>
            </a:r>
          </a:p>
          <a:p>
            <a:pPr lvl="0"/>
            <a:r>
              <a:rPr lang="ru-RU" dirty="0" smtClean="0"/>
              <a:t>Наличие педагогов:</a:t>
            </a:r>
          </a:p>
          <a:p>
            <a:pPr lvl="0"/>
            <a:r>
              <a:rPr lang="ru-RU" dirty="0" smtClean="0"/>
              <a:t>а) ведущих курс образовательной робототехники.</a:t>
            </a:r>
          </a:p>
          <a:p>
            <a:pPr lvl="0"/>
            <a:r>
              <a:rPr lang="ru-RU" dirty="0" smtClean="0"/>
              <a:t>б) ведущих кружки по образовательной робототехнике.</a:t>
            </a:r>
          </a:p>
          <a:p>
            <a:pPr lvl="0"/>
            <a:r>
              <a:rPr lang="ru-RU" dirty="0" smtClean="0"/>
              <a:t>Наличие имеющихся достижений в области образовательной робототехники</a:t>
            </a:r>
          </a:p>
          <a:p>
            <a:pPr lvl="0"/>
            <a:r>
              <a:rPr lang="ru-RU" dirty="0" smtClean="0"/>
              <a:t>2. </a:t>
            </a:r>
            <a:r>
              <a:rPr lang="ru-RU" b="1" dirty="0" smtClean="0"/>
              <a:t>Обобщен имеющийся опыт </a:t>
            </a:r>
            <a:r>
              <a:rPr lang="ru-RU" dirty="0" smtClean="0"/>
              <a:t>использования образовательной робототехники  в муниципальных образовательных учреждениях: «Гимназия № 4», «СШ № 27 им. Э.А. </a:t>
            </a:r>
            <a:r>
              <a:rPr lang="ru-RU" dirty="0" err="1" smtClean="0"/>
              <a:t>Хиля</a:t>
            </a:r>
            <a:r>
              <a:rPr lang="ru-RU" dirty="0" smtClean="0"/>
              <a:t>», «СШ № 29», «СШ № 34», «СШ № 35». </a:t>
            </a:r>
          </a:p>
          <a:p>
            <a:pPr lvl="0"/>
            <a:r>
              <a:rPr lang="ru-RU" dirty="0" smtClean="0"/>
              <a:t>3. </a:t>
            </a:r>
            <a:r>
              <a:rPr lang="ru-RU" b="1" dirty="0" smtClean="0"/>
              <a:t>Опыт образовательных учреждений  «Гимназия № 4», «СШ № 27 им. Э.А. </a:t>
            </a:r>
            <a:r>
              <a:rPr lang="ru-RU" b="1" dirty="0" err="1" smtClean="0"/>
              <a:t>Хиля</a:t>
            </a:r>
            <a:r>
              <a:rPr lang="ru-RU" b="1" dirty="0" smtClean="0"/>
              <a:t>» внесен в городской банк педагогического опыта, как  инновационный. </a:t>
            </a:r>
            <a:endParaRPr lang="ru-RU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5600"/>
            <a:ext cx="10972800" cy="635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Направление 7</a:t>
            </a:r>
          </a:p>
          <a:p>
            <a:pPr inden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Информационное, методическое сопровождение деятельности педагогов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по </a:t>
            </a:r>
            <a:r>
              <a:rPr lang="ru-RU" sz="3200" b="1" dirty="0" err="1" smtClean="0">
                <a:solidFill>
                  <a:srgbClr val="7030A0"/>
                </a:solidFill>
              </a:rPr>
              <a:t>цифровизации</a:t>
            </a:r>
            <a:r>
              <a:rPr lang="ru-RU" sz="3200" b="1" dirty="0" smtClean="0">
                <a:solidFill>
                  <a:srgbClr val="7030A0"/>
                </a:solidFill>
              </a:rPr>
              <a:t> обучению</a:t>
            </a:r>
          </a:p>
          <a:p>
            <a:pPr indent="0">
              <a:buNone/>
            </a:pPr>
            <a:endParaRPr lang="ru-RU" sz="3200" b="1" dirty="0" smtClean="0">
              <a:solidFill>
                <a:srgbClr val="7030A0"/>
              </a:solidFill>
            </a:endParaRPr>
          </a:p>
          <a:p>
            <a:pPr indent="0"/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b="1" dirty="0" smtClean="0"/>
              <a:t>Круглый стол </a:t>
            </a:r>
            <a:r>
              <a:rPr lang="ru-RU" sz="3200" dirty="0" smtClean="0"/>
              <a:t>«ИКТ-компетентность педагога на пути к цифровой школе», 19.03.2019, МБОУ «СШ № 25».</a:t>
            </a:r>
          </a:p>
          <a:p>
            <a:pPr indent="0">
              <a:buNone/>
            </a:pPr>
            <a:endParaRPr lang="ru-RU" sz="3200" dirty="0"/>
          </a:p>
          <a:p>
            <a:pPr indent="0">
              <a:buNone/>
            </a:pPr>
            <a:endParaRPr lang="ru-RU" sz="3200" dirty="0" smtClean="0"/>
          </a:p>
          <a:p>
            <a:pPr indent="0"/>
            <a:r>
              <a:rPr lang="ru-RU" sz="3200" b="1" dirty="0" smtClean="0"/>
              <a:t>Круглый стол </a:t>
            </a:r>
            <a:r>
              <a:rPr lang="ru-RU" sz="3200" dirty="0" smtClean="0"/>
              <a:t>«Как развивать цифровые навыки в современной школе?», 23.01.2019, ИЦАЭ</a:t>
            </a:r>
          </a:p>
          <a:p>
            <a:endParaRPr lang="ru-RU" sz="3200" b="1" dirty="0" smtClean="0">
              <a:solidFill>
                <a:srgbClr val="3333FF"/>
              </a:solidFill>
            </a:endParaRPr>
          </a:p>
          <a:p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261099" y="1392386"/>
            <a:ext cx="5397501" cy="448771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Представлен положительный опыт работы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Легарева</a:t>
            </a:r>
            <a:r>
              <a:rPr lang="ru-RU" dirty="0" smtClean="0"/>
              <a:t> Т.В., учитель информатики МБОУ СШ № 17», «Цифровой интеллект»,</a:t>
            </a:r>
          </a:p>
          <a:p>
            <a:r>
              <a:rPr lang="ru-RU" dirty="0" err="1" smtClean="0"/>
              <a:t>Персиянцева</a:t>
            </a:r>
            <a:r>
              <a:rPr lang="ru-RU" dirty="0" smtClean="0"/>
              <a:t> Н.А., учитель информатики, МБОУ «Лицей № 1 им. академика Б.Н. Петрова»,</a:t>
            </a:r>
          </a:p>
          <a:p>
            <a:r>
              <a:rPr lang="ru-RU" dirty="0" smtClean="0"/>
              <a:t>Виноградов С.М., директор, учитель  информатики МБОУ «СШ № 25»,</a:t>
            </a:r>
          </a:p>
          <a:p>
            <a:r>
              <a:rPr lang="ru-RU" dirty="0" smtClean="0"/>
              <a:t>Афанасьева Е.В., учитель информатики МБОУ «СШ № 25», «Цифровые </a:t>
            </a:r>
            <a:r>
              <a:rPr lang="ru-RU" dirty="0"/>
              <a:t>навыки, которые пригодятся нашим детям</a:t>
            </a:r>
            <a:r>
              <a:rPr lang="ru-RU" dirty="0" smtClean="0"/>
              <a:t>». </a:t>
            </a:r>
          </a:p>
          <a:p>
            <a:r>
              <a:rPr lang="ru-RU" dirty="0"/>
              <a:t>Андреева И.В</a:t>
            </a:r>
            <a:r>
              <a:rPr lang="ru-RU" dirty="0" smtClean="0"/>
              <a:t>., учитель информатики МБОУ «СШ № 25», «</a:t>
            </a:r>
            <a:r>
              <a:rPr lang="ru-RU" dirty="0"/>
              <a:t>Организация и проведение конкурсов с использованием социальных сетей</a:t>
            </a:r>
            <a:r>
              <a:rPr lang="ru-RU" dirty="0" smtClean="0"/>
              <a:t>»,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Аристова </a:t>
            </a:r>
            <a:r>
              <a:rPr lang="ru-RU" dirty="0"/>
              <a:t>Е.П</a:t>
            </a:r>
            <a:r>
              <a:rPr lang="ru-RU" dirty="0" smtClean="0"/>
              <a:t>., учитель математики МБОУ «СШ № 8», «</a:t>
            </a:r>
            <a:r>
              <a:rPr lang="ru-RU" dirty="0"/>
              <a:t>Использование ЦОР на уроках математики</a:t>
            </a:r>
            <a:r>
              <a:rPr lang="ru-RU" dirty="0" smtClean="0"/>
              <a:t>», </a:t>
            </a:r>
          </a:p>
          <a:p>
            <a:r>
              <a:rPr lang="ru-RU" dirty="0" smtClean="0"/>
              <a:t>Артамонова </a:t>
            </a:r>
            <a:r>
              <a:rPr lang="ru-RU" dirty="0"/>
              <a:t>А.В</a:t>
            </a:r>
            <a:r>
              <a:rPr lang="ru-RU" dirty="0" smtClean="0"/>
              <a:t>., учитель информатики МБОУ «СШ № 1»,«</a:t>
            </a:r>
            <a:r>
              <a:rPr lang="ru-RU" dirty="0" err="1" smtClean="0"/>
              <a:t>Цифровизация</a:t>
            </a:r>
            <a:r>
              <a:rPr lang="ru-RU" dirty="0" smtClean="0"/>
              <a:t> </a:t>
            </a:r>
            <a:r>
              <a:rPr lang="ru-RU" dirty="0"/>
              <a:t>школы: вчера, сегодня, завтра»). </a:t>
            </a:r>
          </a:p>
          <a:p>
            <a:endParaRPr lang="ru-RU" dirty="0"/>
          </a:p>
          <a:p>
            <a:endParaRPr lang="ru-RU" b="1" dirty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0405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2" y="836712"/>
            <a:ext cx="4736950" cy="576064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4800" b="1" dirty="0" smtClean="0">
                <a:solidFill>
                  <a:srgbClr val="3333FF"/>
                </a:solidFill>
              </a:rPr>
              <a:t>Приказ управления образования и молодежной политики Администрации города Смоленска  от 12.03.2018    № 117</a:t>
            </a:r>
          </a:p>
          <a:p>
            <a:endParaRPr lang="ru-RU" sz="4800" b="1" dirty="0" smtClean="0">
              <a:solidFill>
                <a:srgbClr val="3333FF"/>
              </a:solidFill>
            </a:endParaRPr>
          </a:p>
          <a:p>
            <a:pPr indent="0">
              <a:buNone/>
            </a:pPr>
            <a:r>
              <a:rPr lang="ru-RU" sz="4000" b="1" dirty="0" smtClean="0"/>
              <a:t>«Об организации деятельности  по реализации мероприятия «Повышение качества образования в школах с низкими результатами обучения и в школах, функционирующих в неблагоприятных социальных условиях, путем реализации региональных проектов и распространение их результатов» </a:t>
            </a:r>
          </a:p>
          <a:p>
            <a:pPr indent="0"/>
            <a:endParaRPr lang="ru-RU" sz="4000" dirty="0" smtClean="0"/>
          </a:p>
          <a:p>
            <a:pPr indent="0">
              <a:buNone/>
            </a:pPr>
            <a:r>
              <a:rPr lang="ru-RU" sz="4000" dirty="0" smtClean="0"/>
              <a:t>-Утвержден  муниципальный проект «Образовательный центр поддержки и развития  муниципальной системы образования».</a:t>
            </a:r>
          </a:p>
          <a:p>
            <a:pPr indent="0">
              <a:buNone/>
            </a:pPr>
            <a:r>
              <a:rPr lang="ru-RU" sz="4000" dirty="0" smtClean="0"/>
              <a:t>-Утверждено Положение об  образовательном центре поддержки и развития муниципальной системы образования.</a:t>
            </a:r>
          </a:p>
          <a:p>
            <a:pPr indent="0">
              <a:buNone/>
            </a:pPr>
            <a:r>
              <a:rPr lang="ru-RU" sz="4000" dirty="0" smtClean="0"/>
              <a:t>-Открыт Образовательный центр поддержки и развития муниципальной системы образования в МБУ ДО «ЦДО».</a:t>
            </a:r>
          </a:p>
          <a:p>
            <a:pPr lvl="0"/>
            <a:endParaRPr lang="ru-RU" sz="3100" dirty="0" smtClean="0"/>
          </a:p>
          <a:p>
            <a:pPr lvl="0"/>
            <a:r>
              <a:rPr lang="ru-RU" sz="4800" b="1" dirty="0" smtClean="0"/>
              <a:t>Состав МОЦ:</a:t>
            </a:r>
          </a:p>
          <a:p>
            <a:pPr lvl="0"/>
            <a:r>
              <a:rPr lang="ru-RU" sz="3600" dirty="0" smtClean="0"/>
              <a:t>Васинова Н. Д., заведующий методическим отделом МБУ ДО «ЦДО» (по согласованию) - руководитель центра поддержки и развития муниципальной системы образования (далее - ЦПРМСО);</a:t>
            </a:r>
          </a:p>
          <a:p>
            <a:pPr lvl="0"/>
            <a:r>
              <a:rPr lang="ru-RU" sz="3600" dirty="0" err="1" smtClean="0"/>
              <a:t>Юзвик</a:t>
            </a:r>
            <a:r>
              <a:rPr lang="ru-RU" sz="3600" dirty="0" smtClean="0"/>
              <a:t> Ю.Ю.– методист методическим отделом МБУ ДО «ЦДО» (по согласованию) - заместитель руководителя ЦПРМСО;</a:t>
            </a:r>
          </a:p>
          <a:p>
            <a:pPr lvl="0"/>
            <a:r>
              <a:rPr lang="ru-RU" sz="3600" dirty="0" smtClean="0"/>
              <a:t>Шинкарева О.П., ведущий специалист информационно-аналитического отдела управления образования и молодежной политики Администрации города Смоленска;</a:t>
            </a:r>
          </a:p>
          <a:p>
            <a:pPr lvl="0"/>
            <a:r>
              <a:rPr lang="ru-RU" sz="3600" dirty="0" smtClean="0"/>
              <a:t>Новикова И.В., директор МБОУ «СШ № 40»;</a:t>
            </a:r>
          </a:p>
          <a:p>
            <a:pPr lvl="0"/>
            <a:r>
              <a:rPr lang="ru-RU" sz="3600" dirty="0" err="1" smtClean="0"/>
              <a:t>Тимошенкова</a:t>
            </a:r>
            <a:r>
              <a:rPr lang="ru-RU" sz="3600" dirty="0" smtClean="0"/>
              <a:t> С. А., директор МБОУ «СШ №7»;</a:t>
            </a:r>
          </a:p>
          <a:p>
            <a:pPr lvl="0"/>
            <a:r>
              <a:rPr lang="ru-RU" sz="3600" dirty="0" err="1" smtClean="0"/>
              <a:t>Щегленко</a:t>
            </a:r>
            <a:r>
              <a:rPr lang="ru-RU" sz="3600" dirty="0" smtClean="0"/>
              <a:t> М.В., директор МБОУ «СШ №39»;</a:t>
            </a:r>
          </a:p>
          <a:p>
            <a:pPr lvl="0"/>
            <a:r>
              <a:rPr lang="ru-RU" sz="3600" dirty="0" smtClean="0"/>
              <a:t>Рылеева Е.А., заместитель директора, руководитель структурного подразделения МБУ ДО «ЦДО №1»;</a:t>
            </a:r>
          </a:p>
          <a:p>
            <a:pPr lvl="0"/>
            <a:r>
              <a:rPr lang="ru-RU" sz="3600" dirty="0" err="1" smtClean="0"/>
              <a:t>Исаенко</a:t>
            </a:r>
            <a:r>
              <a:rPr lang="ru-RU" sz="3600" dirty="0" smtClean="0"/>
              <a:t> Н.П., заместитель директора МБОУ «СШ № 29 им. Э.А. </a:t>
            </a:r>
            <a:r>
              <a:rPr lang="ru-RU" sz="3600" dirty="0" err="1" smtClean="0"/>
              <a:t>Хиля</a:t>
            </a:r>
            <a:r>
              <a:rPr lang="ru-RU" sz="3600" dirty="0" smtClean="0"/>
              <a:t>»;</a:t>
            </a:r>
          </a:p>
          <a:p>
            <a:pPr lvl="0"/>
            <a:r>
              <a:rPr lang="ru-RU" sz="3600" dirty="0" err="1" smtClean="0"/>
              <a:t>Жаботина</a:t>
            </a:r>
            <a:r>
              <a:rPr lang="ru-RU" sz="3600" dirty="0" smtClean="0"/>
              <a:t> С.Э., заместитель директора МБОУ «СШ № 8»;</a:t>
            </a:r>
          </a:p>
          <a:p>
            <a:pPr lvl="0"/>
            <a:r>
              <a:rPr lang="ru-RU" sz="3600" dirty="0" err="1" smtClean="0"/>
              <a:t>Голосова</a:t>
            </a:r>
            <a:r>
              <a:rPr lang="ru-RU" sz="3600" dirty="0" smtClean="0"/>
              <a:t> О.В., заместитель директора МБОУ «Гимназия № 4»;</a:t>
            </a:r>
          </a:p>
          <a:p>
            <a:pPr lvl="0"/>
            <a:r>
              <a:rPr lang="ru-RU" sz="3600" dirty="0" smtClean="0"/>
              <a:t> Скороспехова Л.А., заместитель директора МБОУ «СШ № 30 им. С.А. Железнова».</a:t>
            </a:r>
          </a:p>
          <a:p>
            <a:endParaRPr lang="ru-RU" sz="4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2612" y="980727"/>
            <a:ext cx="6424029" cy="5559921"/>
          </a:xfrm>
        </p:spPr>
        <p:txBody>
          <a:bodyPr>
            <a:noAutofit/>
          </a:bodyPr>
          <a:lstStyle/>
          <a:p>
            <a:r>
              <a:rPr lang="ru-RU" sz="1000" dirty="0" smtClean="0">
                <a:solidFill>
                  <a:srgbClr val="0070C0"/>
                </a:solidFill>
              </a:rPr>
              <a:t>Результат:</a:t>
            </a:r>
          </a:p>
          <a:p>
            <a:r>
              <a:rPr lang="ru-RU" sz="1000" dirty="0" smtClean="0"/>
              <a:t>Разработана и утверждена «дорожная карта» муниципального проекта «Образовательный центр поддержки и развития муниципальной системы образования».</a:t>
            </a:r>
          </a:p>
          <a:p>
            <a:r>
              <a:rPr lang="ru-RU" sz="1000" dirty="0" smtClean="0"/>
              <a:t>Проведен мониторинг 1.2.2 Анализ качественных показателей с использованием кластерной модели.</a:t>
            </a:r>
          </a:p>
          <a:p>
            <a:r>
              <a:rPr lang="ru-RU" sz="1000" dirty="0" smtClean="0"/>
              <a:t>Определены школы с нестабильными результатами обучения.</a:t>
            </a:r>
          </a:p>
          <a:p>
            <a:r>
              <a:rPr lang="ru-RU" sz="1000" dirty="0" smtClean="0"/>
              <a:t>Проведен входной мониторинг программ повышения качества образования образовательных организаций.</a:t>
            </a:r>
          </a:p>
          <a:p>
            <a:r>
              <a:rPr lang="ru-RU" sz="1000" dirty="0" smtClean="0"/>
              <a:t>Школами  - участниками проекта  созданы программы повышения качества образования.</a:t>
            </a:r>
          </a:p>
          <a:p>
            <a:r>
              <a:rPr lang="ru-RU" sz="1000" dirty="0" smtClean="0"/>
              <a:t>Проведена работа в рамках </a:t>
            </a:r>
            <a:r>
              <a:rPr lang="ru-RU" sz="1000" b="1" dirty="0" smtClean="0"/>
              <a:t>информационно – методической поддержки школ с устойчиво нестабильными результатами обучения, а также школ, функционирующих в неблагоприятных социальных условиях:</a:t>
            </a:r>
          </a:p>
          <a:p>
            <a:r>
              <a:rPr lang="ru-RU" sz="1000" dirty="0" smtClean="0"/>
              <a:t>В план работы городских методических объединений, профессиональных объединений руководителей и педагогических  работников включены мероприятия, направленные на повышение качества образовательных результатов</a:t>
            </a:r>
          </a:p>
          <a:p>
            <a:r>
              <a:rPr lang="ru-RU" sz="1000" dirty="0" smtClean="0"/>
              <a:t>Организованы диалоговые площадки в рамках городских МО  по обмену опытом между школами и педагогическими работниками:</a:t>
            </a:r>
          </a:p>
          <a:p>
            <a:pPr>
              <a:buNone/>
            </a:pPr>
            <a:r>
              <a:rPr lang="ru-RU" sz="1000" dirty="0" smtClean="0"/>
              <a:t>- Методическое совещание «Особенности организации и проведения Всероссийской проверочной работы (ВПР) по отдельным предметам в начальной школе» (система работы учителя при подготовке к ВПР обучающихся показывающих низкие образовательные результаты).</a:t>
            </a:r>
          </a:p>
          <a:p>
            <a:pPr>
              <a:buNone/>
            </a:pPr>
            <a:r>
              <a:rPr lang="ru-RU" sz="1000" dirty="0" smtClean="0"/>
              <a:t>- Методическое совещание «О подготовке обучающихся к ВПР и итоговой аттестации» (организация повторения при подготовке к итоговой аттестации для обучающихся с низкими образовательными результатами).</a:t>
            </a:r>
          </a:p>
          <a:p>
            <a:pPr>
              <a:buNone/>
            </a:pPr>
            <a:r>
              <a:rPr lang="ru-RU" sz="1000" dirty="0" smtClean="0"/>
              <a:t>- «Качественный результат ВПР– залог успеха на ОГЭ и ЕГЭ по математике» (система работы учителя по подготовке обучающихся к ВПР с низкими образовательными результатами).</a:t>
            </a:r>
          </a:p>
          <a:p>
            <a:pPr>
              <a:buFontTx/>
              <a:buChar char="-"/>
            </a:pPr>
            <a:r>
              <a:rPr lang="ru-RU" sz="1000" dirty="0" smtClean="0"/>
              <a:t>«Организация и содержание внеурочной деятельности учащихся в условиях в условиях введения ФГОС»  (внеурочная деятельность как ресурс повышения качества образования) (ГМО учителей русского языка и литературы).</a:t>
            </a:r>
          </a:p>
          <a:p>
            <a:r>
              <a:rPr lang="ru-RU" sz="1000" dirty="0" smtClean="0"/>
              <a:t>С целью </a:t>
            </a:r>
            <a:r>
              <a:rPr lang="ru-RU" sz="1000" b="1" i="1" dirty="0" smtClean="0"/>
              <a:t>методической поддержка и повышения квалификации педагогических и руководящих работников , проведены:</a:t>
            </a:r>
            <a:endParaRPr lang="ru-RU" sz="1000" dirty="0" smtClean="0"/>
          </a:p>
          <a:p>
            <a:pPr lvl="0">
              <a:buNone/>
            </a:pPr>
            <a:r>
              <a:rPr lang="ru-RU" sz="1000" dirty="0" smtClean="0"/>
              <a:t>- Межшкольный педагогический совет «Анализ результатов ГИА 2018 года: пути решения выявленных проблем»;</a:t>
            </a:r>
          </a:p>
          <a:p>
            <a:pPr lvl="0">
              <a:buNone/>
            </a:pPr>
            <a:r>
              <a:rPr lang="ru-RU" sz="1000" dirty="0" smtClean="0"/>
              <a:t>- Круглый стол «Пути эффективного учебного взаимодействия»;</a:t>
            </a:r>
          </a:p>
          <a:p>
            <a:pPr>
              <a:buNone/>
            </a:pPr>
            <a:r>
              <a:rPr lang="ru-RU" sz="1000" dirty="0" smtClean="0"/>
              <a:t>- Творческий отчет «Проектирование и механизмы поддержки школ с устойчиво нестабильными результатами и школ, функционирующих в неблагоприятных социальных условиях».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1477" y="332657"/>
            <a:ext cx="9793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28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4853"/>
            <a:ext cx="10972800" cy="6895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Образовательный центр поддержки и развития муниципальной системы образования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1" y="971550"/>
            <a:ext cx="5462269" cy="5154618"/>
          </a:xfrm>
        </p:spPr>
        <p:txBody>
          <a:bodyPr>
            <a:normAutofit fontScale="25000" lnSpcReduction="20000"/>
          </a:bodyPr>
          <a:lstStyle/>
          <a:p>
            <a:endParaRPr lang="ru-RU" b="1" u="sng" dirty="0" smtClean="0"/>
          </a:p>
          <a:p>
            <a:r>
              <a:rPr lang="ru-RU" sz="5600" b="1" i="1" dirty="0" smtClean="0"/>
              <a:t>Межшкольный педагогический совет</a:t>
            </a:r>
            <a:r>
              <a:rPr lang="ru-RU" sz="5600" dirty="0" smtClean="0"/>
              <a:t> </a:t>
            </a:r>
            <a:r>
              <a:rPr lang="ru-RU" sz="5600" b="1" dirty="0" smtClean="0"/>
              <a:t>«Анализ результатов государственной итоговой аттестации (ГИА- 2018): пути решения выявленных проблем», 29.10.2019,  МБОУ «СШ № 1»</a:t>
            </a:r>
            <a:endParaRPr lang="ru-RU" sz="5600" b="1" u="sng" dirty="0" smtClean="0"/>
          </a:p>
          <a:p>
            <a:r>
              <a:rPr lang="ru-RU" sz="4800" dirty="0" smtClean="0"/>
              <a:t>Вступительное слово. Анализ результатов итоговой аттестации. Проблемы. Пути решения. </a:t>
            </a:r>
            <a:r>
              <a:rPr lang="ru-RU" sz="4800" i="1" dirty="0" smtClean="0"/>
              <a:t>Васинова Н.Д., заведующий методическим отделом МБУ ДО «ЦДО», руководитель муниципального образовательного центра поддержки и развития муниципальной системы образования.</a:t>
            </a:r>
            <a:endParaRPr lang="ru-RU" sz="4800" dirty="0" smtClean="0"/>
          </a:p>
          <a:p>
            <a:r>
              <a:rPr lang="ru-RU" sz="4800" dirty="0" smtClean="0"/>
              <a:t>Городская проблемная группа «Методические особенности подготовки обучающихся к государственной итоговой аттестации по физике», как одна из форм методической поддержки учителей физики при подготовке обучающихся к итоговой аттестации», </a:t>
            </a:r>
            <a:r>
              <a:rPr lang="ru-RU" sz="4800" i="1" dirty="0" err="1" smtClean="0"/>
              <a:t>Гайжутене</a:t>
            </a:r>
            <a:r>
              <a:rPr lang="ru-RU" sz="4800" i="1" dirty="0" smtClean="0"/>
              <a:t> Е.И., учитель физики МБОУ «СШ № 33», руководитель городской проблемной группы.</a:t>
            </a:r>
            <a:endParaRPr lang="ru-RU" sz="4800" dirty="0" smtClean="0"/>
          </a:p>
          <a:p>
            <a:pPr lvl="0"/>
            <a:r>
              <a:rPr lang="ru-RU" sz="4800" dirty="0" smtClean="0"/>
              <a:t>Сильные и слабые стороны системы подготовки к ГИА: точка зрения учителя </a:t>
            </a:r>
            <a:r>
              <a:rPr lang="ru-RU" sz="4800" i="1" dirty="0" smtClean="0"/>
              <a:t>Скороспехова Л.А., заместитель директора МБОУ «СШ № 30 им. С.А. Железнова».</a:t>
            </a:r>
            <a:endParaRPr lang="ru-RU" sz="4800" dirty="0" smtClean="0"/>
          </a:p>
          <a:p>
            <a:pPr lvl="0"/>
            <a:r>
              <a:rPr lang="ru-RU" sz="4800" dirty="0" smtClean="0"/>
              <a:t>Методика выявления уровня </a:t>
            </a:r>
            <a:r>
              <a:rPr lang="ru-RU" sz="4800" dirty="0" err="1" smtClean="0"/>
              <a:t>обучаемости</a:t>
            </a:r>
            <a:r>
              <a:rPr lang="ru-RU" sz="4800" dirty="0" smtClean="0"/>
              <a:t>, </a:t>
            </a:r>
            <a:r>
              <a:rPr lang="ru-RU" sz="4800" i="1" dirty="0" smtClean="0"/>
              <a:t>Даньшина И.В., учитель математики МБОУ «СШ № 34».</a:t>
            </a:r>
            <a:endParaRPr lang="ru-RU" sz="4800" dirty="0" smtClean="0"/>
          </a:p>
          <a:p>
            <a:pPr lvl="0"/>
            <a:r>
              <a:rPr lang="ru-RU" sz="4800" dirty="0" smtClean="0"/>
              <a:t>Мониторинг качества </a:t>
            </a:r>
            <a:r>
              <a:rPr lang="ru-RU" sz="4800" dirty="0" err="1" smtClean="0"/>
              <a:t>обученности</a:t>
            </a:r>
            <a:r>
              <a:rPr lang="ru-RU" sz="4800" dirty="0" smtClean="0"/>
              <a:t> как фактор оптимизации подготовки учащихся к итоговой аттестации, </a:t>
            </a:r>
            <a:r>
              <a:rPr lang="ru-RU" sz="4800" i="1" dirty="0" err="1" smtClean="0"/>
              <a:t>Смазнова</a:t>
            </a:r>
            <a:r>
              <a:rPr lang="ru-RU" sz="4800" i="1" dirty="0" smtClean="0"/>
              <a:t> Т.А., заместитель директора МБОУ «СШ № 19 им. Героя России Панова».</a:t>
            </a:r>
            <a:endParaRPr lang="ru-RU" sz="4800" dirty="0" smtClean="0"/>
          </a:p>
          <a:p>
            <a:pPr lvl="0"/>
            <a:r>
              <a:rPr lang="ru-RU" sz="4800" dirty="0" smtClean="0"/>
              <a:t>Мастер-класс «Система работы со слабоуспевающими обучающимися», </a:t>
            </a:r>
            <a:r>
              <a:rPr lang="ru-RU" sz="4800" i="1" dirty="0" err="1" smtClean="0"/>
              <a:t>Боргардт</a:t>
            </a:r>
            <a:r>
              <a:rPr lang="ru-RU" sz="4800" i="1" dirty="0" smtClean="0"/>
              <a:t> В.В., учитель математики МБОУ «СШ № 30 им. С.А. Железнова».</a:t>
            </a:r>
            <a:endParaRPr lang="ru-RU" sz="4800" dirty="0" smtClean="0"/>
          </a:p>
          <a:p>
            <a:pPr lvl="0"/>
            <a:r>
              <a:rPr lang="ru-RU" sz="4800" dirty="0" smtClean="0"/>
              <a:t>Педагогическая мастерская «Формы организации деятельности обучающихся как составная часть системы работы учителя при подготовке к итоговой аттестации» , </a:t>
            </a:r>
            <a:r>
              <a:rPr lang="ru-RU" sz="4800" i="1" dirty="0" smtClean="0"/>
              <a:t>Гаврилюк Л.А., учитель математики МБОУ «СШ № 40».</a:t>
            </a:r>
            <a:endParaRPr lang="ru-RU" sz="4800" dirty="0" smtClean="0"/>
          </a:p>
          <a:p>
            <a:pPr lvl="0"/>
            <a:r>
              <a:rPr lang="ru-RU" sz="4800" dirty="0" smtClean="0"/>
              <a:t>Качественный анализ результатов итоговой аттестации по информатике, </a:t>
            </a:r>
            <a:r>
              <a:rPr lang="ru-RU" sz="4800" i="1" dirty="0" smtClean="0"/>
              <a:t>Никитина Т.Ю., учитель информатики МБОУ «Гимназия № 4».</a:t>
            </a:r>
            <a:endParaRPr lang="ru-RU" sz="4800" dirty="0" smtClean="0"/>
          </a:p>
          <a:p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10662" y="1017270"/>
            <a:ext cx="5096656" cy="5108897"/>
          </a:xfrm>
        </p:spPr>
        <p:txBody>
          <a:bodyPr>
            <a:normAutofit fontScale="25000" lnSpcReduction="20000"/>
          </a:bodyPr>
          <a:lstStyle/>
          <a:p>
            <a:r>
              <a:rPr lang="ru-RU" sz="5400" b="1" dirty="0" smtClean="0"/>
              <a:t>Круглый стол «Пути эффективного учебного взаимодействия»,20.11.2018, МБОУ «СШ № 18»</a:t>
            </a:r>
          </a:p>
          <a:p>
            <a:endParaRPr lang="ru-RU" sz="5400" b="1" dirty="0" smtClean="0"/>
          </a:p>
          <a:p>
            <a:r>
              <a:rPr lang="ru-RU" sz="5400" dirty="0" smtClean="0"/>
              <a:t>- «Предметные недели как способ развития учебного взаимодействия», </a:t>
            </a:r>
            <a:r>
              <a:rPr lang="ru-RU" sz="5400" dirty="0" err="1" smtClean="0"/>
              <a:t>Мисуркина</a:t>
            </a:r>
            <a:r>
              <a:rPr lang="ru-RU" sz="5400" dirty="0" smtClean="0"/>
              <a:t> Л.В., заместитель директора, учитель математики МБОУ «СШ № 18».</a:t>
            </a:r>
            <a:endParaRPr lang="ru-RU" sz="5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0405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124746"/>
            <a:ext cx="4671060" cy="5001419"/>
          </a:xfrm>
        </p:spPr>
        <p:txBody>
          <a:bodyPr>
            <a:normAutofit fontScale="55000" lnSpcReduction="20000"/>
          </a:bodyPr>
          <a:lstStyle/>
          <a:p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Конкурсы профессионального мастерства</a:t>
            </a:r>
            <a:endParaRPr lang="ru-RU" sz="3400" b="1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r>
              <a:rPr lang="ru-RU" b="1" dirty="0" smtClean="0"/>
              <a:t>Конкурс «Учитель года - 2019»</a:t>
            </a:r>
            <a:r>
              <a:rPr lang="ru-RU" dirty="0" smtClean="0"/>
              <a:t>, январь-март.</a:t>
            </a:r>
          </a:p>
          <a:p>
            <a:r>
              <a:rPr lang="ru-RU" b="1" dirty="0" smtClean="0"/>
              <a:t>Конкурс методических разработок </a:t>
            </a:r>
            <a:r>
              <a:rPr lang="ru-RU" dirty="0" smtClean="0"/>
              <a:t>(учителя  иностранных языков), декабрь-апрель.</a:t>
            </a:r>
          </a:p>
          <a:p>
            <a:r>
              <a:rPr lang="ru-RU" b="1" dirty="0" smtClean="0"/>
              <a:t>Вторые городские педагогические  чтения: </a:t>
            </a:r>
            <a:r>
              <a:rPr lang="ru-RU" dirty="0" smtClean="0"/>
              <a:t>«Развиваем традиции, создаем новое»,октябрь – апрель, 25 апреля , </a:t>
            </a:r>
            <a:r>
              <a:rPr lang="ru-RU" dirty="0" err="1" smtClean="0"/>
              <a:t>СмолГУ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Научно-практический Форум </a:t>
            </a:r>
            <a:r>
              <a:rPr lang="ru-RU" dirty="0" smtClean="0"/>
              <a:t>«Функциональная грамотность школьников в свете ФГОС», октябрь, МБОУ «Гимназия № 1 им. Н.М. Пржевальского».</a:t>
            </a:r>
          </a:p>
          <a:p>
            <a:r>
              <a:rPr lang="ru-RU" b="1" dirty="0" smtClean="0"/>
              <a:t>Городской конкурс </a:t>
            </a:r>
            <a:r>
              <a:rPr lang="ru-RU" dirty="0" smtClean="0"/>
              <a:t>«Современный урок - как основа эффективного качественного образования», февраль март.</a:t>
            </a:r>
          </a:p>
          <a:p>
            <a:r>
              <a:rPr lang="ru-RU" b="1" dirty="0" smtClean="0"/>
              <a:t>Городская методическая выставка </a:t>
            </a:r>
            <a:r>
              <a:rPr lang="ru-RU" dirty="0" smtClean="0"/>
              <a:t>«Инновационные технологии в моей деятельности, 10-11 апреля.</a:t>
            </a:r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23560" y="980729"/>
            <a:ext cx="6035040" cy="5340061"/>
          </a:xfrm>
        </p:spPr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ru-RU" sz="2200" dirty="0" smtClean="0"/>
              <a:t>Утверждены  приказом управления образования и молодёжной политики Администрации города Смоленска</a:t>
            </a:r>
          </a:p>
          <a:p>
            <a:pPr indent="0">
              <a:buNone/>
            </a:pPr>
            <a:r>
              <a:rPr lang="ru-RU" sz="2200" dirty="0" smtClean="0"/>
              <a:t> от 01.03.2019 № 122                                                                                                                      </a:t>
            </a:r>
          </a:p>
          <a:p>
            <a:pPr>
              <a:buNone/>
            </a:pPr>
            <a:r>
              <a:rPr lang="ru-RU" sz="2200" dirty="0" smtClean="0"/>
              <a:t>          Итоги городского конкурса  «Современный урок – как основа эффективного качественного образования»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1477" y="332657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32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89321" y="2286000"/>
          <a:ext cx="5577840" cy="4229100"/>
        </p:xfrm>
        <a:graphic>
          <a:graphicData uri="http://schemas.openxmlformats.org/presentationml/2006/ole">
            <p:oleObj spid="_x0000_s1026" name="Документ" r:id="rId3" imgW="6120143" imgH="530009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691063" cy="955675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Городская Методическая служба</a:t>
            </a:r>
            <a:br>
              <a:rPr lang="ru-RU" sz="2700" dirty="0" smtClean="0">
                <a:solidFill>
                  <a:srgbClr val="7030A0"/>
                </a:solidFill>
              </a:rPr>
            </a:br>
            <a:endParaRPr lang="ru-RU" sz="2700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66733" y="1196752"/>
            <a:ext cx="6815667" cy="511256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lvl="0"/>
            <a:r>
              <a:rPr lang="ru-RU" sz="3400" b="1" i="1" dirty="0" smtClean="0"/>
              <a:t>Информационное, методическое сопровождение деятельности педагогов по реализации ФГОС, обновлению образовательных технологий и содержания образования с учетом концепций преподавания предметов; по подготовке обучающихся к итоговой аттестации; по выявлению, сопровождению и развитию одаренных детей; деятельности педагогов по работе с детьми с ограниченными возможностями здоровья и детьми-инвалидами; по профильной подготовке, по инновационной работе, по внедрению робототехники  в образовательный процесс.</a:t>
            </a:r>
            <a:endParaRPr lang="ru-RU" sz="3400" b="1" dirty="0" smtClean="0"/>
          </a:p>
          <a:p>
            <a:pPr lvl="0"/>
            <a:r>
              <a:rPr lang="ru-RU" sz="3400" b="1" i="1" dirty="0" smtClean="0"/>
              <a:t>Организовать систему методической работы по повышению предметных компетенций педагогов.</a:t>
            </a:r>
            <a:endParaRPr lang="ru-RU" sz="3400" b="1" dirty="0" smtClean="0"/>
          </a:p>
          <a:p>
            <a:pPr lvl="0"/>
            <a:r>
              <a:rPr lang="ru-RU" sz="3400" b="1" i="1" dirty="0" smtClean="0"/>
              <a:t>Организовать систему методической работы по повышению методических компетенций педагогов.</a:t>
            </a:r>
            <a:endParaRPr lang="ru-RU" sz="3400" b="1" dirty="0" smtClean="0"/>
          </a:p>
          <a:p>
            <a:pPr lvl="0"/>
            <a:r>
              <a:rPr lang="ru-RU" sz="3400" b="1" i="1" dirty="0" smtClean="0"/>
              <a:t>Организация системы наставничества.</a:t>
            </a:r>
            <a:endParaRPr lang="ru-RU" sz="3400" b="1" dirty="0" smtClean="0"/>
          </a:p>
          <a:p>
            <a:pPr lvl="0"/>
            <a:r>
              <a:rPr lang="ru-RU" sz="3400" b="1" i="1" dirty="0" smtClean="0"/>
              <a:t>Организация системы методической работы, направленной на развитие профессиональных компетенций педагогов с целью повышения качества знаний по математике.</a:t>
            </a:r>
            <a:endParaRPr lang="ru-RU" sz="3400" b="1" dirty="0" smtClean="0"/>
          </a:p>
          <a:p>
            <a:pPr lvl="0"/>
            <a:r>
              <a:rPr lang="ru-RU" sz="3400" b="1" i="1" dirty="0" smtClean="0"/>
              <a:t>Организация конкурсов профессионального мастерства.</a:t>
            </a:r>
            <a:r>
              <a:rPr lang="ru-RU" sz="3400" b="1" dirty="0" smtClean="0"/>
              <a:t> </a:t>
            </a:r>
          </a:p>
          <a:p>
            <a:pPr lvl="0"/>
            <a:r>
              <a:rPr lang="ru-RU" sz="3400" b="1" i="1" dirty="0" smtClean="0"/>
              <a:t>Создание условий для обобщения и тиражирования положительного педагогического опыта.</a:t>
            </a:r>
            <a:endParaRPr lang="ru-RU" sz="3400" b="1" dirty="0" smtClean="0"/>
          </a:p>
          <a:p>
            <a:pPr lvl="0"/>
            <a:r>
              <a:rPr lang="ru-RU" sz="3400" b="1" i="1" dirty="0" smtClean="0"/>
              <a:t>Создание электронной библиотеки по работе с одаренными детьми.</a:t>
            </a:r>
            <a:endParaRPr lang="ru-RU" sz="3400" b="1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  <a:p>
            <a:pPr lvl="0"/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благоприятные условия для профессионального развития педагогических и руководящих работников муниципальных образовательных учреждений города Смоленска:</a:t>
            </a:r>
          </a:p>
          <a:p>
            <a:endParaRPr lang="ru-RU" sz="16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83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Городская методическая выставка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«Инновационные технологии в моей деятельности»   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63588" y="1084898"/>
          <a:ext cx="4128452" cy="5418137"/>
        </p:xfrm>
        <a:graphic>
          <a:graphicData uri="http://schemas.openxmlformats.org/presentationml/2006/ole">
            <p:oleObj spid="_x0000_s2052" name="Документ" r:id="rId3" imgW="6132817" imgH="8731372" progId="Word.Document.12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6023610" y="1863090"/>
          <a:ext cx="5474970" cy="4343400"/>
        </p:xfrm>
        <a:graphic>
          <a:graphicData uri="http://schemas.openxmlformats.org/presentationml/2006/ole">
            <p:oleObj spid="_x0000_s2053" name="Документ" r:id="rId4" imgW="6120143" imgH="371856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Вторые городские педагогические  чтения: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«Развиваем традиции, создаем новое»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556514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В работе пленарного заседания приняли участие около 100 педагогов, в работе секций около 200.</a:t>
            </a:r>
          </a:p>
          <a:p>
            <a:r>
              <a:rPr lang="ru-RU" b="1" dirty="0" smtClean="0"/>
              <a:t>В рамках работы пленарного заседания и секционных заседаний ученые и педагоги обсуждали актуальные проблемы современного образования, сохранения традиций и преемственность в преподавании школьных предметов, инновационного педагогического опыта. </a:t>
            </a:r>
          </a:p>
          <a:p>
            <a:r>
              <a:rPr lang="ru-RU" b="1" dirty="0" smtClean="0"/>
              <a:t>К участию в педагогических чтениях было заявлено 36 статей руководящих и педагогических работников образовательных организаций города по разным направлениям педагогической деятельности: методическое, психолого-педагогическое, логопедическое сопровождение воспитанников и обучающихся,  формирование экологической культуры и мн.др. </a:t>
            </a:r>
          </a:p>
          <a:p>
            <a:r>
              <a:rPr lang="ru-RU" b="1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38061" y="1565910"/>
          <a:ext cx="3897630" cy="4058603"/>
        </p:xfrm>
        <a:graphic>
          <a:graphicData uri="http://schemas.openxmlformats.org/presentationml/2006/ole">
            <p:oleObj spid="_x0000_s3074" name="Документ" r:id="rId3" imgW="4332025" imgH="3821649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0163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885825"/>
            <a:ext cx="5448299" cy="5467349"/>
          </a:xfrm>
        </p:spPr>
        <p:txBody>
          <a:bodyPr>
            <a:noAutofit/>
          </a:bodyPr>
          <a:lstStyle/>
          <a:p>
            <a:endParaRPr lang="ru-RU" sz="1000" dirty="0" smtClean="0"/>
          </a:p>
          <a:p>
            <a:r>
              <a:rPr lang="ru-RU" sz="1200" b="1" dirty="0" smtClean="0">
                <a:solidFill>
                  <a:srgbClr val="3333FF"/>
                </a:solidFill>
              </a:rPr>
              <a:t>С целью обеспечения информационного, методического сопровождения деятельности педагогических работников, развития их профессиональной компетентности в городе работали 16 ГМО учителей предметников</a:t>
            </a:r>
          </a:p>
          <a:p>
            <a:pPr>
              <a:buNone/>
            </a:pPr>
            <a:endParaRPr lang="ru-RU" sz="900" b="1" dirty="0" smtClean="0"/>
          </a:p>
          <a:p>
            <a:r>
              <a:rPr lang="ru-RU" sz="900" b="1" dirty="0" smtClean="0">
                <a:solidFill>
                  <a:srgbClr val="7030A0"/>
                </a:solidFill>
              </a:rPr>
              <a:t>Городские методические объединения</a:t>
            </a:r>
            <a:r>
              <a:rPr lang="ru-RU" sz="900" b="1" dirty="0" smtClean="0"/>
              <a:t>:</a:t>
            </a:r>
          </a:p>
          <a:p>
            <a:pPr lvl="0"/>
            <a:r>
              <a:rPr lang="ru-RU" sz="900" b="1" dirty="0" smtClean="0"/>
              <a:t>учителей русского языка и литературы – руководитель </a:t>
            </a:r>
            <a:r>
              <a:rPr lang="ru-RU" sz="900" b="1" dirty="0" err="1" smtClean="0"/>
              <a:t>Хацкова</a:t>
            </a:r>
            <a:r>
              <a:rPr lang="ru-RU" sz="900" b="1" dirty="0" smtClean="0"/>
              <a:t> Е.Е., методист МБУ ДО «ЦДО»;</a:t>
            </a:r>
          </a:p>
          <a:p>
            <a:pPr lvl="0"/>
            <a:r>
              <a:rPr lang="ru-RU" sz="900" b="1" dirty="0" smtClean="0"/>
              <a:t>учителей истории православной культуры земли Смоленской и основ духовно – нравственной культуры народов России – руководитель Терёхина О.В., методист МБУ ДО «ЦДО»;</a:t>
            </a:r>
          </a:p>
          <a:p>
            <a:pPr lvl="0"/>
            <a:r>
              <a:rPr lang="ru-RU" sz="900" b="1" dirty="0" smtClean="0"/>
              <a:t>учителей иностранных языков, руководитель Ковалева Н.Г., методист МБУ ДО «ЦДО»;</a:t>
            </a:r>
          </a:p>
          <a:p>
            <a:pPr lvl="0"/>
            <a:r>
              <a:rPr lang="ru-RU" sz="900" b="1" dirty="0" smtClean="0"/>
              <a:t>учителей математики, руководитель - Васинова Н.Д., методист МБУ ДО «ЦДО»;</a:t>
            </a:r>
          </a:p>
          <a:p>
            <a:pPr lvl="0"/>
            <a:r>
              <a:rPr lang="ru-RU" sz="900" b="1" dirty="0" smtClean="0"/>
              <a:t>учителей физики, руководитель – </a:t>
            </a:r>
            <a:r>
              <a:rPr lang="ru-RU" sz="900" b="1" dirty="0" err="1" smtClean="0"/>
              <a:t>Гайжутене</a:t>
            </a:r>
            <a:r>
              <a:rPr lang="ru-RU" sz="900" b="1" dirty="0" smtClean="0"/>
              <a:t> Е.И., учитель физики МБОУ «СШ № 33»;</a:t>
            </a:r>
          </a:p>
          <a:p>
            <a:pPr lvl="0"/>
            <a:r>
              <a:rPr lang="ru-RU" sz="900" b="1" dirty="0" smtClean="0"/>
              <a:t>учителей информатики и ИКТ, руководитель – </a:t>
            </a:r>
            <a:r>
              <a:rPr lang="ru-RU" sz="900" b="1" dirty="0" err="1" smtClean="0"/>
              <a:t>Чердакова</a:t>
            </a:r>
            <a:r>
              <a:rPr lang="ru-RU" sz="900" b="1" dirty="0" smtClean="0"/>
              <a:t> М.Н., учитель информатики и ИКТ МБОУ «СШ № 8»;</a:t>
            </a:r>
          </a:p>
          <a:p>
            <a:pPr lvl="0"/>
            <a:r>
              <a:rPr lang="ru-RU" sz="900" b="1" dirty="0" smtClean="0"/>
              <a:t>учителей географии и экологии, руководитель - </a:t>
            </a:r>
            <a:r>
              <a:rPr lang="ru-RU" sz="900" b="1" dirty="0" err="1" smtClean="0"/>
              <a:t>Хлимановская</a:t>
            </a:r>
            <a:r>
              <a:rPr lang="ru-RU" sz="900" b="1" dirty="0" smtClean="0"/>
              <a:t> О.В., учитель географии МБОУ «СШ № 7»;</a:t>
            </a:r>
          </a:p>
          <a:p>
            <a:pPr lvl="0"/>
            <a:r>
              <a:rPr lang="ru-RU" sz="900" b="1" dirty="0" smtClean="0"/>
              <a:t>учителей химии, руководитель - Макарова О.М., учитель химии МБОУ «СШ № 33»;</a:t>
            </a:r>
          </a:p>
          <a:p>
            <a:pPr lvl="0"/>
            <a:r>
              <a:rPr lang="ru-RU" sz="900" b="1" dirty="0" smtClean="0"/>
              <a:t>учителей биологии, руководитель - Перлина Н.Б., методист МБУ ДО «ЦДО»;</a:t>
            </a:r>
          </a:p>
          <a:p>
            <a:pPr lvl="0"/>
            <a:r>
              <a:rPr lang="ru-RU" sz="900" b="1" dirty="0" smtClean="0"/>
              <a:t>учителей эстетического цикла, руководитель - Меркушева Е.А., учитель ИЗО МБОУ «СШ № 37»;</a:t>
            </a:r>
          </a:p>
          <a:p>
            <a:pPr lvl="0"/>
            <a:r>
              <a:rPr lang="ru-RU" sz="900" b="1" dirty="0" smtClean="0"/>
              <a:t>учителей истории, обществознания и права, руководитель – Каштанова О.Н., учитель истории и обществознания МБОУ «СШ № 14»;</a:t>
            </a:r>
          </a:p>
          <a:p>
            <a:pPr lvl="0"/>
            <a:r>
              <a:rPr lang="ru-RU" sz="900" b="1" dirty="0" smtClean="0"/>
              <a:t>учителей физической культуры, руководитель – Марченкова Т.В., учитель физической культуры МБОУ «СШ № 29»;</a:t>
            </a:r>
          </a:p>
          <a:p>
            <a:pPr lvl="0"/>
            <a:r>
              <a:rPr lang="ru-RU" sz="900" b="1" dirty="0" smtClean="0"/>
              <a:t>организаторов-преподавателей основ безопасности жизнедеятельности, руководитель - </a:t>
            </a:r>
            <a:r>
              <a:rPr lang="ru-RU" sz="900" b="1" dirty="0" err="1" smtClean="0"/>
              <a:t>Зайченко</a:t>
            </a:r>
            <a:r>
              <a:rPr lang="ru-RU" sz="900" b="1" dirty="0" smtClean="0"/>
              <a:t> М.В., организатор – преподаватель основ безопасности жизнедеятельности МБОУ «Гимназия № 1 им. Н.М. Пржевальского»;</a:t>
            </a:r>
          </a:p>
          <a:p>
            <a:pPr lvl="0"/>
            <a:r>
              <a:rPr lang="ru-RU" sz="900" b="1" dirty="0" smtClean="0"/>
              <a:t>учителей начальных классов, руководитель - </a:t>
            </a:r>
            <a:r>
              <a:rPr lang="ru-RU" sz="900" b="1" dirty="0" err="1" smtClean="0"/>
              <a:t>Амельченкова</a:t>
            </a:r>
            <a:r>
              <a:rPr lang="ru-RU" sz="900" b="1" dirty="0" smtClean="0"/>
              <a:t> Н.А., учитель начальных классов МБОУ «СШ № 33»;</a:t>
            </a:r>
          </a:p>
          <a:p>
            <a:pPr lvl="0"/>
            <a:r>
              <a:rPr lang="ru-RU" sz="900" b="1" dirty="0" smtClean="0"/>
              <a:t>заведующих школьными библиотеками, руководитель – Иващенко И.В., методист МБУ ДО «ЦДО»;</a:t>
            </a:r>
          </a:p>
          <a:p>
            <a:pPr lvl="0"/>
            <a:r>
              <a:rPr lang="ru-RU" sz="900" b="1" dirty="0" smtClean="0"/>
              <a:t>старших воспитателей муниципальных бюджетных дошкольных образовательных учреждений, руководитель - </a:t>
            </a:r>
            <a:r>
              <a:rPr lang="ru-RU" sz="900" b="1" dirty="0" err="1" smtClean="0"/>
              <a:t>Клименкова</a:t>
            </a:r>
            <a:r>
              <a:rPr lang="ru-RU" sz="900" b="1" dirty="0" smtClean="0"/>
              <a:t> М.И., методист МБУ ДО «ЦДО».</a:t>
            </a:r>
          </a:p>
          <a:p>
            <a:endParaRPr lang="ru-RU" sz="1000" dirty="0" smtClean="0"/>
          </a:p>
          <a:p>
            <a:pPr>
              <a:buNone/>
            </a:pPr>
            <a:endParaRPr lang="ru-RU" sz="1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68076" y="1412779"/>
            <a:ext cx="4814325" cy="4713387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 smtClean="0">
                <a:solidFill>
                  <a:srgbClr val="3333FF"/>
                </a:solidFill>
              </a:rPr>
              <a:t>В 2018-2019 учебном году проведено </a:t>
            </a:r>
            <a:r>
              <a:rPr lang="ru-RU" sz="4800" b="1" dirty="0" smtClean="0"/>
              <a:t>около 80 заседаний учителей –предметников.</a:t>
            </a:r>
          </a:p>
          <a:p>
            <a:pPr>
              <a:buNone/>
            </a:pPr>
            <a:r>
              <a:rPr lang="ru-RU" sz="4800" dirty="0" smtClean="0"/>
              <a:t>          </a:t>
            </a:r>
            <a:r>
              <a:rPr lang="ru-RU" sz="4800" b="1" dirty="0" smtClean="0">
                <a:solidFill>
                  <a:srgbClr val="3333FF"/>
                </a:solidFill>
              </a:rPr>
              <a:t>На  заседаниях ГМО</a:t>
            </a:r>
            <a:r>
              <a:rPr lang="ru-RU" sz="4800" dirty="0" smtClean="0"/>
              <a:t>:</a:t>
            </a:r>
          </a:p>
          <a:p>
            <a:r>
              <a:rPr lang="ru-RU" sz="4800" dirty="0" smtClean="0"/>
              <a:t>изучались нормативно – правовые документы по преподаванию предметов в 2018-2019 учебном году, особое внимание уделялось таким предметам как иностранный язык, история, «Родной язык» и «Родная литература», </a:t>
            </a:r>
          </a:p>
          <a:p>
            <a:r>
              <a:rPr lang="ru-RU" sz="4800" dirty="0" smtClean="0"/>
              <a:t>рассматривались вопросы «Особенности преподавания астрономии в средней школе»,</a:t>
            </a:r>
          </a:p>
          <a:p>
            <a:r>
              <a:rPr lang="ru-RU" sz="4800" dirty="0" smtClean="0"/>
              <a:t>обсуждались и анализировались результаты итоговой аттестации, </a:t>
            </a:r>
          </a:p>
          <a:p>
            <a:r>
              <a:rPr lang="ru-RU" sz="4800" dirty="0" smtClean="0"/>
              <a:t>проверочных работ, </a:t>
            </a:r>
          </a:p>
          <a:p>
            <a:r>
              <a:rPr lang="ru-RU" sz="4800" dirty="0" smtClean="0"/>
              <a:t>результаты олимпиад, </a:t>
            </a:r>
          </a:p>
          <a:p>
            <a:r>
              <a:rPr lang="ru-RU" sz="4800" dirty="0" smtClean="0"/>
              <a:t>рассматривались вопросы диагностика уровня </a:t>
            </a:r>
            <a:r>
              <a:rPr lang="ru-RU" sz="4800" dirty="0" err="1" smtClean="0"/>
              <a:t>сформированности</a:t>
            </a:r>
            <a:r>
              <a:rPr lang="ru-RU" sz="4800" dirty="0" smtClean="0"/>
              <a:t> </a:t>
            </a:r>
            <a:r>
              <a:rPr lang="ru-RU" sz="4800" dirty="0" err="1" smtClean="0"/>
              <a:t>общеучебных</a:t>
            </a:r>
            <a:r>
              <a:rPr lang="ru-RU" sz="4800" dirty="0" smtClean="0"/>
              <a:t> умений и навыков выпускников 9-х, 11-х классов, формирование </a:t>
            </a:r>
            <a:r>
              <a:rPr lang="ru-RU" sz="4800" dirty="0" err="1" smtClean="0"/>
              <a:t>ИКТ-компетентности</a:t>
            </a:r>
            <a:r>
              <a:rPr lang="ru-RU" sz="4800" dirty="0" smtClean="0"/>
              <a:t> как одного из аспектов формирования УУД обучающихся,</a:t>
            </a:r>
          </a:p>
          <a:p>
            <a:r>
              <a:rPr lang="ru-RU" sz="4800" dirty="0" smtClean="0"/>
              <a:t>организация внеурочной деятельности по предметам </a:t>
            </a:r>
            <a:r>
              <a:rPr lang="ru-RU" sz="4800" dirty="0" err="1" smtClean="0"/>
              <a:t>естественно-научного</a:t>
            </a:r>
            <a:r>
              <a:rPr lang="ru-RU" sz="4800" dirty="0" smtClean="0"/>
              <a:t> цикла в условиях реализации ФГОС и др.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551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План работы городского методического объединения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учителей математики на 2018/2019 учебный год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583" y="1489168"/>
            <a:ext cx="10609217" cy="46877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Методическая проблема</a:t>
            </a:r>
            <a:r>
              <a:rPr lang="ru-RU" dirty="0"/>
              <a:t>: методическое сопровождение инновационных процессов, способствующих внедрению концептуальных идей обновления содержания образования, инициирующих введение интерактивных форм обучения.</a:t>
            </a:r>
          </a:p>
          <a:p>
            <a:r>
              <a:rPr lang="ru-RU" b="1" dirty="0"/>
              <a:t>Цель:</a:t>
            </a:r>
            <a:r>
              <a:rPr lang="ru-RU" dirty="0"/>
              <a:t> развитие профессиональной компетентности учителей математики для повышения качества образовательного результата в образовательных учреждениях в условиях ФГОС и реализации Концепции математического образования.</a:t>
            </a:r>
          </a:p>
          <a:p>
            <a:r>
              <a:rPr lang="ru-RU" b="1" dirty="0"/>
              <a:t>Задачи:</a:t>
            </a:r>
            <a:r>
              <a:rPr lang="ru-RU" dirty="0"/>
              <a:t> </a:t>
            </a:r>
          </a:p>
          <a:p>
            <a:r>
              <a:rPr lang="ru-RU" dirty="0"/>
              <a:t>- создать необходимые условия  для обеспечения педагогического мастерства педагогов в условиях ФГОС и реализации Концепции математического образования;</a:t>
            </a:r>
          </a:p>
          <a:p>
            <a:r>
              <a:rPr lang="ru-RU" dirty="0"/>
              <a:t>- внедрять апробированный практикой позитивный опыт работы педагогов города;</a:t>
            </a:r>
          </a:p>
          <a:p>
            <a:r>
              <a:rPr lang="ru-RU" dirty="0"/>
              <a:t>- оказывать профессиональную помощь молодым учителям;</a:t>
            </a:r>
          </a:p>
          <a:p>
            <a:r>
              <a:rPr lang="ru-RU" dirty="0"/>
              <a:t>- повысить роль методических мероприятий в совершенствовании педагогического мастерства, по повышению качества ведения документации ШМО (кафедр);</a:t>
            </a:r>
          </a:p>
          <a:p>
            <a:r>
              <a:rPr lang="ru-RU" dirty="0"/>
              <a:t>- организовать работу с учителями по подготовке обучающихся  к итоговой аттестации;</a:t>
            </a:r>
          </a:p>
          <a:p>
            <a:r>
              <a:rPr lang="ru-RU" dirty="0"/>
              <a:t>- организовать работу с мотивированными и одаренными детьми.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969126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8738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Заседания ГМО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123950"/>
            <a:ext cx="4854575" cy="500221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ГМО учителей математики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ГМО учителей физики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ГМО учителей информатики</a:t>
            </a:r>
          </a:p>
          <a:p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10325" y="1155699"/>
            <a:ext cx="5054844" cy="4960943"/>
          </a:xfrm>
        </p:spPr>
        <p:txBody>
          <a:bodyPr>
            <a:normAutofit fontScale="40000" lnSpcReduction="20000"/>
          </a:bodyPr>
          <a:lstStyle/>
          <a:p>
            <a:pPr lvl="0" indent="0">
              <a:lnSpc>
                <a:spcPct val="107000"/>
              </a:lnSpc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C00000"/>
                </a:solidFill>
              </a:rPr>
              <a:t>07.11.2018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«Проблемы изучения математики и пути их решения».</a:t>
            </a:r>
          </a:p>
          <a:p>
            <a:pPr lvl="0" indent="0">
              <a:lnSpc>
                <a:spcPct val="107000"/>
              </a:lnSpc>
              <a:buClr>
                <a:srgbClr val="002060"/>
              </a:buClr>
              <a:buNone/>
            </a:pPr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Представлен положительный опыт работы:</a:t>
            </a:r>
          </a:p>
          <a:p>
            <a:pPr lvl="0" indent="0">
              <a:lnSpc>
                <a:spcPct val="107000"/>
              </a:lnSpc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Наличие пробелов в знаниях учащихся по базовой программе курса в начальной школе, как причина неуспешных детей в обучении математике.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Лагуткина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Э.П., учитель математики МБОУ «Гимназия № 4».</a:t>
            </a:r>
          </a:p>
          <a:p>
            <a:pPr lvl="0" indent="0">
              <a:lnSpc>
                <a:spcPct val="107000"/>
              </a:lnSpc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Результаты ГИА по математике как один из показателей качества освоения программы за курс основной и старшей школы. Елисеева С.М., учитель математики МБОУ «СШ № 29».</a:t>
            </a:r>
          </a:p>
          <a:p>
            <a:pPr lvl="0" indent="0">
              <a:lnSpc>
                <a:spcPct val="107000"/>
              </a:lnSpc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продуктивных форм и методов обучения на уроках как один из путей повышения мотивации обучающихся.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Тютюнник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Т.Е., учитель математики МБОУ «Лицей №1 им. академика Б.Н. Петрова»;</a:t>
            </a:r>
          </a:p>
          <a:p>
            <a:pPr lvl="0" indent="0">
              <a:lnSpc>
                <a:spcPct val="107000"/>
              </a:lnSpc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Внеурочная деятельность как одна из важнейших составляющих процесса математического образования школьников.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Давыдовская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А.Ю., учитель математики МБОУ «СШ № 33».</a:t>
            </a:r>
          </a:p>
          <a:p>
            <a:pPr lvl="0" indent="0">
              <a:lnSpc>
                <a:spcPct val="107000"/>
              </a:lnSpc>
              <a:buClr>
                <a:srgbClr val="002060"/>
              </a:buCl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математического мировоззрения обучающихся. Дементьева Н.Э., учитель математики МБОУ «СШ № 29».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20.03.2018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«Диагностика уровня </a:t>
            </a:r>
            <a:r>
              <a:rPr lang="ru-RU" b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общеучебных</a:t>
            </a:r>
            <a:r>
              <a:rPr lang="ru-RU" b="1" dirty="0" smtClean="0">
                <a:solidFill>
                  <a:srgbClr val="002060"/>
                </a:solidFill>
              </a:rPr>
              <a:t> умений и навыков выпускников 9-х, 11-х классов по математике»</a:t>
            </a:r>
          </a:p>
          <a:p>
            <a:pPr lvl="0"/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Представлен положительный опыт работы:</a:t>
            </a:r>
          </a:p>
          <a:p>
            <a:r>
              <a:rPr lang="ru-RU" i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Диагностика уровня </a:t>
            </a:r>
            <a:r>
              <a:rPr lang="ru-RU" b="1" dirty="0" err="1" smtClean="0">
                <a:solidFill>
                  <a:srgbClr val="002060"/>
                </a:solidFill>
              </a:rPr>
              <a:t>сформированности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общеучебных</a:t>
            </a:r>
            <a:r>
              <a:rPr lang="ru-RU" b="1" dirty="0" smtClean="0">
                <a:solidFill>
                  <a:srgbClr val="002060"/>
                </a:solidFill>
              </a:rPr>
              <a:t> умений и навыков выпускников 9-х, 11-х классов по математике, Смирнова О.А., учитель математики и физики МБОУ «СШ № 25».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Мониторинг результатов обучения при подготовке к ГИА, Агафонова И.Н., учитель математики МБОУ «СШ № 1». 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254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ГМО учителей математики, физики, информатики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9774" y="857249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0998" y="1985963"/>
            <a:ext cx="5501878" cy="440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Планируемый результат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 Продолжить формирование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 банка положительного педагогического опыта.</a:t>
            </a:r>
          </a:p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. Продолжить формирование  банка данных по направлению «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Информационное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, методическое сопровождение деятельности педагогов по выявлению, сопровождению и развитию одаренных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детей».</a:t>
            </a:r>
            <a:endParaRPr lang="ru-RU" sz="3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- обобщение </a:t>
            </a:r>
            <a:r>
              <a:rPr lang="ru-RU" sz="3200" dirty="0"/>
              <a:t>и </a:t>
            </a:r>
            <a:r>
              <a:rPr lang="ru-RU" sz="3200" dirty="0" smtClean="0"/>
              <a:t>тиражирование </a:t>
            </a:r>
            <a:r>
              <a:rPr lang="ru-RU" sz="3200" dirty="0"/>
              <a:t>положительного опыта управленческой и педагогической деятельности по внедрению и реализации ФГОС, деятельности инновационных и экспериментальных площадок, действующих на базе образовательных учреждений города Смоленска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2886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310603" cy="63567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 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2700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519936" y="1340768"/>
            <a:ext cx="5856651" cy="478539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dirty="0" smtClean="0"/>
              <a:t>Организация мероприятий с целью создания условий для интеллектуального развития обучающихся, реализации их личностного потенциала, социализации, профессиональной ориентации.</a:t>
            </a:r>
            <a:endParaRPr lang="ru-RU" b="1" dirty="0" smtClean="0"/>
          </a:p>
          <a:p>
            <a:pPr lvl="0"/>
            <a:r>
              <a:rPr lang="ru-RU" b="1" i="1" dirty="0" smtClean="0"/>
              <a:t>Распространение эффективных педагогических практик организации результативной познавательной деятельности обучающихся.</a:t>
            </a:r>
            <a:endParaRPr lang="ru-RU" b="1" dirty="0" smtClean="0"/>
          </a:p>
          <a:p>
            <a:pPr lvl="0"/>
            <a:r>
              <a:rPr lang="ru-RU" b="1" i="1" dirty="0" smtClean="0"/>
              <a:t>Организацию и проведение всероссийской олимпиады школьников, интеллектуальных конкурсов, фестивалей в предметных областях, научно - практических конференциях.</a:t>
            </a:r>
            <a:endParaRPr lang="ru-RU" b="1" dirty="0" smtClean="0"/>
          </a:p>
          <a:p>
            <a:pPr lvl="0"/>
            <a:r>
              <a:rPr lang="ru-RU" b="1" i="1" dirty="0" smtClean="0"/>
              <a:t>Формирование городского банка одаренных детей.</a:t>
            </a:r>
            <a:endParaRPr lang="ru-RU" b="1" dirty="0" smtClean="0"/>
          </a:p>
          <a:p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741" y="1349377"/>
            <a:ext cx="4676772" cy="4691063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Создать условия для реализации образовательных потребностей и возможностей обучающихся:</a:t>
            </a:r>
          </a:p>
          <a:p>
            <a:pPr lvl="0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6802438" y="1535113"/>
            <a:ext cx="5389562" cy="750887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/>
            </a:r>
            <a:br>
              <a:rPr lang="ru-RU" sz="4400" dirty="0" smtClean="0">
                <a:solidFill>
                  <a:srgbClr val="7030A0"/>
                </a:solidFill>
              </a:rPr>
            </a:br>
            <a:r>
              <a:rPr lang="ru-RU" sz="4400" dirty="0" smtClean="0">
                <a:solidFill>
                  <a:srgbClr val="7030A0"/>
                </a:solidFill>
              </a:rPr>
              <a:t/>
            </a:r>
            <a:br>
              <a:rPr lang="ru-RU" sz="4400" dirty="0" smtClean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Городская Методическая служба</a:t>
            </a:r>
            <a:r>
              <a:rPr lang="ru-RU" sz="4400" dirty="0" smtClean="0">
                <a:solidFill>
                  <a:srgbClr val="7030A0"/>
                </a:solidFill>
              </a:rPr>
              <a:t/>
            </a:r>
            <a:br>
              <a:rPr lang="ru-RU" sz="4400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0406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3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Направления: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0"/>
            <a:r>
              <a:rPr lang="ru-RU" dirty="0" smtClean="0"/>
              <a:t>Реализации ФГОС, обновление образовательных технологий и содержания образования с учетом концепций преподавания предметов;</a:t>
            </a:r>
          </a:p>
          <a:p>
            <a:pPr lvl="0"/>
            <a:r>
              <a:rPr lang="ru-RU" dirty="0" smtClean="0"/>
              <a:t>Информационное, методическое сопровождение деятельности педагогов по подготовке обучающихся к итоговой аттестации;</a:t>
            </a:r>
          </a:p>
          <a:p>
            <a:pPr lvl="0"/>
            <a:r>
              <a:rPr lang="ru-RU" dirty="0" smtClean="0"/>
              <a:t>Информационное, методическое сопровождение деятельности педагогов, работающих с детьми с ограниченными возможностями здоровья и детьми-инвалидами;</a:t>
            </a:r>
          </a:p>
          <a:p>
            <a:pPr lvl="0"/>
            <a:r>
              <a:rPr lang="ru-RU" dirty="0" smtClean="0"/>
              <a:t>Информационное, методическое сопровождение деятельности педагогов по выявлению, сопровождению и развитию одаренных детей;</a:t>
            </a:r>
          </a:p>
          <a:p>
            <a:pPr lvl="0"/>
            <a:r>
              <a:rPr lang="ru-RU" dirty="0" smtClean="0"/>
              <a:t>Информационное, методическое сопровождение деятельности педагогов по профильному обучению;</a:t>
            </a:r>
          </a:p>
          <a:p>
            <a:pPr lvl="0"/>
            <a:r>
              <a:rPr lang="ru-RU" dirty="0" smtClean="0"/>
              <a:t>Информационное, методическое сопровождение деятельности педагогов по </a:t>
            </a:r>
            <a:r>
              <a:rPr lang="ru-RU" dirty="0" err="1" smtClean="0"/>
              <a:t>цифровизации</a:t>
            </a:r>
            <a:r>
              <a:rPr lang="ru-RU" dirty="0" smtClean="0"/>
              <a:t> обучения;</a:t>
            </a:r>
          </a:p>
          <a:p>
            <a:pPr lvl="0"/>
            <a:r>
              <a:rPr lang="ru-RU" dirty="0" smtClean="0"/>
              <a:t>Информационное, методическое сопровождение деятельности педагогов по внедрению  робототехники  в образовательный процесс.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3196" y="415636"/>
            <a:ext cx="7647709" cy="7956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Модель муниципальной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методической службы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3340" y="1581150"/>
            <a:ext cx="11905323" cy="4944194"/>
            <a:chOff x="839" y="2659"/>
            <a:chExt cx="15461" cy="6135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839" y="4491"/>
              <a:ext cx="3194" cy="3659"/>
              <a:chOff x="1434" y="3629"/>
              <a:chExt cx="3194" cy="3659"/>
            </a:xfrm>
          </p:grpSpPr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1434" y="3629"/>
                <a:ext cx="3194" cy="96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5B8B7"/>
                  </a:gs>
                </a:gsLst>
                <a:lin ang="5400000" scaled="1"/>
              </a:gradFill>
              <a:ln w="12700">
                <a:solidFill>
                  <a:srgbClr val="D99594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Городской методический совет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1434" y="4986"/>
                <a:ext cx="3194" cy="96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5B8B7"/>
                  </a:gs>
                </a:gsLst>
                <a:lin ang="5400000" scaled="1"/>
              </a:gradFill>
              <a:ln w="12700">
                <a:solidFill>
                  <a:srgbClr val="D99594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Проектные группы руководителей МБОУ, 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1434" y="6324"/>
                <a:ext cx="3194" cy="96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5B8B7"/>
                  </a:gs>
                </a:gsLst>
                <a:lin ang="5400000" scaled="1"/>
              </a:gradFill>
              <a:ln w="12700">
                <a:solidFill>
                  <a:srgbClr val="D99594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ГАУ</a:t>
                </a:r>
                <a:r>
                  <a:rPr kumimoji="0" lang="ru-RU" sz="1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ДПО 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СОИРО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31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2949" y="4516"/>
                <a:ext cx="1" cy="636"/>
              </a:xfrm>
              <a:prstGeom prst="straightConnector1">
                <a:avLst/>
              </a:prstGeom>
              <a:noFill/>
              <a:ln w="38100">
                <a:solidFill>
                  <a:srgbClr val="622423"/>
                </a:solidFill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1032" name="AutoShape 8"/>
              <p:cNvCxnSpPr>
                <a:cxnSpLocks noChangeShapeType="1"/>
              </p:cNvCxnSpPr>
              <p:nvPr/>
            </p:nvCxnSpPr>
            <p:spPr bwMode="auto">
              <a:xfrm flipH="1">
                <a:off x="2936" y="5880"/>
                <a:ext cx="1" cy="636"/>
              </a:xfrm>
              <a:prstGeom prst="straightConnector1">
                <a:avLst/>
              </a:prstGeom>
              <a:noFill/>
              <a:ln w="38100">
                <a:solidFill>
                  <a:srgbClr val="622423"/>
                </a:solidFill>
                <a:round/>
                <a:headEnd type="stealth" w="med" len="med"/>
                <a:tailEnd type="stealth" w="med" len="med"/>
              </a:ln>
            </p:spPr>
          </p:cxn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444" y="2659"/>
              <a:ext cx="7955" cy="1829"/>
              <a:chOff x="3124" y="1797"/>
              <a:chExt cx="7955" cy="1829"/>
            </a:xfrm>
          </p:grpSpPr>
          <p:sp>
            <p:nvSpPr>
              <p:cNvPr id="1034" name="Text Box 10"/>
              <p:cNvSpPr txBox="1">
                <a:spLocks noChangeArrowheads="1"/>
              </p:cNvSpPr>
              <p:nvPr/>
            </p:nvSpPr>
            <p:spPr bwMode="auto">
              <a:xfrm>
                <a:off x="3124" y="1797"/>
                <a:ext cx="7955" cy="139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C2D69B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Управление образования и молодежной политики Администрации города Смоленска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35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3523" y="3195"/>
                <a:ext cx="1915" cy="431"/>
              </a:xfrm>
              <a:prstGeom prst="straightConnector1">
                <a:avLst/>
              </a:prstGeom>
              <a:noFill/>
              <a:ln w="38100">
                <a:solidFill>
                  <a:srgbClr val="4E6128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36" name="AutoShape 12"/>
              <p:cNvCxnSpPr>
                <a:cxnSpLocks noChangeShapeType="1"/>
              </p:cNvCxnSpPr>
              <p:nvPr/>
            </p:nvCxnSpPr>
            <p:spPr bwMode="auto">
              <a:xfrm>
                <a:off x="6951" y="3198"/>
                <a:ext cx="2486" cy="428"/>
              </a:xfrm>
              <a:prstGeom prst="straightConnector1">
                <a:avLst/>
              </a:prstGeom>
              <a:noFill/>
              <a:ln w="38100">
                <a:solidFill>
                  <a:srgbClr val="4E6128"/>
                </a:solidFill>
                <a:round/>
                <a:headEnd/>
                <a:tailEnd type="stealth" w="med" len="med"/>
              </a:ln>
            </p:spPr>
          </p:cxn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4502" y="5493"/>
              <a:ext cx="11424" cy="3301"/>
              <a:chOff x="4502" y="5493"/>
              <a:chExt cx="11424" cy="3301"/>
            </a:xfrm>
          </p:grpSpPr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>
                <a:off x="10399" y="5499"/>
                <a:ext cx="708" cy="2353"/>
              </a:xfrm>
              <a:prstGeom prst="straightConnector1">
                <a:avLst/>
              </a:prstGeom>
              <a:noFill/>
              <a:ln w="38100">
                <a:solidFill>
                  <a:srgbClr val="3F3151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39" name="AutoShape 15"/>
              <p:cNvCxnSpPr>
                <a:cxnSpLocks noChangeShapeType="1"/>
              </p:cNvCxnSpPr>
              <p:nvPr/>
            </p:nvCxnSpPr>
            <p:spPr bwMode="auto">
              <a:xfrm flipH="1">
                <a:off x="8757" y="5493"/>
                <a:ext cx="708" cy="2353"/>
              </a:xfrm>
              <a:prstGeom prst="straightConnector1">
                <a:avLst/>
              </a:prstGeom>
              <a:noFill/>
              <a:ln w="38100">
                <a:solidFill>
                  <a:srgbClr val="3F3151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6480" y="5493"/>
                <a:ext cx="1590" cy="2359"/>
              </a:xfrm>
              <a:prstGeom prst="straightConnector1">
                <a:avLst/>
              </a:prstGeom>
              <a:noFill/>
              <a:ln w="38100">
                <a:solidFill>
                  <a:srgbClr val="3F3151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>
                <a:off x="11982" y="5493"/>
                <a:ext cx="1590" cy="2359"/>
              </a:xfrm>
              <a:prstGeom prst="straightConnector1">
                <a:avLst/>
              </a:prstGeom>
              <a:noFill/>
              <a:ln w="38100">
                <a:solidFill>
                  <a:srgbClr val="3F3151"/>
                </a:solidFill>
                <a:round/>
                <a:headEnd/>
                <a:tailEnd type="stealth" w="med" len="med"/>
              </a:ln>
            </p:spPr>
          </p:cxnSp>
          <p:sp>
            <p:nvSpPr>
              <p:cNvPr id="1042" name="Text Box 18"/>
              <p:cNvSpPr txBox="1">
                <a:spLocks noChangeArrowheads="1"/>
              </p:cNvSpPr>
              <p:nvPr/>
            </p:nvSpPr>
            <p:spPr bwMode="auto">
              <a:xfrm>
                <a:off x="4502" y="7852"/>
                <a:ext cx="2356" cy="94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ФГБОУ ВО</a:t>
                </a:r>
                <a:r>
                  <a:rPr kumimoji="0" lang="ru-RU" sz="14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«</a:t>
                </a:r>
                <a:r>
                  <a:rPr kumimoji="0" lang="ru-RU" sz="14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СмолГУ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»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Text Box 19"/>
              <p:cNvSpPr txBox="1">
                <a:spLocks noChangeArrowheads="1"/>
              </p:cNvSpPr>
              <p:nvPr/>
            </p:nvSpPr>
            <p:spPr bwMode="auto">
              <a:xfrm>
                <a:off x="7038" y="7852"/>
                <a:ext cx="2356" cy="94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ru-RU" sz="900" dirty="0" smtClean="0"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ru-RU" sz="1400" b="1" dirty="0" smtClean="0">
                    <a:latin typeface="Calibri" pitchFamily="34" charset="0"/>
                    <a:cs typeface="Arial" pitchFamily="34" charset="0"/>
                  </a:rPr>
                  <a:t>ИЦАЭ</a:t>
                </a:r>
              </a:p>
            </p:txBody>
          </p:sp>
          <p:sp>
            <p:nvSpPr>
              <p:cNvPr id="1044" name="Text Box 20"/>
              <p:cNvSpPr txBox="1">
                <a:spLocks noChangeArrowheads="1"/>
              </p:cNvSpPr>
              <p:nvPr/>
            </p:nvSpPr>
            <p:spPr bwMode="auto">
              <a:xfrm>
                <a:off x="9576" y="7852"/>
                <a:ext cx="2356" cy="94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/>
                <a:endParaRPr lang="ru-RU" sz="900" dirty="0" smtClean="0"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kumimoji="0" lang="ru-RU" sz="9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Международный юридический институт,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ru-RU" sz="900" b="1" dirty="0" smtClean="0">
                    <a:latin typeface="Calibri" pitchFamily="34" charset="0"/>
                    <a:cs typeface="Arial" pitchFamily="34" charset="0"/>
                  </a:rPr>
                  <a:t>ФГБОУ ВО МЭИ</a:t>
                </a:r>
                <a:endParaRPr kumimoji="0" lang="ru-RU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Text Box 21"/>
              <p:cNvSpPr txBox="1">
                <a:spLocks noChangeArrowheads="1"/>
              </p:cNvSpPr>
              <p:nvPr/>
            </p:nvSpPr>
            <p:spPr bwMode="auto">
              <a:xfrm>
                <a:off x="12120" y="7852"/>
                <a:ext cx="3806" cy="94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Муниципальный центр поддержки и сопровождения одаренных детей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«</a:t>
                </a: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Академики будущего</a:t>
                </a: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»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313" y="4491"/>
              <a:ext cx="11987" cy="2898"/>
              <a:chOff x="4313" y="4491"/>
              <a:chExt cx="11987" cy="2898"/>
            </a:xfrm>
          </p:grpSpPr>
          <p:sp>
            <p:nvSpPr>
              <p:cNvPr id="1047" name="Text Box 23"/>
              <p:cNvSpPr txBox="1">
                <a:spLocks noChangeArrowheads="1"/>
              </p:cNvSpPr>
              <p:nvPr/>
            </p:nvSpPr>
            <p:spPr bwMode="auto">
              <a:xfrm>
                <a:off x="7242" y="4491"/>
                <a:ext cx="5632" cy="96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5B8B7"/>
                  </a:gs>
                </a:gsLst>
                <a:lin ang="5400000" scaled="1"/>
              </a:gradFill>
              <a:ln w="12700">
                <a:solidFill>
                  <a:srgbClr val="D99594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Методический отдел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Text Box 24"/>
              <p:cNvSpPr txBox="1">
                <a:spLocks noChangeArrowheads="1"/>
              </p:cNvSpPr>
              <p:nvPr/>
            </p:nvSpPr>
            <p:spPr bwMode="auto">
              <a:xfrm>
                <a:off x="4313" y="5924"/>
                <a:ext cx="2390" cy="145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C0D9"/>
                  </a:gs>
                </a:gsLst>
                <a:lin ang="5400000" scaled="1"/>
              </a:gradFill>
              <a:ln w="12700">
                <a:solidFill>
                  <a:srgbClr val="B2A1C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endParaRPr kumimoji="0" lang="ru-RU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Городские проблемные и творческие группы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Text Box 25"/>
              <p:cNvSpPr txBox="1">
                <a:spLocks noChangeArrowheads="1"/>
              </p:cNvSpPr>
              <p:nvPr/>
            </p:nvSpPr>
            <p:spPr bwMode="auto">
              <a:xfrm>
                <a:off x="6858" y="5924"/>
                <a:ext cx="2064" cy="145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C0D9"/>
                  </a:gs>
                </a:gsLst>
                <a:lin ang="5400000" scaled="1"/>
              </a:gradFill>
              <a:ln w="12700">
                <a:solidFill>
                  <a:srgbClr val="B2A1C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endPara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Городские методические объединения</a:t>
                </a:r>
                <a:endParaRPr kumimoji="0" lang="ru-RU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Text Box 26"/>
              <p:cNvSpPr txBox="1">
                <a:spLocks noChangeArrowheads="1"/>
              </p:cNvSpPr>
              <p:nvPr/>
            </p:nvSpPr>
            <p:spPr bwMode="auto">
              <a:xfrm>
                <a:off x="9068" y="5935"/>
                <a:ext cx="2318" cy="145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C0D9"/>
                  </a:gs>
                </a:gsLst>
                <a:lin ang="5400000" scaled="1"/>
              </a:gradFill>
              <a:ln w="12700">
                <a:solidFill>
                  <a:srgbClr val="B2A1C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Мастерские педагогического опыта</a:t>
                </a:r>
                <a:endPara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1" name="Text Box 27"/>
              <p:cNvSpPr txBox="1">
                <a:spLocks noChangeArrowheads="1"/>
              </p:cNvSpPr>
              <p:nvPr/>
            </p:nvSpPr>
            <p:spPr bwMode="auto">
              <a:xfrm>
                <a:off x="11532" y="5924"/>
                <a:ext cx="1754" cy="145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C0D9"/>
                  </a:gs>
                </a:gsLst>
                <a:lin ang="5400000" scaled="1"/>
              </a:gradFill>
              <a:ln w="12700">
                <a:solidFill>
                  <a:srgbClr val="B2A1C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Школа молодого учителя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52" name="AutoShape 28"/>
              <p:cNvCxnSpPr>
                <a:cxnSpLocks noChangeShapeType="1"/>
              </p:cNvCxnSpPr>
              <p:nvPr/>
            </p:nvCxnSpPr>
            <p:spPr bwMode="auto">
              <a:xfrm flipH="1">
                <a:off x="5914" y="5493"/>
                <a:ext cx="1915" cy="431"/>
              </a:xfrm>
              <a:prstGeom prst="straightConnector1">
                <a:avLst/>
              </a:prstGeom>
              <a:noFill/>
              <a:ln w="38100">
                <a:solidFill>
                  <a:srgbClr val="622423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53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8021" y="5493"/>
                <a:ext cx="667" cy="431"/>
              </a:xfrm>
              <a:prstGeom prst="straightConnector1">
                <a:avLst/>
              </a:prstGeom>
              <a:noFill/>
              <a:ln w="38100">
                <a:solidFill>
                  <a:srgbClr val="622423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54" name="AutoShape 30"/>
              <p:cNvCxnSpPr>
                <a:cxnSpLocks noChangeShapeType="1"/>
              </p:cNvCxnSpPr>
              <p:nvPr/>
            </p:nvCxnSpPr>
            <p:spPr bwMode="auto">
              <a:xfrm>
                <a:off x="11480" y="5493"/>
                <a:ext cx="667" cy="431"/>
              </a:xfrm>
              <a:prstGeom prst="straightConnector1">
                <a:avLst/>
              </a:prstGeom>
              <a:noFill/>
              <a:ln w="38100">
                <a:solidFill>
                  <a:srgbClr val="622423"/>
                </a:solidFill>
                <a:round/>
                <a:headEnd/>
                <a:tailEnd type="stealth" w="med" len="med"/>
              </a:ln>
            </p:spPr>
          </p:cxnSp>
          <p:sp>
            <p:nvSpPr>
              <p:cNvPr id="1055" name="Text Box 31"/>
              <p:cNvSpPr txBox="1">
                <a:spLocks noChangeArrowheads="1"/>
              </p:cNvSpPr>
              <p:nvPr/>
            </p:nvSpPr>
            <p:spPr bwMode="auto">
              <a:xfrm>
                <a:off x="13423" y="5914"/>
                <a:ext cx="2877" cy="1464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CC0D9"/>
                  </a:gs>
                </a:gsLst>
                <a:lin ang="5400000" scaled="1"/>
              </a:gradFill>
              <a:ln w="12700">
                <a:solidFill>
                  <a:srgbClr val="B2A1C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Образовательный центр поддержки и развития муниципальной системы образования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56" name="AutoShape 32"/>
              <p:cNvCxnSpPr>
                <a:cxnSpLocks noChangeShapeType="1"/>
              </p:cNvCxnSpPr>
              <p:nvPr/>
            </p:nvCxnSpPr>
            <p:spPr bwMode="auto">
              <a:xfrm>
                <a:off x="12664" y="5493"/>
                <a:ext cx="1915" cy="431"/>
              </a:xfrm>
              <a:prstGeom prst="straightConnector1">
                <a:avLst/>
              </a:prstGeom>
              <a:noFill/>
              <a:ln w="38100">
                <a:solidFill>
                  <a:srgbClr val="622423"/>
                </a:solidFill>
                <a:round/>
                <a:headEnd/>
                <a:tailEnd type="stealth" w="med" len="med"/>
              </a:ln>
            </p:spPr>
          </p:cxnSp>
          <p:cxnSp>
            <p:nvCxnSpPr>
              <p:cNvPr id="1057" name="AutoShape 33"/>
              <p:cNvCxnSpPr>
                <a:cxnSpLocks noChangeShapeType="1"/>
              </p:cNvCxnSpPr>
              <p:nvPr/>
            </p:nvCxnSpPr>
            <p:spPr bwMode="auto">
              <a:xfrm>
                <a:off x="9896" y="5483"/>
                <a:ext cx="0" cy="531"/>
              </a:xfrm>
              <a:prstGeom prst="straightConnector1">
                <a:avLst/>
              </a:prstGeom>
              <a:noFill/>
              <a:ln w="38100">
                <a:solidFill>
                  <a:srgbClr val="622423"/>
                </a:solidFill>
                <a:round/>
                <a:headEnd/>
                <a:tailEnd type="stealth" w="med" len="med"/>
              </a:ln>
            </p:spPr>
          </p:cxn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7434" y="1412776"/>
            <a:ext cx="10753195" cy="489658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2018-2019 учебном году городская методическая служба включала в себя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</a:p>
          <a:p>
            <a:pPr lvl="0"/>
            <a:r>
              <a:rPr lang="ru-RU" b="1" dirty="0" smtClean="0"/>
              <a:t>городской методический совет - 1,</a:t>
            </a:r>
          </a:p>
          <a:p>
            <a:pPr lvl="0"/>
            <a:r>
              <a:rPr lang="ru-RU" b="1" dirty="0" smtClean="0"/>
              <a:t>городские методические объединения учителей – предметников - 16,</a:t>
            </a:r>
          </a:p>
          <a:p>
            <a:pPr lvl="0"/>
            <a:r>
              <a:rPr lang="ru-RU" b="1" dirty="0" smtClean="0"/>
              <a:t>методического объединения музыкальных руководителей – 1,</a:t>
            </a:r>
          </a:p>
          <a:p>
            <a:pPr lvl="0"/>
            <a:r>
              <a:rPr lang="ru-RU" b="1" dirty="0" smtClean="0"/>
              <a:t>проектные группы руководителей школ и дошкольных учреждений - ,</a:t>
            </a:r>
          </a:p>
          <a:p>
            <a:pPr lvl="0"/>
            <a:r>
              <a:rPr lang="ru-RU" b="1" dirty="0" smtClean="0"/>
              <a:t>творческие и проблемные группы руководителей, педагогов образовательных учреждений города - 18,</a:t>
            </a:r>
          </a:p>
          <a:p>
            <a:pPr lvl="0"/>
            <a:r>
              <a:rPr lang="ru-RU" b="1" dirty="0" smtClean="0"/>
              <a:t>педагогическая мастерская – 1,</a:t>
            </a:r>
          </a:p>
          <a:p>
            <a:pPr lvl="0"/>
            <a:r>
              <a:rPr lang="ru-RU" b="1" dirty="0" smtClean="0"/>
              <a:t>мастерские педагогического опыта - 2, </a:t>
            </a:r>
          </a:p>
          <a:p>
            <a:pPr lvl="0"/>
            <a:r>
              <a:rPr lang="ru-RU" b="1" dirty="0" smtClean="0"/>
              <a:t>школа молодого учителя - 1,</a:t>
            </a:r>
          </a:p>
          <a:p>
            <a:pPr lvl="0"/>
            <a:r>
              <a:rPr lang="ru-RU" b="1" dirty="0" smtClean="0"/>
              <a:t>муниципальный образовательный центр поддержки и развития образования города Смоленска - 1,</a:t>
            </a:r>
          </a:p>
          <a:p>
            <a:pPr lvl="0"/>
            <a:r>
              <a:rPr lang="ru-RU" b="1" dirty="0" smtClean="0"/>
              <a:t>муниципальный центр поддержки и сопровождения интеллектуально одаренных детей на базе МБУ ДО «ЦДО» «Академики будущего» (информационно-методическое сопровождение) - 1.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342900"/>
            <a:ext cx="10364451" cy="8001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Городская методическая служба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518795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4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r>
              <a:rPr lang="ru-RU" sz="29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endParaRPr lang="ru-RU" sz="29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0">
              <a:buNone/>
            </a:pPr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запланированные  в 2018-2019 учебном году были ориентированы на реализацию приоритетных направлений системы образования  города</a:t>
            </a:r>
            <a:endParaRPr lang="ru-RU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4787"/>
            <a:ext cx="5384800" cy="464137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разрешение в совместной работе профессиональных проблем, трудностей обучения и воспитания, помощь друг другу в овладении инновационными процессами; </a:t>
            </a:r>
          </a:p>
          <a:p>
            <a:r>
              <a:rPr lang="ru-RU" b="1" dirty="0" smtClean="0"/>
              <a:t>формирование, комплектование, разработка, составление, апробация и распространение новых педагогических методик, технологий, дидактических материалов, конспектов непосредственной образовательной деятельности;</a:t>
            </a:r>
          </a:p>
          <a:p>
            <a:r>
              <a:rPr lang="ru-RU" b="1" dirty="0" smtClean="0"/>
              <a:t>создание банка методических разработок и диссеминации лучших образцов инновационной практики в г. Смоленске.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5787</Words>
  <Application>Microsoft Office PowerPoint</Application>
  <PresentationFormat>Произвольный</PresentationFormat>
  <Paragraphs>728</Paragraphs>
  <Slides>46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 Office</vt:lpstr>
      <vt:lpstr>Документ</vt:lpstr>
      <vt:lpstr>Итоговое заседание городских методических объединений учителей математики, физики и информатики (21.05.2019)</vt:lpstr>
      <vt:lpstr>Методический отдел  </vt:lpstr>
      <vt:lpstr>Городская методическая служба</vt:lpstr>
      <vt:lpstr>                Городская Методическая служба </vt:lpstr>
      <vt:lpstr>                Городская Методическая служба</vt:lpstr>
      <vt:lpstr>  Городская Методическая служба  </vt:lpstr>
      <vt:lpstr>Модель муниципальной  методической службы</vt:lpstr>
      <vt:lpstr>Городская методическая служба</vt:lpstr>
      <vt:lpstr>Городская методическая служба</vt:lpstr>
      <vt:lpstr>    Городская методическая служба   </vt:lpstr>
      <vt:lpstr>Городская методическая служба</vt:lpstr>
      <vt:lpstr>Городская методическая служба</vt:lpstr>
      <vt:lpstr>Городская методическая служба</vt:lpstr>
      <vt:lpstr>Направление 1.  Реализации ФГОС, обновление образовательных технологий и содержания образования с учетом концепций преподавания предметов</vt:lpstr>
      <vt:lpstr>Направление 1.  Реализации ФГОС, обновление образовательных технологий и содержания образования с учетом концепций преподавания предметов</vt:lpstr>
      <vt:lpstr>Направление 1.  Реализации ФГОС, обновление образовательных технологий и содержания образования с учетом концепций преподавания предметов</vt:lpstr>
      <vt:lpstr> Направление 1.  Реализации ФГОС, обновление образовательных технологий и содержания образования с учетом концепций преподавания предметов </vt:lpstr>
      <vt:lpstr>Направление 1.  Реализации ФГОС, обновление образовательных технологий и содержания образования с учетом концепций преподавания предметов</vt:lpstr>
      <vt:lpstr>  Городская методическая служба </vt:lpstr>
      <vt:lpstr> Направление 2  «Информационное, методическое сопровождение деятельности педагогов по подготовке обучающихся к итоговой аттестации» </vt:lpstr>
      <vt:lpstr> Направление 2  «Информационное, методическое сопровождение деятельности педагогов по подготовке обучающихся к итоговой аттестации» </vt:lpstr>
      <vt:lpstr>Городская методическая служба</vt:lpstr>
      <vt:lpstr>Направление 4  «Информационное, методическое сопровождение деятельности педагогов по выявлению, сопровождению и развитию одаренных детей»</vt:lpstr>
      <vt:lpstr>Направление 4  «Информационное, методическое сопровождение деятельности педагогов по выявлению, сопровождению и развитию одаренных детей» </vt:lpstr>
      <vt:lpstr>Городская методическая служба</vt:lpstr>
      <vt:lpstr>Городская методическая служба</vt:lpstr>
      <vt:lpstr>Городская методическая служба</vt:lpstr>
      <vt:lpstr>Городская методическая служба</vt:lpstr>
      <vt:lpstr>Городская методическая служба</vt:lpstr>
      <vt:lpstr>Слайд 30</vt:lpstr>
      <vt:lpstr>Городская методическая служба</vt:lpstr>
      <vt:lpstr> Направление 5  Информационное, методическое сопровождение деятельности педагогов  по профильному обучению </vt:lpstr>
      <vt:lpstr>Городская методическая служба</vt:lpstr>
      <vt:lpstr>Направление 6  «Информационное, методическое сопровождение деятельности педагогов по внедрению  робототехники  в образовательный процесс»</vt:lpstr>
      <vt:lpstr>Направление 6  «Информационное, методическое сопровождение деятельности педагогов по внедрению  робототехники  в образовательный процесс»</vt:lpstr>
      <vt:lpstr> Городская методическая служба</vt:lpstr>
      <vt:lpstr>  </vt:lpstr>
      <vt:lpstr>Образовательный центр поддержки и развития муниципальной системы образования</vt:lpstr>
      <vt:lpstr>  </vt:lpstr>
      <vt:lpstr>Городская методическая выставка  «Инновационные технологии в моей деятельности»   </vt:lpstr>
      <vt:lpstr>Вторые городские педагогические  чтения:  «Развиваем традиции, создаем новое»  </vt:lpstr>
      <vt:lpstr>Городская методическая служба</vt:lpstr>
      <vt:lpstr>План работы городского методического объединения  учителей математики на 2018/2019 учебный год </vt:lpstr>
      <vt:lpstr>Заседания ГМО</vt:lpstr>
      <vt:lpstr>ГМО учителей математики, физики, информатики</vt:lpstr>
      <vt:lpstr>Планируемый результат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Васинова</cp:lastModifiedBy>
  <cp:revision>69</cp:revision>
  <dcterms:created xsi:type="dcterms:W3CDTF">2018-05-21T17:11:44Z</dcterms:created>
  <dcterms:modified xsi:type="dcterms:W3CDTF">2019-09-23T06:29:56Z</dcterms:modified>
</cp:coreProperties>
</file>