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7" r:id="rId2"/>
    <p:sldId id="305" r:id="rId3"/>
    <p:sldId id="298" r:id="rId4"/>
    <p:sldId id="299" r:id="rId5"/>
    <p:sldId id="300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22" r:id="rId15"/>
    <p:sldId id="317" r:id="rId16"/>
    <p:sldId id="318" r:id="rId17"/>
    <p:sldId id="319" r:id="rId18"/>
    <p:sldId id="320" r:id="rId19"/>
    <p:sldId id="325" r:id="rId20"/>
    <p:sldId id="323" r:id="rId21"/>
    <p:sldId id="324" r:id="rId22"/>
    <p:sldId id="326" r:id="rId23"/>
    <p:sldId id="327" r:id="rId24"/>
    <p:sldId id="328" r:id="rId25"/>
    <p:sldId id="329" r:id="rId26"/>
    <p:sldId id="330" r:id="rId27"/>
    <p:sldId id="331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48448"/>
            <a:ext cx="1578064" cy="260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8" y="0"/>
            <a:ext cx="914402" cy="79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6;&#1082;&#1086;&#1083;&#1072;48.&#1077;&#1082;&#1072;&#1090;&#1077;&#1088;&#1080;&#1085;&#1073;&#1091;&#1088;&#1075;.&#1088;&#1092;/upload/sc48_new/files/e4/ce/e4ce9dff7456037d2274e792cac85308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dsoo.ru/work_programs_designer.htm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«СШ №33»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грамотности у младших школьников в условиях реализации национального проекта «Образование» и перехода на новый ФГОС НОО» </a:t>
            </a:r>
            <a:endParaRPr lang="ru-RU" sz="4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Филатовой Натальей Анатольевной, </a:t>
            </a: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кандидатом педагогических наук,</a:t>
            </a:r>
          </a:p>
          <a:p>
            <a:pPr algn="r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учителем высшей квалификационной категории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6306" b="18293"/>
          <a:stretch/>
        </p:blipFill>
        <p:spPr>
          <a:xfrm>
            <a:off x="539552" y="188640"/>
            <a:ext cx="8136904" cy="60486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НОО (новый)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С </a:t>
            </a:r>
            <a:r>
              <a:rPr lang="ru-RU" sz="4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сентября 2022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 в силу новый ФГОС НОО (1 классы).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hlinkClick r:id="rId2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	  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России от 31.05.2021 № 286 "Об утверждении федерального образовательного стандарта начального общего образования»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обновлённых ФГОС сформулированы максимально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конкретные требования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Обновлённые ФГОС также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обеспечивают личностное развитие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учащихся, включая гражданское, патриотическое, духовно-нравственное, эстетическое, физическое, трудовое, экологическое воспитание.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п.34.2 «… должны создаваться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обеспечивающие возможность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обучающихся (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способности решать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учебные задачи 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жизненные проблемные ситуации 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основе сформированных предметных, </a:t>
            </a:r>
            <a:r>
              <a:rPr lang="ru-RU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универсальных способов деятельности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включающей овладение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ключевыми компетенциями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составляющими основу 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готовности к успешному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взаимодействию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изменяющимся миром и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дальнейшему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успешному образованию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ФГ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в требованиях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к результатам обучающихся:</a:t>
            </a:r>
          </a:p>
          <a:p>
            <a:pPr lvl="0"/>
            <a:endParaRPr lang="ru-RU" sz="500" dirty="0" smtClean="0">
              <a:solidFill>
                <a:srgbClr val="002060"/>
              </a:solidFill>
              <a:latin typeface="Times New Roman"/>
            </a:endParaRPr>
          </a:p>
          <a:p>
            <a:pPr lvl="1" algn="just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личностным  (осознание российской гражданской идентичности; готовность обучающихся к саморазвитию, самостоятельности и личностному самоопределению и т.д.); </a:t>
            </a:r>
          </a:p>
          <a:p>
            <a:pPr lvl="1" algn="just"/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метапредметным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(освоенные обучающимися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межпредметные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понятия и универсальные учебные действия (познавательные, коммуникативные, регулятивные); </a:t>
            </a:r>
          </a:p>
          <a:p>
            <a:pPr lvl="1" algn="just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предметным (освоенные обучающимися в ходе изучения учебного предмета научные знания, умения и способы действий, специфические для данной предметной области; предпосылки научного типа мышления; виды деятельности по получению нового знания).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ФГ в личностных результатах</a:t>
            </a:r>
          </a:p>
          <a:p>
            <a:pPr lvl="0" algn="ctr"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/>
              </a:rPr>
              <a:t>Личностные результаты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должны отражать 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</a:rPr>
              <a:t>готовность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обучающихся 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</a:rPr>
              <a:t>руководствоваться системой позитивных ценностных ориентаций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и расширение 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</a:rPr>
              <a:t>опыта деятельности 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на ее основе: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патриотическое воспитание;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гражданское воспитание;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духовно-нравственное воспитание;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эстетическое воспитание;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ценности научного;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физическое воспитание, формирование культуры здоровья и эмоционального благополучия;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трудовое воспитание;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Times New Roman"/>
              </a:rPr>
              <a:t>экологическое воспитание.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ФГ в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</a:rPr>
              <a:t>метапредметных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</a:rPr>
              <a:t> результатах</a:t>
            </a:r>
          </a:p>
          <a:p>
            <a:pPr lvl="0" algn="ctr">
              <a:buNone/>
            </a:pPr>
            <a:endParaRPr lang="ru-RU" dirty="0" smtClean="0">
              <a:solidFill>
                <a:srgbClr val="002060"/>
              </a:solidFill>
              <a:latin typeface="Times New Roman"/>
            </a:endParaRPr>
          </a:p>
          <a:p>
            <a:pPr lvl="0" algn="ctr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/>
              </a:rPr>
              <a:t>Метапредметные</a:t>
            </a:r>
            <a:r>
              <a:rPr lang="ru-RU" dirty="0" smtClean="0">
                <a:solidFill>
                  <a:srgbClr val="002060"/>
                </a:solidFill>
                <a:latin typeface="Times New Roman"/>
              </a:rPr>
              <a:t> результаты:</a:t>
            </a:r>
          </a:p>
          <a:p>
            <a:pPr marL="0" lvl="1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1) Овладение познавательными универсальными учебными действиями. </a:t>
            </a:r>
          </a:p>
          <a:p>
            <a:pPr marL="0" lvl="1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2) Овладение регулятивными универсальными учебными действиями. </a:t>
            </a:r>
          </a:p>
          <a:p>
            <a:pPr marL="0" lvl="1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3) Овладение коммуникативными универсальными учебными действиями.</a:t>
            </a:r>
          </a:p>
          <a:p>
            <a:pPr marL="0" lvl="1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</a:rPr>
              <a:t>4)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</a:rPr>
              <a:t>Овладение навыками участия в совместной деятельности.</a:t>
            </a:r>
          </a:p>
          <a:p>
            <a:pPr marL="0" lvl="1" indent="0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/>
              </a:rPr>
              <a:t>5) Овладение навыками работы с информацией.</a:t>
            </a:r>
          </a:p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b="1" dirty="0" smtClean="0">
              <a:latin typeface="Times New Roman"/>
            </a:endParaRPr>
          </a:p>
          <a:p>
            <a:pPr lvl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</a:rPr>
              <a:t>ФГ</a:t>
            </a:r>
          </a:p>
          <a:p>
            <a:pPr lvl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9 (…знаково-символические средства), </a:t>
            </a:r>
          </a:p>
          <a:p>
            <a:pPr lvl="0" algn="ctr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(…элементы социального опыта)</a:t>
            </a: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4005263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500" b="1" u="sng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4500" b="1" u="sng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u="sng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u="sng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u="sng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5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3375"/>
            <a:ext cx="7344815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3375"/>
            <a:ext cx="8820472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40-42;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по предметам «Требования к результатам…»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813"/>
            <a:ext cx="820891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813"/>
            <a:ext cx="87484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813"/>
            <a:ext cx="8424936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МЕТОДИЧЕСКИЕ ВИДЕОУРОКИ: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https://edsoo.ru/Metodicheskie_videouroki.htm</a:t>
            </a:r>
            <a:endParaRPr lang="ru-RU" dirty="0" smtClean="0">
              <a:hlinkClick r:id="rId2"/>
            </a:endParaRPr>
          </a:p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endParaRPr lang="ru-RU" dirty="0" smtClean="0">
              <a:hlinkClick r:id="rId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Благодарим 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внимание!</a:t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2946" name="Picture 2" descr="http://www.playcast.ru/uploads/2016/08/22/196627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Ретроспектива понятия ФГ</a:t>
            </a:r>
          </a:p>
          <a:p>
            <a:pPr defTabSz="898721">
              <a:spcBef>
                <a:spcPts val="0"/>
              </a:spcBef>
            </a:pPr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98721">
              <a:spcBef>
                <a:spcPts val="0"/>
              </a:spcBef>
            </a:pPr>
            <a:r>
              <a:rPr lang="ru-RU" alt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alt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уровень грамотности человека, который делает возможным полноценную деятельность индивида в социальном окружении.  </a:t>
            </a:r>
          </a:p>
          <a:p>
            <a:pPr defTabSz="898721">
              <a:spcBef>
                <a:spcPts val="0"/>
              </a:spcBef>
            </a:pPr>
            <a:r>
              <a:rPr lang="ru-RU" alt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(Термин введен в обиход в 1957 г. ЮНЕСКО).</a:t>
            </a:r>
          </a:p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pPr defTabSz="1025530">
              <a:spcBef>
                <a:spcPts val="0"/>
              </a:spcBef>
            </a:pPr>
            <a:r>
              <a:rPr lang="ru-RU" alt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документах понятие «функциональная грамотность» впервые появилось в ФГОС среднего (полного) общего образования (утвержден приказом </a:t>
            </a:r>
            <a:r>
              <a:rPr lang="ru-RU" alt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17 апреля 2012 г. № 413).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ru-RU" sz="3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грамотный человек-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человек, который способен </a:t>
            </a:r>
            <a:r>
              <a:rPr lang="ru-RU" sz="3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 постоянно приобретаемые </a:t>
            </a:r>
            <a:r>
              <a:rPr lang="ru-RU" sz="3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течение </a:t>
            </a:r>
            <a:r>
              <a:rPr lang="ru-RU" sz="3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знания, умения и навыки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решения максимально широкого диапазона жизненных задач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различных сферах человеческой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деятельности, общения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социальных отношений 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(А.А. Леонтьев)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3704" b="12195"/>
          <a:stretch/>
        </p:blipFill>
        <p:spPr>
          <a:xfrm>
            <a:off x="899592" y="260648"/>
            <a:ext cx="7488832" cy="51845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Объект 3"/>
          <p:cNvPicPr>
            <a:picLocks/>
          </p:cNvPicPr>
          <p:nvPr/>
        </p:nvPicPr>
        <p:blipFill rotWithShape="1">
          <a:blip r:embed="rId2" cstate="print"/>
          <a:srcRect r="3704" b="12195"/>
          <a:stretch/>
        </p:blipFill>
        <p:spPr>
          <a:xfrm>
            <a:off x="1051992" y="413048"/>
            <a:ext cx="7488832" cy="5680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4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6250" b="8642"/>
          <a:stretch/>
        </p:blipFill>
        <p:spPr>
          <a:xfrm>
            <a:off x="467544" y="692696"/>
            <a:ext cx="8136904" cy="53285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1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в обучении младших школьников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(обобщенный вариант из разных источников)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в решении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задач, требующих анализа, обобщения, выдвижения гипотез;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Недостаточное владение смысловым чтением разных типов текстов;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 работы с информацией, представленной в графическом виде;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 уровень моделирующей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конструктивной деятельности.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	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КЛЮЧЕВОЙ ВЕКТОР: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ЗНАНИЯ В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и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жизненных ситуациях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8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</Template>
  <TotalTime>1673</TotalTime>
  <Words>499</Words>
  <Application>Microsoft Office PowerPoint</Application>
  <PresentationFormat>Экран (4:3)</PresentationFormat>
  <Paragraphs>105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 18</vt:lpstr>
      <vt:lpstr>      </vt:lpstr>
      <vt:lpstr>Актуальность  На современном этапе развития общества, социальных институтов и государства в целом происходит переосмысление педагогической парадигмы образования, формируются новые контуры и расставляются акценты в области формирования функциональной грамотности (ФГ).     </vt:lpstr>
      <vt:lpstr>      </vt:lpstr>
      <vt:lpstr>      </vt:lpstr>
      <vt:lpstr>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Благодарим 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NATALY</cp:lastModifiedBy>
  <cp:revision>213</cp:revision>
  <dcterms:created xsi:type="dcterms:W3CDTF">2017-10-25T07:23:06Z</dcterms:created>
  <dcterms:modified xsi:type="dcterms:W3CDTF">2022-10-31T19:01:21Z</dcterms:modified>
</cp:coreProperties>
</file>