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362" r:id="rId5"/>
    <p:sldId id="312" r:id="rId6"/>
    <p:sldId id="373" r:id="rId7"/>
    <p:sldId id="374" r:id="rId8"/>
    <p:sldId id="365" r:id="rId9"/>
    <p:sldId id="336" r:id="rId10"/>
    <p:sldId id="368" r:id="rId11"/>
    <p:sldId id="367" r:id="rId12"/>
    <p:sldId id="298" r:id="rId13"/>
    <p:sldId id="340" r:id="rId14"/>
    <p:sldId id="341" r:id="rId15"/>
    <p:sldId id="342" r:id="rId16"/>
    <p:sldId id="345" r:id="rId17"/>
    <p:sldId id="346" r:id="rId18"/>
    <p:sldId id="347" r:id="rId19"/>
    <p:sldId id="348" r:id="rId20"/>
    <p:sldId id="349" r:id="rId21"/>
    <p:sldId id="350" r:id="rId22"/>
    <p:sldId id="369" r:id="rId23"/>
    <p:sldId id="351" r:id="rId24"/>
    <p:sldId id="370" r:id="rId25"/>
    <p:sldId id="371" r:id="rId26"/>
    <p:sldId id="372" r:id="rId27"/>
    <p:sldId id="352" r:id="rId28"/>
    <p:sldId id="355" r:id="rId29"/>
    <p:sldId id="356" r:id="rId30"/>
    <p:sldId id="357" r:id="rId31"/>
    <p:sldId id="358" r:id="rId32"/>
    <p:sldId id="359" r:id="rId33"/>
    <p:sldId id="360"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EBC8D1-F787-4210-8583-C9D0DE0F0799}" type="datetimeFigureOut">
              <a:rPr lang="ru-RU" smtClean="0"/>
              <a:pPr/>
              <a:t>11.10.2021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1A3A06-21F1-4806-BBC1-25DC508B355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EBC8D1-F787-4210-8583-C9D0DE0F0799}" type="datetimeFigureOut">
              <a:rPr lang="ru-RU" smtClean="0"/>
              <a:pPr/>
              <a:t>11.10.2021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1A3A06-21F1-4806-BBC1-25DC508B355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EBC8D1-F787-4210-8583-C9D0DE0F0799}" type="datetimeFigureOut">
              <a:rPr lang="ru-RU" smtClean="0"/>
              <a:pPr/>
              <a:t>11.10.2021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1A3A06-21F1-4806-BBC1-25DC508B355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EBC8D1-F787-4210-8583-C9D0DE0F0799}" type="datetimeFigureOut">
              <a:rPr lang="ru-RU" smtClean="0"/>
              <a:pPr/>
              <a:t>11.10.2021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1A3A06-21F1-4806-BBC1-25DC508B355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EBC8D1-F787-4210-8583-C9D0DE0F0799}" type="datetimeFigureOut">
              <a:rPr lang="ru-RU" smtClean="0"/>
              <a:pPr/>
              <a:t>11.10.2021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1A3A06-21F1-4806-BBC1-25DC508B355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EBC8D1-F787-4210-8583-C9D0DE0F0799}" type="datetimeFigureOut">
              <a:rPr lang="ru-RU" smtClean="0"/>
              <a:pPr/>
              <a:t>11.10.2021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1A3A06-21F1-4806-BBC1-25DC508B355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EBC8D1-F787-4210-8583-C9D0DE0F0799}" type="datetimeFigureOut">
              <a:rPr lang="ru-RU" smtClean="0"/>
              <a:pPr/>
              <a:t>11.10.2021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61A3A06-21F1-4806-BBC1-25DC508B355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EBC8D1-F787-4210-8583-C9D0DE0F0799}" type="datetimeFigureOut">
              <a:rPr lang="ru-RU" smtClean="0"/>
              <a:pPr/>
              <a:t>11.10.2021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61A3A06-21F1-4806-BBC1-25DC508B355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EBC8D1-F787-4210-8583-C9D0DE0F0799}" type="datetimeFigureOut">
              <a:rPr lang="ru-RU" smtClean="0"/>
              <a:pPr/>
              <a:t>11.10.2021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61A3A06-21F1-4806-BBC1-25DC508B355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EBC8D1-F787-4210-8583-C9D0DE0F0799}" type="datetimeFigureOut">
              <a:rPr lang="ru-RU" smtClean="0"/>
              <a:pPr/>
              <a:t>11.10.2021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1A3A06-21F1-4806-BBC1-25DC508B355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EBC8D1-F787-4210-8583-C9D0DE0F0799}" type="datetimeFigureOut">
              <a:rPr lang="ru-RU" smtClean="0"/>
              <a:pPr/>
              <a:t>11.10.2021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1A3A06-21F1-4806-BBC1-25DC508B355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EBC8D1-F787-4210-8583-C9D0DE0F0799}" type="datetimeFigureOut">
              <a:rPr lang="ru-RU" smtClean="0"/>
              <a:pPr/>
              <a:t>11.10.2021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A3A06-21F1-4806-BBC1-25DC508B355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6000" b="1" dirty="0" smtClean="0"/>
              <a:t>Задания ЕГЭ </a:t>
            </a:r>
            <a:r>
              <a:rPr lang="ru-RU" sz="6000" b="1" dirty="0" smtClean="0"/>
              <a:t>2021  </a:t>
            </a:r>
            <a:r>
              <a:rPr lang="ru-RU" sz="6000" b="1" dirty="0" smtClean="0"/>
              <a:t/>
            </a:r>
            <a:br>
              <a:rPr lang="ru-RU" sz="6000" b="1" dirty="0" smtClean="0"/>
            </a:br>
            <a:r>
              <a:rPr lang="ru-RU" sz="6000" b="1" dirty="0" smtClean="0"/>
              <a:t>Часть </a:t>
            </a:r>
            <a:r>
              <a:rPr lang="ru-RU" sz="6000" b="1" dirty="0" smtClean="0"/>
              <a:t>2</a:t>
            </a:r>
            <a:br>
              <a:rPr lang="ru-RU" sz="6000" b="1" dirty="0" smtClean="0"/>
            </a:br>
            <a:r>
              <a:rPr lang="ru-RU" sz="6000" b="1" dirty="0" smtClean="0"/>
              <a:t>и изменения в КИМ 2022</a:t>
            </a:r>
            <a:endParaRPr lang="ru-RU" sz="6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a:t>
            </a:r>
            <a:r>
              <a:rPr lang="ru-RU" b="1" dirty="0" smtClean="0">
                <a:solidFill>
                  <a:schemeClr val="accent2">
                    <a:lumMod val="50000"/>
                  </a:schemeClr>
                </a:solidFill>
                <a:latin typeface="Times New Roman" pitchFamily="18" charset="0"/>
                <a:cs typeface="Times New Roman" pitchFamily="18" charset="0"/>
              </a:rPr>
              <a:t>23</a:t>
            </a:r>
            <a:endParaRPr lang="ru-RU" dirty="0"/>
          </a:p>
        </p:txBody>
      </p:sp>
      <p:sp>
        <p:nvSpPr>
          <p:cNvPr id="3" name="Содержимое 2"/>
          <p:cNvSpPr>
            <a:spLocks noGrp="1"/>
          </p:cNvSpPr>
          <p:nvPr>
            <p:ph idx="1"/>
          </p:nvPr>
        </p:nvSpPr>
        <p:spPr>
          <a:xfrm>
            <a:off x="457200" y="1600200"/>
            <a:ext cx="8229600" cy="5257800"/>
          </a:xfrm>
        </p:spPr>
        <p:txBody>
          <a:bodyPr>
            <a:normAutofit/>
          </a:bodyPr>
          <a:lstStyle/>
          <a:p>
            <a:r>
              <a:rPr lang="ru-RU" sz="2400" dirty="0" smtClean="0"/>
              <a:t>На рис. 1 изображено растение и внутреннее строение его стебля. На ри</a:t>
            </a:r>
            <a:r>
              <a:rPr lang="ru-RU" sz="2400" dirty="0" smtClean="0"/>
              <a:t>с. 2 другое растение и внутреннее строение его листа. Определите экологическую группу по отношению к фактору </a:t>
            </a:r>
            <a:r>
              <a:rPr lang="ru-RU" sz="2400" dirty="0" smtClean="0"/>
              <a:t>в</a:t>
            </a:r>
            <a:r>
              <a:rPr lang="ru-RU" sz="2400" dirty="0" smtClean="0"/>
              <a:t>лажности , к которой относят оба этих растения. Обоснуйте приспособительные значения этих признаков</a:t>
            </a:r>
            <a:endParaRPr lang="ru-RU" sz="2400" dirty="0"/>
          </a:p>
        </p:txBody>
      </p:sp>
      <p:pic>
        <p:nvPicPr>
          <p:cNvPr id="5" name="Содержимое 20" descr="D:\Татьяна Витальевна\ЕГЭ\подготовка\варианты\2021\20210708_151340.jpg"/>
          <p:cNvPicPr>
            <a:picLocks/>
          </p:cNvPicPr>
          <p:nvPr/>
        </p:nvPicPr>
        <p:blipFill rotWithShape="1">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l="59013" t="27196" r="-6" b="47443"/>
          <a:stretch/>
        </p:blipFill>
        <p:spPr bwMode="auto">
          <a:xfrm>
            <a:off x="1691680" y="3933056"/>
            <a:ext cx="6192688" cy="2439336"/>
          </a:xfrm>
          <a:prstGeom prst="rect">
            <a:avLst/>
          </a:prstGeom>
          <a:noFill/>
          <a:ln>
            <a:noFill/>
          </a:ln>
          <a:extLst>
            <a:ext uri="{53640926-AAD7-44D8-BBD7-CCE9431645EC}">
              <a14:shadowObscured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23</a:t>
            </a:r>
            <a:endParaRPr lang="ru-RU" dirty="0"/>
          </a:p>
        </p:txBody>
      </p:sp>
      <p:sp>
        <p:nvSpPr>
          <p:cNvPr id="3" name="Содержимое 2"/>
          <p:cNvSpPr>
            <a:spLocks noGrp="1"/>
          </p:cNvSpPr>
          <p:nvPr>
            <p:ph idx="1"/>
          </p:nvPr>
        </p:nvSpPr>
        <p:spPr/>
        <p:txBody>
          <a:bodyPr/>
          <a:lstStyle/>
          <a:p>
            <a:pPr>
              <a:buNone/>
            </a:pPr>
            <a:r>
              <a:rPr lang="ru-RU" b="1" dirty="0" smtClean="0"/>
              <a:t>Ответ:</a:t>
            </a:r>
          </a:p>
          <a:p>
            <a:pPr algn="just">
              <a:buFontTx/>
              <a:buChar char="-"/>
            </a:pPr>
            <a:r>
              <a:rPr lang="ru-RU" sz="2400" dirty="0" smtClean="0"/>
              <a:t>Водные растения (гидрофиты, гидатофиты)</a:t>
            </a:r>
          </a:p>
          <a:p>
            <a:pPr algn="just">
              <a:buFontTx/>
              <a:buChar char="-"/>
            </a:pPr>
            <a:r>
              <a:rPr lang="ru-RU" sz="2400" dirty="0" smtClean="0"/>
              <a:t>Сильная </a:t>
            </a:r>
            <a:r>
              <a:rPr lang="ru-RU" sz="2400" dirty="0" err="1" smtClean="0"/>
              <a:t>рассечённость</a:t>
            </a:r>
            <a:r>
              <a:rPr lang="ru-RU" sz="2400" dirty="0" smtClean="0"/>
              <a:t> листьев предотвращает повреждения в условиях сильного течения</a:t>
            </a:r>
          </a:p>
          <a:p>
            <a:pPr algn="just">
              <a:buFontTx/>
              <a:buChar char="-"/>
            </a:pPr>
            <a:r>
              <a:rPr lang="ru-RU" sz="2400" dirty="0" smtClean="0"/>
              <a:t>Увеличение площади поверхности для поглощения света (растворов минеральных веществ)</a:t>
            </a:r>
          </a:p>
          <a:p>
            <a:pPr algn="just">
              <a:buFontTx/>
              <a:buChar char="-"/>
            </a:pPr>
            <a:r>
              <a:rPr lang="ru-RU" sz="2400" dirty="0" smtClean="0"/>
              <a:t>Наличие крупных воздушных полостей (аэренхимы)</a:t>
            </a:r>
          </a:p>
          <a:p>
            <a:pPr algn="just">
              <a:buFontTx/>
              <a:buChar char="-"/>
            </a:pPr>
            <a:r>
              <a:rPr lang="ru-RU" sz="2400" dirty="0" smtClean="0"/>
              <a:t>Увеличение плавучести</a:t>
            </a:r>
          </a:p>
          <a:p>
            <a:pPr algn="just">
              <a:buFontTx/>
              <a:buChar char="-"/>
            </a:pPr>
            <a:r>
              <a:rPr lang="ru-RU" sz="2400" dirty="0" smtClean="0"/>
              <a:t>Накопление кислорода при его недостатке</a:t>
            </a:r>
          </a:p>
          <a:p>
            <a:pPr>
              <a:buFontTx/>
              <a:buChar char="-"/>
            </a:pPr>
            <a:endParaRPr lang="ru-RU" dirty="0" smtClean="0"/>
          </a:p>
          <a:p>
            <a:pPr>
              <a:buFontTx/>
              <a:buChar char="-"/>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24</a:t>
            </a:r>
            <a:endParaRPr lang="ru-RU" dirty="0"/>
          </a:p>
        </p:txBody>
      </p:sp>
      <p:sp>
        <p:nvSpPr>
          <p:cNvPr id="4" name="Содержимое 3"/>
          <p:cNvSpPr>
            <a:spLocks noGrp="1"/>
          </p:cNvSpPr>
          <p:nvPr>
            <p:ph idx="1"/>
          </p:nvPr>
        </p:nvSpPr>
        <p:spPr>
          <a:xfrm>
            <a:off x="457200" y="1124744"/>
            <a:ext cx="8229600" cy="5001419"/>
          </a:xfrm>
        </p:spPr>
        <p:txBody>
          <a:bodyPr>
            <a:normAutofit fontScale="70000" lnSpcReduction="20000"/>
          </a:bodyPr>
          <a:lstStyle/>
          <a:p>
            <a:pPr>
              <a:buNone/>
            </a:pPr>
            <a:r>
              <a:rPr lang="ru-RU" b="1" dirty="0" smtClean="0"/>
              <a:t>Найдите три ошибки в приведенном тексте </a:t>
            </a:r>
            <a:r>
              <a:rPr lang="ru-RU" b="1" dirty="0" smtClean="0"/>
              <a:t>«Особенности земноводных». </a:t>
            </a:r>
            <a:r>
              <a:rPr lang="ru-RU" b="1" dirty="0" smtClean="0"/>
              <a:t>Укажите номера предложений, в которых сделаны ошибки, исправьте их.</a:t>
            </a:r>
          </a:p>
          <a:p>
            <a:pPr>
              <a:buNone/>
            </a:pPr>
            <a:r>
              <a:rPr lang="ru-RU" dirty="0" smtClean="0"/>
              <a:t> </a:t>
            </a:r>
            <a:r>
              <a:rPr lang="ru-RU" b="1" dirty="0" smtClean="0"/>
              <a:t>1) </a:t>
            </a:r>
            <a:r>
              <a:rPr lang="ru-RU" dirty="0" smtClean="0"/>
              <a:t>В связи с выходом на сушу в кровеносной системе земноводных произошли крупные изменения</a:t>
            </a:r>
            <a:endParaRPr lang="ru-RU" dirty="0" smtClean="0"/>
          </a:p>
          <a:p>
            <a:pPr>
              <a:buNone/>
            </a:pPr>
            <a:r>
              <a:rPr lang="ru-RU" dirty="0" smtClean="0"/>
              <a:t> </a:t>
            </a:r>
            <a:r>
              <a:rPr lang="ru-RU" b="1" dirty="0" smtClean="0"/>
              <a:t>2) </a:t>
            </a:r>
            <a:r>
              <a:rPr lang="ru-RU" dirty="0" smtClean="0"/>
              <a:t>У взрослых особей и головастиков </a:t>
            </a:r>
            <a:r>
              <a:rPr lang="ru-RU" dirty="0" err="1" smtClean="0"/>
              <a:t>трёхкамерное</a:t>
            </a:r>
            <a:r>
              <a:rPr lang="ru-RU" dirty="0" smtClean="0"/>
              <a:t> сердце</a:t>
            </a:r>
            <a:endParaRPr lang="ru-RU" dirty="0" smtClean="0"/>
          </a:p>
          <a:p>
            <a:pPr>
              <a:buNone/>
            </a:pPr>
            <a:r>
              <a:rPr lang="ru-RU" b="1" dirty="0" smtClean="0"/>
              <a:t> 3) </a:t>
            </a:r>
            <a:r>
              <a:rPr lang="ru-RU" dirty="0" smtClean="0"/>
              <a:t>Головастик развивается в водной среде из яйца, </a:t>
            </a:r>
            <a:r>
              <a:rPr lang="ru-RU" dirty="0" err="1" smtClean="0"/>
              <a:t>скорлуповая</a:t>
            </a:r>
            <a:r>
              <a:rPr lang="ru-RU" dirty="0" smtClean="0"/>
              <a:t> оболочка отсутствует.</a:t>
            </a:r>
            <a:endParaRPr lang="ru-RU" dirty="0" smtClean="0"/>
          </a:p>
          <a:p>
            <a:pPr>
              <a:buNone/>
            </a:pPr>
            <a:r>
              <a:rPr lang="ru-RU" b="1" dirty="0" smtClean="0"/>
              <a:t> 4) </a:t>
            </a:r>
            <a:r>
              <a:rPr lang="ru-RU" dirty="0" smtClean="0"/>
              <a:t>Земноводные – теплокровные животные</a:t>
            </a:r>
            <a:endParaRPr lang="ru-RU" dirty="0" smtClean="0"/>
          </a:p>
          <a:p>
            <a:pPr>
              <a:buNone/>
            </a:pPr>
            <a:r>
              <a:rPr lang="ru-RU" b="1" dirty="0" smtClean="0"/>
              <a:t> 5) </a:t>
            </a:r>
            <a:r>
              <a:rPr lang="ru-RU" dirty="0" smtClean="0"/>
              <a:t>Кислород поступает в организм взрослых лягушек через влажную кожу и легкие</a:t>
            </a:r>
            <a:endParaRPr lang="ru-RU" dirty="0" smtClean="0"/>
          </a:p>
          <a:p>
            <a:pPr>
              <a:buNone/>
            </a:pPr>
            <a:r>
              <a:rPr lang="ru-RU" dirty="0" smtClean="0"/>
              <a:t> </a:t>
            </a:r>
            <a:r>
              <a:rPr lang="ru-RU" b="1" dirty="0" smtClean="0"/>
              <a:t>6) </a:t>
            </a:r>
            <a:r>
              <a:rPr lang="ru-RU" dirty="0" smtClean="0"/>
              <a:t>Жизнь земноводных в значительной степени зависит от температуры и влажности окружающей среды</a:t>
            </a:r>
            <a:endParaRPr lang="ru-RU" dirty="0" smtClean="0"/>
          </a:p>
          <a:p>
            <a:pPr>
              <a:buNone/>
            </a:pPr>
            <a:r>
              <a:rPr lang="ru-RU" b="1" dirty="0" smtClean="0"/>
              <a:t> 7) </a:t>
            </a:r>
            <a:r>
              <a:rPr lang="ru-RU" dirty="0" smtClean="0"/>
              <a:t>К земноводным относят зелёную жабу, гребенчатого  тритона, нильского крокодила, травяную лягушку</a:t>
            </a:r>
            <a:endParaRPr lang="ru-RU" dirty="0" smtClean="0"/>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24</a:t>
            </a:r>
            <a:endParaRPr lang="ru-RU" dirty="0"/>
          </a:p>
        </p:txBody>
      </p:sp>
      <p:sp>
        <p:nvSpPr>
          <p:cNvPr id="3" name="Содержимое 2"/>
          <p:cNvSpPr>
            <a:spLocks noGrp="1"/>
          </p:cNvSpPr>
          <p:nvPr>
            <p:ph idx="1"/>
          </p:nvPr>
        </p:nvSpPr>
        <p:spPr/>
        <p:txBody>
          <a:bodyPr/>
          <a:lstStyle/>
          <a:p>
            <a:pPr lvl="0"/>
            <a:r>
              <a:rPr lang="ru-RU" dirty="0" smtClean="0"/>
              <a:t>2</a:t>
            </a:r>
            <a:r>
              <a:rPr lang="ru-RU" dirty="0" smtClean="0"/>
              <a:t>- у головастиков сердце двухкамерное</a:t>
            </a:r>
            <a:endParaRPr lang="ru-RU" dirty="0" smtClean="0"/>
          </a:p>
          <a:p>
            <a:pPr lvl="0"/>
            <a:r>
              <a:rPr lang="ru-RU" dirty="0" smtClean="0"/>
              <a:t>4 - земноводные холоднокровные животные</a:t>
            </a:r>
            <a:endParaRPr lang="ru-RU" dirty="0" smtClean="0"/>
          </a:p>
          <a:p>
            <a:pPr lvl="0"/>
            <a:r>
              <a:rPr lang="ru-RU" dirty="0" smtClean="0"/>
              <a:t> </a:t>
            </a:r>
            <a:r>
              <a:rPr lang="ru-RU" dirty="0" smtClean="0"/>
              <a:t>7 – нильский крокодил относится к пресмыкающимся</a:t>
            </a:r>
            <a:endParaRPr lang="ru-RU" dirty="0" smtClean="0"/>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24</a:t>
            </a:r>
            <a:endParaRPr lang="ru-RU" dirty="0"/>
          </a:p>
        </p:txBody>
      </p:sp>
      <p:sp>
        <p:nvSpPr>
          <p:cNvPr id="3" name="Содержимое 2"/>
          <p:cNvSpPr>
            <a:spLocks noGrp="1"/>
          </p:cNvSpPr>
          <p:nvPr>
            <p:ph idx="1"/>
          </p:nvPr>
        </p:nvSpPr>
        <p:spPr>
          <a:xfrm>
            <a:off x="457200" y="1196752"/>
            <a:ext cx="8229600" cy="4929411"/>
          </a:xfrm>
        </p:spPr>
        <p:txBody>
          <a:bodyPr>
            <a:normAutofit fontScale="70000" lnSpcReduction="20000"/>
          </a:bodyPr>
          <a:lstStyle/>
          <a:p>
            <a:pPr>
              <a:buNone/>
            </a:pPr>
            <a:r>
              <a:rPr lang="ru-RU" b="1" dirty="0" smtClean="0"/>
              <a:t>Найдите три ошибки в приведенном тексте </a:t>
            </a:r>
            <a:r>
              <a:rPr lang="ru-RU" b="1" dirty="0" smtClean="0"/>
              <a:t>«Плоские черви». </a:t>
            </a:r>
            <a:r>
              <a:rPr lang="ru-RU" b="1" dirty="0" smtClean="0"/>
              <a:t>Укажите номера предложений, в которых сделаны ошибки, исправьте их.</a:t>
            </a:r>
          </a:p>
          <a:p>
            <a:pPr marL="514350" indent="-514350">
              <a:buNone/>
            </a:pPr>
            <a:r>
              <a:rPr lang="ru-RU" dirty="0" smtClean="0"/>
              <a:t>1)   </a:t>
            </a:r>
            <a:r>
              <a:rPr lang="ru-RU" dirty="0" smtClean="0"/>
              <a:t>Тело плоских червей имеет листовидную или лентовидную форму</a:t>
            </a:r>
            <a:endParaRPr lang="ru-RU" dirty="0" smtClean="0"/>
          </a:p>
          <a:p>
            <a:pPr marL="514350" indent="-514350">
              <a:buNone/>
            </a:pPr>
            <a:r>
              <a:rPr lang="ru-RU" dirty="0" smtClean="0"/>
              <a:t> </a:t>
            </a:r>
            <a:r>
              <a:rPr lang="ru-RU" dirty="0" smtClean="0"/>
              <a:t>2) Тело плоских червей обра</a:t>
            </a:r>
            <a:r>
              <a:rPr lang="ru-RU" dirty="0" smtClean="0"/>
              <a:t>зовано двумя слоями клеток (экто- и энтодермой</a:t>
            </a:r>
            <a:r>
              <a:rPr lang="ru-RU" dirty="0" smtClean="0"/>
              <a:t>.</a:t>
            </a:r>
            <a:endParaRPr lang="ru-RU" dirty="0" smtClean="0"/>
          </a:p>
          <a:p>
            <a:pPr marL="514350" indent="-514350">
              <a:buNone/>
            </a:pPr>
            <a:r>
              <a:rPr lang="ru-RU" dirty="0" smtClean="0"/>
              <a:t> 3)  </a:t>
            </a:r>
            <a:r>
              <a:rPr lang="ru-RU" dirty="0" smtClean="0"/>
              <a:t>Плоские черви имеют двустороннюю симметрию тела</a:t>
            </a:r>
            <a:endParaRPr lang="ru-RU" dirty="0" smtClean="0"/>
          </a:p>
          <a:p>
            <a:pPr marL="514350" indent="-514350">
              <a:buNone/>
            </a:pPr>
            <a:r>
              <a:rPr lang="ru-RU" dirty="0" smtClean="0"/>
              <a:t> 4) </a:t>
            </a:r>
            <a:r>
              <a:rPr lang="ru-RU" dirty="0" smtClean="0"/>
              <a:t>Свободноживущие плоские черви имеют нервную систему в виде брюшной нервной цепочки.</a:t>
            </a:r>
            <a:endParaRPr lang="ru-RU" dirty="0" smtClean="0"/>
          </a:p>
          <a:p>
            <a:pPr marL="514350" indent="-514350">
              <a:buNone/>
            </a:pPr>
            <a:r>
              <a:rPr lang="ru-RU" dirty="0" smtClean="0"/>
              <a:t> 5) </a:t>
            </a:r>
            <a:r>
              <a:rPr lang="ru-RU" dirty="0" smtClean="0"/>
              <a:t>У свободноживущих плоских червей пищеварительная система имеет ротовое отверстие, глотку и </a:t>
            </a:r>
            <a:r>
              <a:rPr lang="ru-RU" dirty="0" err="1" smtClean="0"/>
              <a:t>слепозамкнутый</a:t>
            </a:r>
            <a:r>
              <a:rPr lang="ru-RU" dirty="0" smtClean="0"/>
              <a:t> кишечник</a:t>
            </a:r>
            <a:endParaRPr lang="ru-RU" dirty="0" smtClean="0"/>
          </a:p>
          <a:p>
            <a:pPr marL="514350" indent="-514350">
              <a:buNone/>
            </a:pPr>
            <a:r>
              <a:rPr lang="ru-RU" dirty="0" smtClean="0"/>
              <a:t> 6) </a:t>
            </a:r>
            <a:r>
              <a:rPr lang="ru-RU" dirty="0" smtClean="0"/>
              <a:t>В</a:t>
            </a:r>
            <a:r>
              <a:rPr lang="ru-RU" dirty="0" smtClean="0"/>
              <a:t>се плоские черви - гермафродиты</a:t>
            </a:r>
            <a:endParaRPr lang="ru-RU" dirty="0" smtClean="0"/>
          </a:p>
          <a:p>
            <a:pPr marL="514350" indent="-514350">
              <a:buNone/>
            </a:pPr>
            <a:r>
              <a:rPr lang="ru-RU" dirty="0" smtClean="0"/>
              <a:t> 7) </a:t>
            </a:r>
            <a:r>
              <a:rPr lang="ru-RU" dirty="0" smtClean="0"/>
              <a:t>К плоским червям относят бычьего цепня, белую </a:t>
            </a:r>
            <a:r>
              <a:rPr lang="ru-RU" dirty="0" err="1" smtClean="0"/>
              <a:t>планарию</a:t>
            </a:r>
            <a:r>
              <a:rPr lang="ru-RU" dirty="0" smtClean="0"/>
              <a:t>, печеночного сосальщика и человеческую аскариду.</a:t>
            </a:r>
            <a:endParaRPr lang="ru-RU" dirty="0" smtClean="0"/>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24</a:t>
            </a:r>
            <a:endParaRPr lang="ru-RU" dirty="0"/>
          </a:p>
        </p:txBody>
      </p:sp>
      <p:sp>
        <p:nvSpPr>
          <p:cNvPr id="3" name="Содержимое 2"/>
          <p:cNvSpPr>
            <a:spLocks noGrp="1"/>
          </p:cNvSpPr>
          <p:nvPr>
            <p:ph idx="1"/>
          </p:nvPr>
        </p:nvSpPr>
        <p:spPr/>
        <p:txBody>
          <a:bodyPr/>
          <a:lstStyle/>
          <a:p>
            <a:pPr lvl="0"/>
            <a:r>
              <a:rPr lang="ru-RU" dirty="0" smtClean="0"/>
              <a:t>2</a:t>
            </a:r>
            <a:r>
              <a:rPr lang="ru-RU" dirty="0" smtClean="0"/>
              <a:t>- тело образовано тремя слоями клеток (имеется мезодерма)</a:t>
            </a:r>
            <a:endParaRPr lang="ru-RU" dirty="0" smtClean="0"/>
          </a:p>
          <a:p>
            <a:pPr lvl="0"/>
            <a:r>
              <a:rPr lang="ru-RU" dirty="0" smtClean="0"/>
              <a:t>4</a:t>
            </a:r>
            <a:r>
              <a:rPr lang="ru-RU" dirty="0" smtClean="0"/>
              <a:t>- у свободноживущих червей нервная система стволового (лестничного типа)</a:t>
            </a:r>
            <a:endParaRPr lang="ru-RU" dirty="0" smtClean="0"/>
          </a:p>
          <a:p>
            <a:pPr lvl="0"/>
            <a:r>
              <a:rPr lang="ru-RU" dirty="0" smtClean="0"/>
              <a:t>7- человеческую аскариду относят к круглым червям</a:t>
            </a:r>
            <a:endParaRPr lang="ru-RU" dirty="0" smtClean="0"/>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25</a:t>
            </a:r>
            <a:endParaRPr lang="ru-RU" dirty="0"/>
          </a:p>
        </p:txBody>
      </p:sp>
      <p:sp>
        <p:nvSpPr>
          <p:cNvPr id="3" name="Содержимое 2"/>
          <p:cNvSpPr>
            <a:spLocks noGrp="1"/>
          </p:cNvSpPr>
          <p:nvPr>
            <p:ph idx="1"/>
          </p:nvPr>
        </p:nvSpPr>
        <p:spPr>
          <a:xfrm>
            <a:off x="457200" y="1268760"/>
            <a:ext cx="8229600" cy="4857403"/>
          </a:xfrm>
        </p:spPr>
        <p:txBody>
          <a:bodyPr/>
          <a:lstStyle/>
          <a:p>
            <a:pPr algn="just">
              <a:buNone/>
            </a:pPr>
            <a:r>
              <a:rPr lang="ru-RU" sz="2800" dirty="0" smtClean="0"/>
              <a:t>Концентрация кислорода в атмосфере значительно превышает содержание кислорода в воде. Однако рыба, извлечённая из воды начинает задыхаться и погибает. Объясните это явление из особенности строение жабр рыб и газообмена в них. Почему во время рыбалки рыбу, чтобы она оставалась живой, рекомендуется помещать в ведро с холодной водой, не допуская нагревания воды на солнце? Ответ поясните</a:t>
            </a:r>
            <a:endParaRPr lang="ru-RU" sz="2800" dirty="0" smtClean="0"/>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457200" y="692696"/>
            <a:ext cx="8363272" cy="5544615"/>
          </a:xfrm>
        </p:spPr>
        <p:txBody>
          <a:bodyPr/>
          <a:lstStyle/>
          <a:p>
            <a:pPr>
              <a:buNone/>
            </a:pPr>
            <a:r>
              <a:rPr lang="ru-RU" b="1" dirty="0" smtClean="0"/>
              <a:t>Ответ:</a:t>
            </a:r>
          </a:p>
          <a:p>
            <a:pPr>
              <a:buFontTx/>
              <a:buChar char="-"/>
            </a:pPr>
            <a:r>
              <a:rPr lang="ru-RU" sz="2800" dirty="0" smtClean="0"/>
              <a:t>Жабры раб образованы тонкостенными жаберными лепестками</a:t>
            </a:r>
          </a:p>
          <a:p>
            <a:pPr>
              <a:buFontTx/>
              <a:buChar char="-"/>
            </a:pPr>
            <a:r>
              <a:rPr lang="ru-RU" sz="2800" dirty="0" smtClean="0"/>
              <a:t>На воздухе поверхность жаберных лепестков высыхает (лепестки слипаются)</a:t>
            </a:r>
          </a:p>
          <a:p>
            <a:pPr>
              <a:buFontTx/>
              <a:buChar char="-"/>
            </a:pPr>
            <a:r>
              <a:rPr lang="ru-RU" sz="2800" dirty="0" smtClean="0"/>
              <a:t>Диффузия кислорода в кровь прекращается</a:t>
            </a:r>
          </a:p>
          <a:p>
            <a:pPr>
              <a:buFontTx/>
              <a:buChar char="-"/>
            </a:pPr>
            <a:r>
              <a:rPr lang="ru-RU" sz="2800" dirty="0" smtClean="0"/>
              <a:t>Дыхание рыбы в прохладной воде происходит эффективнее</a:t>
            </a:r>
          </a:p>
          <a:p>
            <a:pPr>
              <a:buFontTx/>
              <a:buChar char="-"/>
            </a:pPr>
            <a:r>
              <a:rPr lang="ru-RU" sz="2800" dirty="0" smtClean="0"/>
              <a:t>Кислород в прохладной воде растворяется лучше, чем в теплой (его концентрация поэтому больше и рыба остается живой в ведре с прохладной водой)</a:t>
            </a:r>
            <a:endParaRPr lang="ru-RU"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25</a:t>
            </a:r>
            <a:endParaRPr lang="ru-RU" dirty="0"/>
          </a:p>
        </p:txBody>
      </p:sp>
      <p:sp>
        <p:nvSpPr>
          <p:cNvPr id="3" name="Содержимое 2"/>
          <p:cNvSpPr>
            <a:spLocks noGrp="1"/>
          </p:cNvSpPr>
          <p:nvPr>
            <p:ph idx="1"/>
          </p:nvPr>
        </p:nvSpPr>
        <p:spPr>
          <a:xfrm>
            <a:off x="457200" y="1196752"/>
            <a:ext cx="8229600" cy="4929411"/>
          </a:xfrm>
        </p:spPr>
        <p:txBody>
          <a:bodyPr>
            <a:normAutofit fontScale="70000" lnSpcReduction="20000"/>
          </a:bodyPr>
          <a:lstStyle/>
          <a:p>
            <a:pPr algn="just">
              <a:buNone/>
            </a:pPr>
            <a:r>
              <a:rPr lang="ru-RU" sz="3000" b="1" dirty="0" smtClean="0"/>
              <a:t>Непрерывное движение крови по организму человека обеспечивается, главным образом, за счёт работы сердца. Однако этого не достаточно для движения крови в венах большого круга. Какие дополнительные факторы способствуют венозному кровотоку? Назовите не менее 4-х факторов</a:t>
            </a:r>
            <a:endParaRPr lang="ru-RU" sz="3000" b="1" dirty="0" smtClean="0"/>
          </a:p>
          <a:p>
            <a:pPr algn="just">
              <a:buNone/>
            </a:pPr>
            <a:endParaRPr lang="ru-RU" sz="2400" b="1" dirty="0" smtClean="0"/>
          </a:p>
          <a:p>
            <a:pPr lvl="0" algn="just"/>
            <a:r>
              <a:rPr lang="ru-RU" sz="3000" dirty="0" smtClean="0"/>
              <a:t>Сокращение гладких мышц стенок вен</a:t>
            </a:r>
            <a:endParaRPr lang="ru-RU" sz="3000" dirty="0" smtClean="0"/>
          </a:p>
          <a:p>
            <a:pPr lvl="0" algn="just"/>
            <a:r>
              <a:rPr lang="ru-RU" sz="3000" dirty="0" smtClean="0"/>
              <a:t>Сокращение скелетных мышц, окружающих вены</a:t>
            </a:r>
            <a:endParaRPr lang="ru-RU" sz="3000" dirty="0" smtClean="0"/>
          </a:p>
          <a:p>
            <a:pPr lvl="0" algn="just"/>
            <a:r>
              <a:rPr lang="ru-RU" sz="3000" dirty="0" smtClean="0"/>
              <a:t>Присасывающее действие грудной клетки (на вдохе давление в ней становится отрицательным)</a:t>
            </a:r>
            <a:endParaRPr lang="ru-RU" sz="3000" dirty="0" smtClean="0"/>
          </a:p>
          <a:p>
            <a:pPr lvl="0" algn="just"/>
            <a:r>
              <a:rPr lang="ru-RU" sz="3000" dirty="0" smtClean="0"/>
              <a:t>Присасывающее действие правого предсердия в период его диастолы(расширение его полости приводит к появлению отрицательному давлению в нём)</a:t>
            </a:r>
            <a:endParaRPr lang="ru-RU" sz="3000" dirty="0" smtClean="0"/>
          </a:p>
          <a:p>
            <a:pPr lvl="0" algn="just"/>
            <a:r>
              <a:rPr lang="ru-RU" sz="3000" dirty="0" smtClean="0"/>
              <a:t>Разность давлений в начале и в конце венозного русла (разность давлений в капиллярах и венах)</a:t>
            </a:r>
            <a:endParaRPr lang="ru-RU" sz="3000" dirty="0" smtClean="0"/>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25</a:t>
            </a:r>
            <a:endParaRPr lang="ru-RU" dirty="0"/>
          </a:p>
        </p:txBody>
      </p:sp>
      <p:sp>
        <p:nvSpPr>
          <p:cNvPr id="3" name="Содержимое 2"/>
          <p:cNvSpPr>
            <a:spLocks noGrp="1"/>
          </p:cNvSpPr>
          <p:nvPr>
            <p:ph idx="1"/>
          </p:nvPr>
        </p:nvSpPr>
        <p:spPr/>
        <p:txBody>
          <a:bodyPr>
            <a:normAutofit fontScale="92500" lnSpcReduction="10000"/>
          </a:bodyPr>
          <a:lstStyle/>
          <a:p>
            <a:pPr algn="just">
              <a:buNone/>
            </a:pPr>
            <a:r>
              <a:rPr lang="ru-RU" b="1" dirty="0" smtClean="0"/>
              <a:t>Когда температура тела насекомых выше температуры окружающей среды?</a:t>
            </a:r>
            <a:endParaRPr lang="ru-RU" b="1" dirty="0" smtClean="0"/>
          </a:p>
          <a:p>
            <a:pPr algn="just"/>
            <a:r>
              <a:rPr lang="ru-RU" sz="2800" dirty="0" smtClean="0"/>
              <a:t>Разогревание тела при работе мышц в полете (перед полетом)</a:t>
            </a:r>
            <a:endParaRPr lang="ru-RU" sz="2800" dirty="0" smtClean="0"/>
          </a:p>
          <a:p>
            <a:pPr algn="just"/>
            <a:r>
              <a:rPr lang="ru-RU" sz="2800" dirty="0" smtClean="0"/>
              <a:t>Разогревание на солнце</a:t>
            </a:r>
          </a:p>
          <a:p>
            <a:pPr algn="just"/>
            <a:r>
              <a:rPr lang="ru-RU" sz="2800" dirty="0" smtClean="0"/>
              <a:t>За счёт питания теплой пищей (навоз, кровь)</a:t>
            </a:r>
          </a:p>
          <a:p>
            <a:pPr algn="just"/>
            <a:r>
              <a:rPr lang="ru-RU" sz="2800" dirty="0" smtClean="0"/>
              <a:t>Сбивание особей в комок (рой)</a:t>
            </a:r>
            <a:endParaRPr lang="ru-RU" sz="2800" dirty="0" smtClean="0"/>
          </a:p>
          <a:p>
            <a:pPr algn="just"/>
            <a:r>
              <a:rPr lang="ru-RU" sz="2800" dirty="0" smtClean="0"/>
              <a:t>Нахождение в укрытии (гниющие остатки)</a:t>
            </a:r>
          </a:p>
          <a:p>
            <a:pPr algn="just"/>
            <a:r>
              <a:rPr lang="ru-RU" sz="2800" dirty="0" smtClean="0"/>
              <a:t>Темная окраска покровов</a:t>
            </a:r>
          </a:p>
          <a:p>
            <a:pPr algn="just"/>
            <a:r>
              <a:rPr lang="ru-RU" sz="2800" dirty="0" smtClean="0"/>
              <a:t>Образование тепла в процессе обмена </a:t>
            </a:r>
            <a:r>
              <a:rPr lang="ru-RU" sz="2800" dirty="0" err="1" smtClean="0"/>
              <a:t>вещест</a:t>
            </a:r>
            <a:endParaRPr lang="ru-RU" sz="2800" dirty="0" smtClean="0"/>
          </a:p>
          <a:p>
            <a:pPr algn="just"/>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22</a:t>
            </a:r>
            <a:endParaRPr lang="ru-RU" dirty="0"/>
          </a:p>
        </p:txBody>
      </p:sp>
      <p:sp>
        <p:nvSpPr>
          <p:cNvPr id="3" name="Содержимое 2"/>
          <p:cNvSpPr>
            <a:spLocks noGrp="1"/>
          </p:cNvSpPr>
          <p:nvPr>
            <p:ph idx="1"/>
          </p:nvPr>
        </p:nvSpPr>
        <p:spPr>
          <a:xfrm>
            <a:off x="395536" y="1484784"/>
            <a:ext cx="8445624" cy="4608512"/>
          </a:xfrm>
        </p:spPr>
        <p:txBody>
          <a:bodyPr anchor="b">
            <a:normAutofit fontScale="92500" lnSpcReduction="20000"/>
          </a:bodyPr>
          <a:lstStyle/>
          <a:p>
            <a:pPr algn="just">
              <a:buFont typeface="Wingdings 3" pitchFamily="18" charset="2"/>
              <a:buNone/>
            </a:pPr>
            <a:r>
              <a:rPr lang="ru-RU" b="1" dirty="0" smtClean="0">
                <a:solidFill>
                  <a:schemeClr val="tx1"/>
                </a:solidFill>
              </a:rPr>
              <a:t>У мальчика с синдромом </a:t>
            </a:r>
            <a:r>
              <a:rPr lang="ru-RU" b="1" dirty="0" err="1" smtClean="0">
                <a:solidFill>
                  <a:schemeClr val="tx1"/>
                </a:solidFill>
              </a:rPr>
              <a:t>Клайнфельтера</a:t>
            </a:r>
            <a:r>
              <a:rPr lang="ru-RU" b="1" dirty="0" smtClean="0">
                <a:solidFill>
                  <a:schemeClr val="tx1"/>
                </a:solidFill>
              </a:rPr>
              <a:t> набор хромосом </a:t>
            </a:r>
            <a:r>
              <a:rPr lang="en-US" b="1" dirty="0" smtClean="0">
                <a:solidFill>
                  <a:schemeClr val="tx1"/>
                </a:solidFill>
              </a:rPr>
              <a:t>XXY</a:t>
            </a:r>
            <a:r>
              <a:rPr lang="ru-RU" b="1" dirty="0" smtClean="0">
                <a:solidFill>
                  <a:schemeClr val="tx1"/>
                </a:solidFill>
              </a:rPr>
              <a:t>. Объясните как могла возникнуть эта мутация. Какой	 метод позволяет её установить?</a:t>
            </a:r>
            <a:endParaRPr lang="ru-RU" b="1" dirty="0" smtClean="0">
              <a:solidFill>
                <a:schemeClr val="tx1"/>
              </a:solidFill>
            </a:endParaRPr>
          </a:p>
          <a:p>
            <a:r>
              <a:rPr lang="ru-RU" dirty="0" smtClean="0"/>
              <a:t>1. </a:t>
            </a:r>
            <a:r>
              <a:rPr lang="ru-RU" dirty="0" smtClean="0"/>
              <a:t>Нарушение мейоза (гаметогенеза) у отца или у матери (</a:t>
            </a:r>
            <a:r>
              <a:rPr lang="ru-RU" dirty="0" err="1" smtClean="0"/>
              <a:t>нерасхождение</a:t>
            </a:r>
            <a:r>
              <a:rPr lang="ru-RU" dirty="0" smtClean="0"/>
              <a:t> хромосом в мейозе) – анафаза </a:t>
            </a:r>
            <a:r>
              <a:rPr lang="en-US" dirty="0" smtClean="0"/>
              <a:t>I</a:t>
            </a:r>
            <a:r>
              <a:rPr lang="ru-RU" dirty="0" smtClean="0"/>
              <a:t>.</a:t>
            </a:r>
            <a:endParaRPr lang="ru-RU" dirty="0" smtClean="0"/>
          </a:p>
          <a:p>
            <a:r>
              <a:rPr lang="ru-RU" dirty="0" smtClean="0"/>
              <a:t> 2. </a:t>
            </a:r>
            <a:r>
              <a:rPr lang="ru-RU" dirty="0" smtClean="0"/>
              <a:t>Образуются гаметы, содержащие </a:t>
            </a:r>
            <a:r>
              <a:rPr lang="ru-RU" dirty="0" err="1" smtClean="0"/>
              <a:t>хромомсомы</a:t>
            </a:r>
            <a:r>
              <a:rPr lang="ru-RU" dirty="0" smtClean="0"/>
              <a:t> </a:t>
            </a:r>
            <a:r>
              <a:rPr lang="en-US" dirty="0" smtClean="0"/>
              <a:t>XX </a:t>
            </a:r>
            <a:r>
              <a:rPr lang="ru-RU" dirty="0" smtClean="0"/>
              <a:t>или </a:t>
            </a:r>
            <a:r>
              <a:rPr lang="en-US" dirty="0" smtClean="0"/>
              <a:t>XY</a:t>
            </a:r>
            <a:endParaRPr lang="ru-RU" dirty="0" smtClean="0"/>
          </a:p>
          <a:p>
            <a:r>
              <a:rPr lang="ru-RU" dirty="0" smtClean="0"/>
              <a:t>3. Метод – цитогенетический (микроскопия, </a:t>
            </a:r>
            <a:r>
              <a:rPr lang="ru-RU" dirty="0" err="1" smtClean="0"/>
              <a:t>кариотипирование</a:t>
            </a:r>
            <a:r>
              <a:rPr lang="ru-RU" dirty="0" smtClean="0"/>
              <a:t>)</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b="1" dirty="0" smtClean="0">
                <a:solidFill>
                  <a:schemeClr val="accent2">
                    <a:lumMod val="50000"/>
                  </a:schemeClr>
                </a:solidFill>
                <a:latin typeface="Times New Roman" pitchFamily="18" charset="0"/>
                <a:cs typeface="Times New Roman" pitchFamily="18" charset="0"/>
              </a:rPr>
              <a:t>Задание 26</a:t>
            </a:r>
            <a:endParaRPr lang="ru-RU" dirty="0"/>
          </a:p>
        </p:txBody>
      </p:sp>
      <p:sp>
        <p:nvSpPr>
          <p:cNvPr id="3" name="Содержимое 2"/>
          <p:cNvSpPr>
            <a:spLocks noGrp="1"/>
          </p:cNvSpPr>
          <p:nvPr>
            <p:ph idx="1"/>
          </p:nvPr>
        </p:nvSpPr>
        <p:spPr>
          <a:xfrm>
            <a:off x="457200" y="1052736"/>
            <a:ext cx="8229600" cy="5073427"/>
          </a:xfrm>
        </p:spPr>
        <p:txBody>
          <a:bodyPr>
            <a:normAutofit fontScale="70000" lnSpcReduction="20000"/>
          </a:bodyPr>
          <a:lstStyle/>
          <a:p>
            <a:pPr algn="just">
              <a:buNone/>
            </a:pPr>
            <a:r>
              <a:rPr lang="ru-RU" b="1" dirty="0" smtClean="0"/>
              <a:t>Смоделируем ситуацию. В лесу обитают мыши и питающиеся ими хищные птицы. Предположим, что часть мышей имеет более заметный белый цвет, а часть – серый. В популяции дневных хищников часть особей обладает острым зрением, а часть – обычным зрением. Как будет проходить совместная эволюция (</a:t>
            </a:r>
            <a:r>
              <a:rPr lang="ru-RU" b="1" dirty="0" err="1" smtClean="0"/>
              <a:t>коэволюция</a:t>
            </a:r>
            <a:r>
              <a:rPr lang="ru-RU" b="1" dirty="0" smtClean="0"/>
              <a:t>) этих двух групп животных в данной ситуации.</a:t>
            </a:r>
            <a:endParaRPr lang="ru-RU" b="1" dirty="0" smtClean="0"/>
          </a:p>
          <a:p>
            <a:pPr lvl="0"/>
            <a:r>
              <a:rPr lang="ru-RU" dirty="0" smtClean="0"/>
              <a:t>Хищные птицы с любым зрением могут поедать в первую очередь заметных белых мышей</a:t>
            </a:r>
            <a:endParaRPr lang="ru-RU" dirty="0" smtClean="0"/>
          </a:p>
          <a:p>
            <a:pPr lvl="0"/>
            <a:r>
              <a:rPr lang="ru-RU" dirty="0" smtClean="0"/>
              <a:t>В результате естественного отбора серые мыши будут преобладать в популяции</a:t>
            </a:r>
            <a:endParaRPr lang="ru-RU" dirty="0" smtClean="0"/>
          </a:p>
          <a:p>
            <a:pPr lvl="0"/>
            <a:r>
              <a:rPr lang="ru-RU" dirty="0" smtClean="0"/>
              <a:t>Хищные птицы с обычным зрением будут проигрывать в конкурентной борьбе птицам с острым зрением</a:t>
            </a:r>
            <a:endParaRPr lang="ru-RU" dirty="0" smtClean="0"/>
          </a:p>
          <a:p>
            <a:pPr lvl="0"/>
            <a:r>
              <a:rPr lang="ru-RU" dirty="0" smtClean="0"/>
              <a:t>Птицы с острым зрением будут лучше питаться и оставлять больше потомства</a:t>
            </a:r>
            <a:endParaRPr lang="ru-RU" dirty="0" smtClean="0"/>
          </a:p>
          <a:p>
            <a:pPr lvl="0"/>
            <a:r>
              <a:rPr lang="ru-RU" dirty="0" smtClean="0"/>
              <a:t>В результате естественного отбора птицы с острым зрением начнут преобладать в популяции</a:t>
            </a:r>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26</a:t>
            </a:r>
            <a:endParaRPr lang="ru-RU" dirty="0"/>
          </a:p>
        </p:txBody>
      </p:sp>
      <p:sp>
        <p:nvSpPr>
          <p:cNvPr id="3" name="Содержимое 2"/>
          <p:cNvSpPr>
            <a:spLocks noGrp="1"/>
          </p:cNvSpPr>
          <p:nvPr>
            <p:ph idx="1"/>
          </p:nvPr>
        </p:nvSpPr>
        <p:spPr/>
        <p:txBody>
          <a:bodyPr>
            <a:normAutofit/>
          </a:bodyPr>
          <a:lstStyle/>
          <a:p>
            <a:pPr algn="just">
              <a:buNone/>
            </a:pPr>
            <a:r>
              <a:rPr lang="ru-RU" sz="2400" b="1" dirty="0" smtClean="0"/>
              <a:t>В настоящее время число китообразных животных нарвалов составляет около 170 тыс. особей. Международный союз охраны природы в 2017 г. перевел нарвалов из группы видов, находящихся под угрозой вымирания, в группу видов, вызывающих наименьшее опасение. Однако, как показало геномное исследование, нарвалы генетически однородны для такой большой популяции. Каким образом могла сформироваться такая генетическая однородность? Чем может быть опасен для вида низкий уровень генетического разнообразия? Можно ли утверждать, что в настоящее время нарвалы находятся в состоянии биологического регресса?</a:t>
            </a:r>
            <a:endParaRPr lang="ru-RU" sz="24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26</a:t>
            </a:r>
            <a:endParaRPr lang="ru-RU" dirty="0"/>
          </a:p>
        </p:txBody>
      </p:sp>
      <p:sp>
        <p:nvSpPr>
          <p:cNvPr id="3" name="Содержимое 2"/>
          <p:cNvSpPr>
            <a:spLocks noGrp="1"/>
          </p:cNvSpPr>
          <p:nvPr>
            <p:ph idx="1"/>
          </p:nvPr>
        </p:nvSpPr>
        <p:spPr/>
        <p:txBody>
          <a:bodyPr>
            <a:normAutofit/>
          </a:bodyPr>
          <a:lstStyle/>
          <a:p>
            <a:pPr>
              <a:buNone/>
            </a:pPr>
            <a:r>
              <a:rPr lang="ru-RU" sz="2400" b="1" dirty="0" smtClean="0"/>
              <a:t>Ответ:</a:t>
            </a:r>
          </a:p>
          <a:p>
            <a:r>
              <a:rPr lang="ru-RU" sz="2400" dirty="0" smtClean="0"/>
              <a:t>Родоначальниками современной популяции нарвалов явилась небольшая группа генетических близких особей (популяция прошла через «бутылочное горлышко»)</a:t>
            </a:r>
          </a:p>
          <a:p>
            <a:r>
              <a:rPr lang="ru-RU" sz="2400" dirty="0" smtClean="0"/>
              <a:t>Гены, имеющиеся у выживших особей, распространились в растущей популяции</a:t>
            </a:r>
          </a:p>
          <a:p>
            <a:r>
              <a:rPr lang="ru-RU" sz="2400" dirty="0" smtClean="0"/>
              <a:t>Генетическая однородность снижает приспособленность вида к изменениям окружающей среды</a:t>
            </a:r>
          </a:p>
          <a:p>
            <a:r>
              <a:rPr lang="ru-RU" sz="2400" dirty="0" smtClean="0"/>
              <a:t>Нельзя, так как вид насчитывает относительно большое количество особей и переведен в статус видов, вызывающих наименьшие опасения</a:t>
            </a:r>
            <a:endParaRPr lang="ru-RU"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26</a:t>
            </a:r>
            <a:endParaRPr lang="ru-RU" dirty="0"/>
          </a:p>
        </p:txBody>
      </p:sp>
      <p:sp>
        <p:nvSpPr>
          <p:cNvPr id="3" name="Содержимое 2"/>
          <p:cNvSpPr>
            <a:spLocks noGrp="1"/>
          </p:cNvSpPr>
          <p:nvPr>
            <p:ph idx="1"/>
          </p:nvPr>
        </p:nvSpPr>
        <p:spPr/>
        <p:txBody>
          <a:bodyPr>
            <a:normAutofit fontScale="92500" lnSpcReduction="20000"/>
          </a:bodyPr>
          <a:lstStyle/>
          <a:p>
            <a:pPr algn="just">
              <a:buNone/>
            </a:pPr>
            <a:r>
              <a:rPr lang="ru-RU" b="1" dirty="0" smtClean="0"/>
              <a:t>Ареалы трех видов современных двоякодышащих рыб, обитающих в пресных водоемах, находятся в Южной Америке, Африке  и Австралии. Какая форма изоляции лежит в основе данного видообразования? Знание какой теории в области геологии позволило учёным описать наиболее вероятный механизм формирования трёх современных видов этих рыб? Опишите, как с учётом этой теории происходило видообразование?</a:t>
            </a:r>
            <a:endParaRPr lang="ru-RU"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26</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b="1" dirty="0" smtClean="0"/>
              <a:t>Ответ:</a:t>
            </a:r>
          </a:p>
          <a:p>
            <a:pPr algn="just">
              <a:buFontTx/>
              <a:buChar char="-"/>
            </a:pPr>
            <a:r>
              <a:rPr lang="ru-RU" sz="2400" dirty="0" smtClean="0"/>
              <a:t>Географическая (пространственная изоляция)</a:t>
            </a:r>
          </a:p>
          <a:p>
            <a:pPr algn="just">
              <a:buFontTx/>
              <a:buChar char="-"/>
            </a:pPr>
            <a:r>
              <a:rPr lang="ru-RU" sz="2400" dirty="0" smtClean="0"/>
              <a:t>Теория дрейфа континентов</a:t>
            </a:r>
          </a:p>
          <a:p>
            <a:pPr algn="just">
              <a:buFontTx/>
              <a:buChar char="-"/>
            </a:pPr>
            <a:r>
              <a:rPr lang="ru-RU" sz="2400" dirty="0" smtClean="0"/>
              <a:t>Установлено, что Южная Америка, Африка и Австралия представляли собой единый континент, на котором обитали предки современных двоякодышащих рыб</a:t>
            </a:r>
          </a:p>
          <a:p>
            <a:pPr algn="just">
              <a:buFontTx/>
              <a:buChar char="-"/>
            </a:pPr>
            <a:r>
              <a:rPr lang="ru-RU" sz="2400" dirty="0" smtClean="0"/>
              <a:t>В результате расхождения материков в каждой изолированной популяции накапливались разные мутации (изменился генофонд)</a:t>
            </a:r>
          </a:p>
          <a:p>
            <a:pPr algn="just">
              <a:buFontTx/>
              <a:buChar char="-"/>
            </a:pPr>
            <a:r>
              <a:rPr lang="ru-RU" sz="2400" dirty="0" smtClean="0"/>
              <a:t>В каждой изолированной популяции на рыб оказывали воздействие разный условия</a:t>
            </a:r>
          </a:p>
          <a:p>
            <a:pPr algn="just">
              <a:buFontTx/>
              <a:buChar char="-"/>
            </a:pPr>
            <a:r>
              <a:rPr lang="ru-RU" sz="2400" dirty="0" smtClean="0"/>
              <a:t>Репродуктивная изоляция (действие отбора) привела к появлению разных видов рыб</a:t>
            </a:r>
          </a:p>
          <a:p>
            <a:pPr algn="just">
              <a:buFontTx/>
              <a:buChar char="-"/>
            </a:pPr>
            <a:endParaRPr lang="ru-RU"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a:t>
            </a:r>
            <a:r>
              <a:rPr lang="ru-RU" b="1" dirty="0" smtClean="0">
                <a:solidFill>
                  <a:schemeClr val="accent2">
                    <a:lumMod val="50000"/>
                  </a:schemeClr>
                </a:solidFill>
                <a:latin typeface="Times New Roman" pitchFamily="18" charset="0"/>
                <a:cs typeface="Times New Roman" pitchFamily="18" charset="0"/>
              </a:rPr>
              <a:t>27</a:t>
            </a:r>
            <a:endParaRPr lang="ru-RU" dirty="0"/>
          </a:p>
        </p:txBody>
      </p:sp>
      <p:pic>
        <p:nvPicPr>
          <p:cNvPr id="4" name="Содержимое 3" descr="D:\Татьяна Витальевна\ЕГЭ\подготовка\варианты\2021\20210708_152333.jpg"/>
          <p:cNvPicPr>
            <a:picLocks noGrp="1"/>
          </p:cNvPicPr>
          <p:nvPr>
            <p:ph idx="1"/>
          </p:nvPr>
        </p:nvPicPr>
        <p:blipFill rotWithShape="1">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l="53308" t="49971" r="3851" b="15878"/>
          <a:stretch/>
        </p:blipFill>
        <p:spPr bwMode="auto">
          <a:xfrm rot="10800000">
            <a:off x="971600" y="1628800"/>
            <a:ext cx="6552727" cy="4896546"/>
          </a:xfrm>
          <a:prstGeom prst="rect">
            <a:avLst/>
          </a:prstGeom>
          <a:noFill/>
          <a:ln>
            <a:noFill/>
          </a:ln>
          <a:extLst>
            <a:ext uri="{53640926-AAD7-44D8-BBD7-CCE9431645EC}">
              <a14:shadowObscured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D:\Татьяна Витальевна\ЕГЭ\подготовка\варианты\2021\20210708_152333.jpg"/>
          <p:cNvPicPr>
            <a:picLocks noGrp="1"/>
          </p:cNvPicPr>
          <p:nvPr>
            <p:ph idx="1"/>
          </p:nvPr>
        </p:nvPicPr>
        <p:blipFill rotWithShape="1">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l="2709" t="37486" r="50225" b="13837"/>
          <a:stretch/>
        </p:blipFill>
        <p:spPr bwMode="auto">
          <a:xfrm rot="10800000">
            <a:off x="395536" y="188640"/>
            <a:ext cx="8280919" cy="6336700"/>
          </a:xfrm>
          <a:prstGeom prst="rect">
            <a:avLst/>
          </a:prstGeom>
          <a:noFill/>
          <a:ln>
            <a:noFill/>
          </a:ln>
          <a:extLst>
            <a:ext uri="{53640926-AAD7-44D8-BBD7-CCE9431645EC}">
              <a14:shadowObscured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27</a:t>
            </a:r>
            <a:endParaRPr lang="ru-RU" dirty="0"/>
          </a:p>
        </p:txBody>
      </p:sp>
      <p:sp>
        <p:nvSpPr>
          <p:cNvPr id="3" name="Содержимое 2"/>
          <p:cNvSpPr>
            <a:spLocks noGrp="1"/>
          </p:cNvSpPr>
          <p:nvPr>
            <p:ph idx="1"/>
          </p:nvPr>
        </p:nvSpPr>
        <p:spPr>
          <a:xfrm>
            <a:off x="457200" y="1340768"/>
            <a:ext cx="8229600" cy="4785395"/>
          </a:xfrm>
        </p:spPr>
        <p:txBody>
          <a:bodyPr>
            <a:normAutofit fontScale="77500" lnSpcReduction="20000"/>
          </a:bodyPr>
          <a:lstStyle/>
          <a:p>
            <a:pPr algn="just">
              <a:buNone/>
            </a:pPr>
            <a:r>
              <a:rPr lang="ru-RU" sz="2800" b="1" dirty="0" smtClean="0"/>
              <a:t>Какой набор хромосом  характерен </a:t>
            </a:r>
            <a:r>
              <a:rPr lang="ru-RU" sz="2800" b="1" dirty="0" smtClean="0"/>
              <a:t> для клеток зоны деления корня и макроспоры семязачатка цветкового растения? </a:t>
            </a:r>
            <a:r>
              <a:rPr lang="ru-RU" sz="2800" b="1" dirty="0" smtClean="0"/>
              <a:t>Объясните, из каких исходных клеток и в результате какого деления </a:t>
            </a:r>
            <a:r>
              <a:rPr lang="ru-RU" sz="2800" b="1" dirty="0" smtClean="0"/>
              <a:t>образуются эти клетки.</a:t>
            </a:r>
            <a:endParaRPr lang="ru-RU" sz="2800" b="1" dirty="0" smtClean="0"/>
          </a:p>
          <a:p>
            <a:pPr algn="just">
              <a:buNone/>
            </a:pPr>
            <a:endParaRPr lang="ru-RU" sz="2800" b="1" dirty="0" smtClean="0"/>
          </a:p>
          <a:p>
            <a:pPr marL="514350" indent="-514350">
              <a:buAutoNum type="arabicParenR"/>
            </a:pPr>
            <a:r>
              <a:rPr lang="ru-RU" dirty="0" smtClean="0"/>
              <a:t>В</a:t>
            </a:r>
            <a:r>
              <a:rPr lang="ru-RU" dirty="0" smtClean="0"/>
              <a:t> клетках зоны деления корня диплоидный набор - 2n хромосом;</a:t>
            </a:r>
          </a:p>
          <a:p>
            <a:pPr marL="514350" indent="-514350">
              <a:buAutoNum type="arabicParenR"/>
            </a:pPr>
            <a:r>
              <a:rPr lang="ru-RU" dirty="0" smtClean="0"/>
              <a:t>Клетки корня развиваются из зиготы (клеток зародыша) путём митоза</a:t>
            </a:r>
            <a:endParaRPr lang="ru-RU" dirty="0" smtClean="0"/>
          </a:p>
          <a:p>
            <a:pPr marL="514350" indent="-514350">
              <a:buAutoNum type="arabicParenR"/>
            </a:pPr>
            <a:r>
              <a:rPr lang="ru-RU" dirty="0" smtClean="0"/>
              <a:t>В макроспоре семязачатка гаплоидный набор хромосом (</a:t>
            </a:r>
            <a:r>
              <a:rPr lang="ru-RU" dirty="0" err="1" smtClean="0"/>
              <a:t>n</a:t>
            </a:r>
            <a:r>
              <a:rPr lang="ru-RU" dirty="0" smtClean="0"/>
              <a:t>) </a:t>
            </a:r>
            <a:endParaRPr lang="ru-RU" dirty="0" smtClean="0"/>
          </a:p>
          <a:p>
            <a:pPr>
              <a:buNone/>
            </a:pPr>
            <a:r>
              <a:rPr lang="ru-RU" dirty="0" smtClean="0"/>
              <a:t>4</a:t>
            </a:r>
            <a:r>
              <a:rPr lang="ru-RU" dirty="0" smtClean="0"/>
              <a:t>) </a:t>
            </a:r>
            <a:r>
              <a:rPr lang="ru-RU" dirty="0" smtClean="0"/>
              <a:t>макроспора образуется из диплоидной клетки (материнской клетки макроспоры) семязачатка </a:t>
            </a:r>
            <a:r>
              <a:rPr lang="ru-RU" dirty="0" smtClean="0"/>
              <a:t>(клетки мегаспорангия в завязи пестика) </a:t>
            </a:r>
            <a:r>
              <a:rPr lang="ru-RU" dirty="0" smtClean="0"/>
              <a:t>путем мейоза;</a:t>
            </a:r>
          </a:p>
          <a:p>
            <a:pPr>
              <a:buNone/>
            </a:pPr>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28</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dirty="0" smtClean="0"/>
              <a:t> У человека между аллелями генов куриной слепоты (ночная слепота) и дальтонизма (красно-зеленого) происходит кроссинговер. Женщина, не имеющая этих заболеваний, у матери которой был дальтонизм, а у отца куриная слепота вышла замуж за мужчину, не имеющего этих заболеваний. Родившаяся в этом браке </a:t>
            </a:r>
            <a:r>
              <a:rPr lang="ru-RU" dirty="0" err="1" smtClean="0"/>
              <a:t>моногомозиготная</a:t>
            </a:r>
            <a:r>
              <a:rPr lang="ru-RU" dirty="0" smtClean="0"/>
              <a:t> здоровая дочь вышла замуж за мужчину, не имеющего этих заболеваний. В их семье родился ребенок-дальтоник. Составьте схему решения задачи. Укажите генотипы и фенотипы родителей и генотипы, фенотипы и пол возможного потомства в двух браках. Возможно ли в первом браке рождение больного этими заболеваниями ребенка. Ответ поясните. </a:t>
            </a:r>
          </a:p>
          <a:p>
            <a:pPr>
              <a:buNone/>
            </a:pPr>
            <a:r>
              <a:rPr lang="ru-RU" dirty="0" smtClean="0"/>
              <a:t> </a:t>
            </a:r>
          </a:p>
          <a:p>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28</a:t>
            </a:r>
            <a:endParaRPr lang="ru-RU" dirty="0"/>
          </a:p>
        </p:txBody>
      </p:sp>
      <p:sp>
        <p:nvSpPr>
          <p:cNvPr id="3" name="Содержимое 2"/>
          <p:cNvSpPr>
            <a:spLocks noGrp="1"/>
          </p:cNvSpPr>
          <p:nvPr>
            <p:ph idx="1"/>
          </p:nvPr>
        </p:nvSpPr>
        <p:spPr/>
        <p:txBody>
          <a:bodyPr>
            <a:normAutofit fontScale="62500" lnSpcReduction="20000"/>
          </a:bodyPr>
          <a:lstStyle/>
          <a:p>
            <a:pPr lvl="0">
              <a:buNone/>
            </a:pPr>
            <a:r>
              <a:rPr lang="ru-RU" b="1" dirty="0" smtClean="0"/>
              <a:t>Р</a:t>
            </a:r>
            <a:r>
              <a:rPr lang="ru-RU" dirty="0" smtClean="0"/>
              <a:t> </a:t>
            </a:r>
            <a:r>
              <a:rPr lang="en-US" dirty="0" smtClean="0"/>
              <a:t>   </a:t>
            </a:r>
            <a:r>
              <a:rPr lang="ru-RU" dirty="0" smtClean="0"/>
              <a:t>Х</a:t>
            </a:r>
            <a:r>
              <a:rPr lang="en-US" baseline="30000" dirty="0" smtClean="0"/>
              <a:t>Ad</a:t>
            </a:r>
            <a:r>
              <a:rPr lang="ru-RU" dirty="0" smtClean="0"/>
              <a:t>Х</a:t>
            </a:r>
            <a:r>
              <a:rPr lang="ru-RU" baseline="30000" dirty="0" smtClean="0"/>
              <a:t>а</a:t>
            </a:r>
            <a:r>
              <a:rPr lang="en-US" baseline="30000" dirty="0" smtClean="0"/>
              <a:t>D</a:t>
            </a:r>
            <a:r>
              <a:rPr lang="ru-RU" dirty="0" smtClean="0"/>
              <a:t>   </a:t>
            </a:r>
            <a:r>
              <a:rPr lang="en-US" dirty="0" smtClean="0"/>
              <a:t>   </a:t>
            </a:r>
            <a:r>
              <a:rPr lang="ru-RU" dirty="0" smtClean="0"/>
              <a:t>        </a:t>
            </a:r>
            <a:r>
              <a:rPr lang="en-US" dirty="0" smtClean="0"/>
              <a:t>    </a:t>
            </a:r>
            <a:r>
              <a:rPr lang="ru-RU" dirty="0" err="1" smtClean="0"/>
              <a:t>х</a:t>
            </a:r>
            <a:r>
              <a:rPr lang="ru-RU" dirty="0" smtClean="0"/>
              <a:t>    </a:t>
            </a:r>
            <a:r>
              <a:rPr lang="en-US" dirty="0" smtClean="0"/>
              <a:t>       </a:t>
            </a:r>
            <a:r>
              <a:rPr lang="ru-RU" dirty="0" smtClean="0"/>
              <a:t>             </a:t>
            </a:r>
            <a:r>
              <a:rPr lang="en-US" dirty="0" smtClean="0"/>
              <a:t>X</a:t>
            </a:r>
            <a:r>
              <a:rPr lang="en-US" baseline="30000" dirty="0" smtClean="0"/>
              <a:t>AD</a:t>
            </a:r>
            <a:r>
              <a:rPr lang="en-US" dirty="0" smtClean="0"/>
              <a:t>Y</a:t>
            </a:r>
            <a:endParaRPr lang="ru-RU" dirty="0" smtClean="0"/>
          </a:p>
          <a:p>
            <a:pPr>
              <a:buNone/>
            </a:pPr>
            <a:r>
              <a:rPr lang="ru-RU" dirty="0" smtClean="0"/>
              <a:t>     нормальное зрение                 нормальное зрение</a:t>
            </a:r>
          </a:p>
          <a:p>
            <a:pPr>
              <a:buNone/>
            </a:pPr>
            <a:r>
              <a:rPr lang="ru-RU" dirty="0" smtClean="0"/>
              <a:t>отсутствие дальтонизма           отсутствие дальтонизма</a:t>
            </a:r>
          </a:p>
          <a:p>
            <a:pPr>
              <a:buNone/>
            </a:pPr>
            <a:r>
              <a:rPr lang="en-US" b="1" dirty="0" smtClean="0"/>
              <a:t>G</a:t>
            </a:r>
            <a:r>
              <a:rPr lang="ru-RU" dirty="0" smtClean="0"/>
              <a:t>     </a:t>
            </a:r>
            <a:r>
              <a:rPr lang="en-US" dirty="0" err="1" smtClean="0"/>
              <a:t>X</a:t>
            </a:r>
            <a:r>
              <a:rPr lang="en-US" baseline="30000" dirty="0" err="1" smtClean="0"/>
              <a:t>Ad</a:t>
            </a:r>
            <a:r>
              <a:rPr lang="en-US" baseline="30000" dirty="0" smtClean="0"/>
              <a:t>  </a:t>
            </a:r>
            <a:r>
              <a:rPr lang="en-US" dirty="0" smtClean="0"/>
              <a:t> </a:t>
            </a:r>
            <a:r>
              <a:rPr lang="en-US" dirty="0" err="1" smtClean="0"/>
              <a:t>X</a:t>
            </a:r>
            <a:r>
              <a:rPr lang="en-US" baseline="30000" dirty="0" err="1" smtClean="0"/>
              <a:t>aD</a:t>
            </a:r>
            <a:r>
              <a:rPr lang="en-US" dirty="0" smtClean="0"/>
              <a:t>   </a:t>
            </a:r>
            <a:r>
              <a:rPr lang="en-US" dirty="0" err="1" smtClean="0"/>
              <a:t>X</a:t>
            </a:r>
            <a:r>
              <a:rPr lang="en-US" baseline="30000" dirty="0" err="1" smtClean="0"/>
              <a:t>AD</a:t>
            </a:r>
            <a:r>
              <a:rPr lang="en-US" baseline="30000" dirty="0" smtClean="0"/>
              <a:t>  </a:t>
            </a:r>
            <a:r>
              <a:rPr lang="en-US" dirty="0" err="1" smtClean="0"/>
              <a:t>X</a:t>
            </a:r>
            <a:r>
              <a:rPr lang="en-US" baseline="30000" dirty="0" err="1" smtClean="0"/>
              <a:t>ad</a:t>
            </a:r>
            <a:r>
              <a:rPr lang="ru-RU" dirty="0" smtClean="0"/>
              <a:t>                              </a:t>
            </a:r>
            <a:r>
              <a:rPr lang="en-US" dirty="0" smtClean="0"/>
              <a:t>X</a:t>
            </a:r>
            <a:r>
              <a:rPr lang="en-US" baseline="30000" dirty="0" smtClean="0"/>
              <a:t>AD </a:t>
            </a:r>
            <a:r>
              <a:rPr lang="ru-RU" dirty="0" smtClean="0"/>
              <a:t>  </a:t>
            </a:r>
            <a:r>
              <a:rPr lang="en-US" dirty="0" smtClean="0"/>
              <a:t>Y</a:t>
            </a:r>
            <a:endParaRPr lang="ru-RU" dirty="0" smtClean="0"/>
          </a:p>
          <a:p>
            <a:pPr>
              <a:buNone/>
            </a:pPr>
            <a:r>
              <a:rPr lang="ru-RU" dirty="0" smtClean="0"/>
              <a:t> </a:t>
            </a:r>
          </a:p>
          <a:p>
            <a:pPr>
              <a:buNone/>
            </a:pPr>
            <a:r>
              <a:rPr lang="en-US" b="1" dirty="0" smtClean="0"/>
              <a:t>F</a:t>
            </a:r>
            <a:r>
              <a:rPr lang="ru-RU" b="1" baseline="-25000" dirty="0" smtClean="0"/>
              <a:t>1   </a:t>
            </a:r>
            <a:r>
              <a:rPr lang="en-US" dirty="0" err="1" smtClean="0"/>
              <a:t>X</a:t>
            </a:r>
            <a:r>
              <a:rPr lang="en-US" baseline="30000" dirty="0" err="1" smtClean="0"/>
              <a:t>Ad</a:t>
            </a:r>
            <a:r>
              <a:rPr lang="en-US" dirty="0" smtClean="0"/>
              <a:t> </a:t>
            </a:r>
            <a:r>
              <a:rPr lang="en-US" dirty="0" err="1" smtClean="0"/>
              <a:t>X</a:t>
            </a:r>
            <a:r>
              <a:rPr lang="en-US" baseline="30000" dirty="0" err="1" smtClean="0"/>
              <a:t>AD</a:t>
            </a:r>
            <a:r>
              <a:rPr lang="en-US" dirty="0" smtClean="0"/>
              <a:t> </a:t>
            </a:r>
            <a:r>
              <a:rPr lang="ru-RU" dirty="0" smtClean="0"/>
              <a:t>-дочь нормальное зрение, отсутствие дальтонизма          </a:t>
            </a:r>
          </a:p>
          <a:p>
            <a:pPr>
              <a:buNone/>
            </a:pPr>
            <a:r>
              <a:rPr lang="ru-RU" dirty="0" smtClean="0"/>
              <a:t>     </a:t>
            </a:r>
            <a:r>
              <a:rPr lang="en-US" dirty="0" err="1" smtClean="0"/>
              <a:t>X</a:t>
            </a:r>
            <a:r>
              <a:rPr lang="en-US" baseline="30000" dirty="0" err="1" smtClean="0"/>
              <a:t>aD</a:t>
            </a:r>
            <a:r>
              <a:rPr lang="en-US" dirty="0" smtClean="0"/>
              <a:t> </a:t>
            </a:r>
            <a:r>
              <a:rPr lang="en-US" dirty="0" err="1" smtClean="0"/>
              <a:t>X</a:t>
            </a:r>
            <a:r>
              <a:rPr lang="en-US" baseline="30000" dirty="0" err="1" smtClean="0"/>
              <a:t>AD</a:t>
            </a:r>
            <a:r>
              <a:rPr lang="en-US" baseline="30000" dirty="0" smtClean="0"/>
              <a:t> </a:t>
            </a:r>
            <a:r>
              <a:rPr lang="ru-RU" dirty="0" smtClean="0"/>
              <a:t>-дочь нормальное зрение, отсутствие дальтонизма          </a:t>
            </a:r>
          </a:p>
          <a:p>
            <a:pPr>
              <a:buNone/>
            </a:pPr>
            <a:r>
              <a:rPr lang="ru-RU" dirty="0" smtClean="0"/>
              <a:t>     </a:t>
            </a:r>
            <a:r>
              <a:rPr lang="en-US" dirty="0" smtClean="0"/>
              <a:t>X</a:t>
            </a:r>
            <a:r>
              <a:rPr lang="en-US" baseline="30000" dirty="0" smtClean="0"/>
              <a:t>AD</a:t>
            </a:r>
            <a:r>
              <a:rPr lang="en-US" dirty="0" smtClean="0"/>
              <a:t> </a:t>
            </a:r>
            <a:r>
              <a:rPr lang="en-US" dirty="0" err="1" smtClean="0"/>
              <a:t>X</a:t>
            </a:r>
            <a:r>
              <a:rPr lang="en-US" baseline="30000" dirty="0" err="1" smtClean="0"/>
              <a:t>AD</a:t>
            </a:r>
            <a:r>
              <a:rPr lang="en-US" baseline="30000" dirty="0" smtClean="0"/>
              <a:t> </a:t>
            </a:r>
            <a:r>
              <a:rPr lang="ru-RU" dirty="0" smtClean="0"/>
              <a:t>-дочь нормальное зрение, отсутствие дальтонизма          </a:t>
            </a:r>
          </a:p>
          <a:p>
            <a:pPr>
              <a:buNone/>
            </a:pPr>
            <a:r>
              <a:rPr lang="ru-RU" dirty="0" smtClean="0"/>
              <a:t>     </a:t>
            </a:r>
            <a:r>
              <a:rPr lang="en-US" dirty="0" err="1" smtClean="0"/>
              <a:t>X</a:t>
            </a:r>
            <a:r>
              <a:rPr lang="en-US" baseline="30000" dirty="0" err="1" smtClean="0"/>
              <a:t>ad</a:t>
            </a:r>
            <a:r>
              <a:rPr lang="en-US" dirty="0" smtClean="0"/>
              <a:t> </a:t>
            </a:r>
            <a:r>
              <a:rPr lang="en-US" dirty="0" err="1" smtClean="0"/>
              <a:t>X</a:t>
            </a:r>
            <a:r>
              <a:rPr lang="en-US" baseline="30000" dirty="0" err="1" smtClean="0"/>
              <a:t>AD</a:t>
            </a:r>
            <a:r>
              <a:rPr lang="en-US" baseline="30000" dirty="0" smtClean="0"/>
              <a:t> </a:t>
            </a:r>
            <a:r>
              <a:rPr lang="ru-RU" baseline="30000" dirty="0" smtClean="0"/>
              <a:t>-</a:t>
            </a:r>
            <a:r>
              <a:rPr lang="ru-RU" dirty="0" smtClean="0"/>
              <a:t>дочь нормальное зрение, отсутствие дальтонизма</a:t>
            </a:r>
            <a:r>
              <a:rPr lang="ru-RU" baseline="30000" dirty="0" smtClean="0"/>
              <a:t>       </a:t>
            </a:r>
            <a:endParaRPr lang="ru-RU" dirty="0" smtClean="0"/>
          </a:p>
          <a:p>
            <a:pPr>
              <a:buNone/>
            </a:pPr>
            <a:r>
              <a:rPr lang="ru-RU" dirty="0" smtClean="0"/>
              <a:t>     </a:t>
            </a:r>
          </a:p>
          <a:p>
            <a:pPr>
              <a:buNone/>
            </a:pPr>
            <a:r>
              <a:rPr lang="ru-RU" baseline="30000" dirty="0" smtClean="0"/>
              <a:t>   </a:t>
            </a:r>
            <a:r>
              <a:rPr lang="en-US" dirty="0" err="1" smtClean="0"/>
              <a:t>X</a:t>
            </a:r>
            <a:r>
              <a:rPr lang="en-US" baseline="30000" dirty="0" err="1" smtClean="0"/>
              <a:t>Ad</a:t>
            </a:r>
            <a:r>
              <a:rPr lang="en-US" baseline="30000" dirty="0" smtClean="0"/>
              <a:t> </a:t>
            </a:r>
            <a:r>
              <a:rPr lang="en-US" dirty="0" smtClean="0"/>
              <a:t>Y</a:t>
            </a:r>
            <a:r>
              <a:rPr lang="ru-RU" dirty="0" smtClean="0"/>
              <a:t>- сын нормальное зрение, дальтоник</a:t>
            </a:r>
          </a:p>
          <a:p>
            <a:pPr>
              <a:buNone/>
            </a:pPr>
            <a:r>
              <a:rPr lang="ru-RU" baseline="30000" dirty="0" smtClean="0"/>
              <a:t> </a:t>
            </a:r>
            <a:r>
              <a:rPr lang="ru-RU" dirty="0" smtClean="0"/>
              <a:t> </a:t>
            </a:r>
            <a:r>
              <a:rPr lang="en-US" dirty="0" err="1" smtClean="0"/>
              <a:t>X</a:t>
            </a:r>
            <a:r>
              <a:rPr lang="en-US" baseline="30000" dirty="0" err="1" smtClean="0"/>
              <a:t>aD</a:t>
            </a:r>
            <a:r>
              <a:rPr lang="en-US" dirty="0" smtClean="0"/>
              <a:t> Y</a:t>
            </a:r>
            <a:r>
              <a:rPr lang="ru-RU" dirty="0" smtClean="0"/>
              <a:t> –сын куриная слепота, отсутствие дальтонизма</a:t>
            </a:r>
          </a:p>
          <a:p>
            <a:pPr>
              <a:buNone/>
            </a:pPr>
            <a:r>
              <a:rPr lang="ru-RU" dirty="0" smtClean="0"/>
              <a:t>  </a:t>
            </a:r>
            <a:r>
              <a:rPr lang="en-US" dirty="0" err="1" smtClean="0"/>
              <a:t>X</a:t>
            </a:r>
            <a:r>
              <a:rPr lang="en-US" baseline="30000" dirty="0" err="1" smtClean="0"/>
              <a:t>ad</a:t>
            </a:r>
            <a:r>
              <a:rPr lang="en-US" dirty="0" smtClean="0"/>
              <a:t> Y </a:t>
            </a:r>
            <a:r>
              <a:rPr lang="ru-RU" dirty="0" smtClean="0"/>
              <a:t>–сын куриная слепота и дальтонизм</a:t>
            </a:r>
          </a:p>
          <a:p>
            <a:pPr>
              <a:buNone/>
            </a:pPr>
            <a:r>
              <a:rPr lang="ru-RU" dirty="0" smtClean="0"/>
              <a:t>  </a:t>
            </a:r>
            <a:r>
              <a:rPr lang="en-US" dirty="0" smtClean="0"/>
              <a:t>X</a:t>
            </a:r>
            <a:r>
              <a:rPr lang="en-US" baseline="30000" dirty="0" smtClean="0"/>
              <a:t>AD </a:t>
            </a:r>
            <a:r>
              <a:rPr lang="en-US" dirty="0" smtClean="0"/>
              <a:t>Y </a:t>
            </a:r>
            <a:r>
              <a:rPr lang="ru-RU" dirty="0" smtClean="0"/>
              <a:t>сын нормальное зрение, отсутствие дальтонизма      </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b="1" dirty="0" smtClean="0">
                <a:solidFill>
                  <a:schemeClr val="accent2">
                    <a:lumMod val="50000"/>
                  </a:schemeClr>
                </a:solidFill>
                <a:latin typeface="Times New Roman" pitchFamily="18" charset="0"/>
                <a:cs typeface="Times New Roman" pitchFamily="18" charset="0"/>
              </a:rPr>
              <a:t>Задание 22</a:t>
            </a:r>
            <a:endParaRPr lang="ru-RU" dirty="0">
              <a:solidFill>
                <a:schemeClr val="accent2">
                  <a:lumMod val="50000"/>
                </a:schemeClr>
              </a:solidFill>
            </a:endParaRPr>
          </a:p>
        </p:txBody>
      </p:sp>
      <p:sp>
        <p:nvSpPr>
          <p:cNvPr id="4" name="Содержимое 3"/>
          <p:cNvSpPr>
            <a:spLocks noGrp="1"/>
          </p:cNvSpPr>
          <p:nvPr>
            <p:ph idx="1"/>
          </p:nvPr>
        </p:nvSpPr>
        <p:spPr>
          <a:xfrm>
            <a:off x="457200" y="1600201"/>
            <a:ext cx="8229600" cy="2116832"/>
          </a:xfrm>
        </p:spPr>
        <p:txBody>
          <a:bodyPr>
            <a:normAutofit fontScale="70000" lnSpcReduction="20000"/>
          </a:bodyPr>
          <a:lstStyle/>
          <a:p>
            <a:pPr lvl="0" algn="just">
              <a:buNone/>
            </a:pPr>
            <a:r>
              <a:rPr lang="ru-RU" b="1" dirty="0" smtClean="0"/>
              <a:t>Садовая клубника способна к вегетативному размножению с помощью усов. На этих усах формируется несколько розеток. </a:t>
            </a:r>
            <a:r>
              <a:rPr lang="ru-RU" b="1" dirty="0" smtClean="0"/>
              <a:t>Для получения качественного посадочного материала используют только первые розетки, а остальные удаляют. Почему их удаляют? В чем преимущество вегетативного размножения клубники по сравнению с семенным? </a:t>
            </a:r>
            <a:endParaRPr lang="ru-RU" b="1" dirty="0" smtClean="0"/>
          </a:p>
        </p:txBody>
      </p:sp>
      <p:pic>
        <p:nvPicPr>
          <p:cNvPr id="2053" name="Picture 5" descr="C:\Users\Колян\Desktop\усы.jpg"/>
          <p:cNvPicPr>
            <a:picLocks noChangeAspect="1" noChangeArrowheads="1"/>
          </p:cNvPicPr>
          <p:nvPr/>
        </p:nvPicPr>
        <p:blipFill>
          <a:blip r:embed="rId2" cstate="print"/>
          <a:srcRect/>
          <a:stretch>
            <a:fillRect/>
          </a:stretch>
        </p:blipFill>
        <p:spPr bwMode="auto">
          <a:xfrm>
            <a:off x="1403648" y="3284984"/>
            <a:ext cx="6408712" cy="324036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28</a:t>
            </a:r>
            <a:endParaRPr lang="ru-RU" dirty="0"/>
          </a:p>
        </p:txBody>
      </p:sp>
      <p:sp>
        <p:nvSpPr>
          <p:cNvPr id="3" name="Содержимое 2"/>
          <p:cNvSpPr>
            <a:spLocks noGrp="1"/>
          </p:cNvSpPr>
          <p:nvPr>
            <p:ph idx="1"/>
          </p:nvPr>
        </p:nvSpPr>
        <p:spPr/>
        <p:txBody>
          <a:bodyPr>
            <a:normAutofit fontScale="55000" lnSpcReduction="20000"/>
          </a:bodyPr>
          <a:lstStyle/>
          <a:p>
            <a:pPr>
              <a:buNone/>
            </a:pPr>
            <a:r>
              <a:rPr lang="ru-RU" dirty="0" smtClean="0"/>
              <a:t> </a:t>
            </a:r>
          </a:p>
          <a:p>
            <a:pPr lvl="0">
              <a:buNone/>
            </a:pPr>
            <a:r>
              <a:rPr lang="ru-RU" b="1" dirty="0" smtClean="0"/>
              <a:t>Р</a:t>
            </a:r>
            <a:r>
              <a:rPr lang="ru-RU" b="1" baseline="-25000" dirty="0" smtClean="0"/>
              <a:t>2    </a:t>
            </a:r>
            <a:r>
              <a:rPr lang="ru-RU" dirty="0" smtClean="0"/>
              <a:t> </a:t>
            </a:r>
            <a:r>
              <a:rPr lang="en-US" dirty="0" smtClean="0"/>
              <a:t>X</a:t>
            </a:r>
            <a:r>
              <a:rPr lang="ru-RU" baseline="30000" dirty="0" smtClean="0"/>
              <a:t>А</a:t>
            </a:r>
            <a:r>
              <a:rPr lang="en-US" baseline="30000" dirty="0" smtClean="0"/>
              <a:t>d</a:t>
            </a:r>
            <a:r>
              <a:rPr lang="en-US" dirty="0" smtClean="0"/>
              <a:t> X</a:t>
            </a:r>
            <a:r>
              <a:rPr lang="en-US" baseline="30000" dirty="0" smtClean="0"/>
              <a:t>AD</a:t>
            </a:r>
            <a:r>
              <a:rPr lang="ru-RU" baseline="30000" dirty="0" smtClean="0"/>
              <a:t>                 </a:t>
            </a:r>
            <a:r>
              <a:rPr lang="ru-RU" dirty="0" smtClean="0"/>
              <a:t>     </a:t>
            </a:r>
            <a:r>
              <a:rPr lang="ru-RU" dirty="0" err="1" smtClean="0"/>
              <a:t>х</a:t>
            </a:r>
            <a:r>
              <a:rPr lang="ru-RU" dirty="0" smtClean="0"/>
              <a:t> </a:t>
            </a:r>
            <a:r>
              <a:rPr lang="ru-RU" baseline="30000" dirty="0" smtClean="0"/>
              <a:t>                         </a:t>
            </a:r>
            <a:r>
              <a:rPr lang="en-US" dirty="0" smtClean="0"/>
              <a:t>X</a:t>
            </a:r>
            <a:r>
              <a:rPr lang="en-US" baseline="30000" dirty="0" smtClean="0"/>
              <a:t>AD</a:t>
            </a:r>
            <a:r>
              <a:rPr lang="en-US" dirty="0" smtClean="0"/>
              <a:t>Y</a:t>
            </a:r>
            <a:endParaRPr lang="ru-RU" dirty="0" smtClean="0"/>
          </a:p>
          <a:p>
            <a:pPr>
              <a:buNone/>
            </a:pPr>
            <a:r>
              <a:rPr lang="ru-RU" dirty="0" smtClean="0"/>
              <a:t>нормальное зрение                 нормальное зрение</a:t>
            </a:r>
          </a:p>
          <a:p>
            <a:pPr>
              <a:buNone/>
            </a:pPr>
            <a:r>
              <a:rPr lang="ru-RU" dirty="0" smtClean="0"/>
              <a:t>отсутствие дальтонизма         отсутствие дальтонизма</a:t>
            </a:r>
          </a:p>
          <a:p>
            <a:pPr>
              <a:buNone/>
            </a:pPr>
            <a:r>
              <a:rPr lang="en-US" b="1" dirty="0" smtClean="0"/>
              <a:t>G</a:t>
            </a:r>
            <a:r>
              <a:rPr lang="ru-RU" dirty="0" smtClean="0"/>
              <a:t>     </a:t>
            </a:r>
            <a:r>
              <a:rPr lang="en-US" dirty="0" err="1" smtClean="0"/>
              <a:t>X</a:t>
            </a:r>
            <a:r>
              <a:rPr lang="en-US" baseline="30000" dirty="0" err="1" smtClean="0"/>
              <a:t>Ad</a:t>
            </a:r>
            <a:r>
              <a:rPr lang="ru-RU" baseline="30000" dirty="0" smtClean="0"/>
              <a:t>  </a:t>
            </a:r>
            <a:r>
              <a:rPr lang="ru-RU" dirty="0" smtClean="0"/>
              <a:t>   </a:t>
            </a:r>
            <a:r>
              <a:rPr lang="en-US" dirty="0" smtClean="0"/>
              <a:t>X</a:t>
            </a:r>
            <a:r>
              <a:rPr lang="en-US" baseline="30000" dirty="0" smtClean="0"/>
              <a:t>AD</a:t>
            </a:r>
            <a:r>
              <a:rPr lang="ru-RU" baseline="30000" dirty="0" smtClean="0"/>
              <a:t>  </a:t>
            </a:r>
            <a:r>
              <a:rPr lang="ru-RU" dirty="0" smtClean="0"/>
              <a:t>                           </a:t>
            </a:r>
            <a:r>
              <a:rPr lang="en-US" dirty="0" smtClean="0"/>
              <a:t>X</a:t>
            </a:r>
            <a:r>
              <a:rPr lang="en-US" baseline="30000" dirty="0" smtClean="0"/>
              <a:t>AD </a:t>
            </a:r>
            <a:r>
              <a:rPr lang="ru-RU" dirty="0" smtClean="0"/>
              <a:t>  </a:t>
            </a:r>
            <a:r>
              <a:rPr lang="en-US" dirty="0" smtClean="0"/>
              <a:t>Y</a:t>
            </a:r>
            <a:endParaRPr lang="ru-RU" dirty="0" smtClean="0"/>
          </a:p>
          <a:p>
            <a:pPr>
              <a:buNone/>
            </a:pPr>
            <a:endParaRPr lang="ru-RU" dirty="0" smtClean="0"/>
          </a:p>
          <a:p>
            <a:pPr>
              <a:buNone/>
            </a:pPr>
            <a:r>
              <a:rPr lang="en-US" b="1" dirty="0" smtClean="0"/>
              <a:t>F</a:t>
            </a:r>
            <a:r>
              <a:rPr lang="ru-RU" b="1" baseline="-25000" dirty="0" smtClean="0"/>
              <a:t>2   </a:t>
            </a:r>
            <a:r>
              <a:rPr lang="en-US" dirty="0" smtClean="0"/>
              <a:t>X</a:t>
            </a:r>
            <a:r>
              <a:rPr lang="ru-RU" baseline="30000" dirty="0" smtClean="0"/>
              <a:t>А</a:t>
            </a:r>
            <a:r>
              <a:rPr lang="en-US" baseline="30000" dirty="0" smtClean="0"/>
              <a:t>d</a:t>
            </a:r>
            <a:r>
              <a:rPr lang="en-US" dirty="0" smtClean="0"/>
              <a:t> X</a:t>
            </a:r>
            <a:r>
              <a:rPr lang="en-US" baseline="30000" dirty="0" smtClean="0"/>
              <a:t>AD</a:t>
            </a:r>
            <a:r>
              <a:rPr lang="en-US" dirty="0" smtClean="0"/>
              <a:t> </a:t>
            </a:r>
            <a:r>
              <a:rPr lang="ru-RU" dirty="0" smtClean="0"/>
              <a:t>-дочь нормальное зрение, отсутствие дальтонизма          </a:t>
            </a:r>
          </a:p>
          <a:p>
            <a:pPr>
              <a:buNone/>
            </a:pPr>
            <a:r>
              <a:rPr lang="ru-RU" dirty="0" smtClean="0"/>
              <a:t>     </a:t>
            </a:r>
            <a:r>
              <a:rPr lang="en-US" dirty="0" smtClean="0"/>
              <a:t>X</a:t>
            </a:r>
            <a:r>
              <a:rPr lang="en-US" baseline="30000" dirty="0" smtClean="0"/>
              <a:t>AD</a:t>
            </a:r>
            <a:r>
              <a:rPr lang="en-US" dirty="0" smtClean="0"/>
              <a:t> </a:t>
            </a:r>
            <a:r>
              <a:rPr lang="en-US" dirty="0" err="1" smtClean="0"/>
              <a:t>X</a:t>
            </a:r>
            <a:r>
              <a:rPr lang="en-US" baseline="30000" dirty="0" err="1" smtClean="0"/>
              <a:t>AD</a:t>
            </a:r>
            <a:r>
              <a:rPr lang="en-US" baseline="30000" dirty="0" smtClean="0"/>
              <a:t> </a:t>
            </a:r>
            <a:r>
              <a:rPr lang="ru-RU" dirty="0" smtClean="0"/>
              <a:t>-дочь нормальное зрение, отсутствие дальтонизма          </a:t>
            </a:r>
          </a:p>
          <a:p>
            <a:pPr>
              <a:buNone/>
            </a:pPr>
            <a:r>
              <a:rPr lang="ru-RU" dirty="0" smtClean="0"/>
              <a:t>     </a:t>
            </a:r>
            <a:r>
              <a:rPr lang="en-US" dirty="0" err="1" smtClean="0"/>
              <a:t>X</a:t>
            </a:r>
            <a:r>
              <a:rPr lang="en-US" baseline="30000" dirty="0" err="1" smtClean="0"/>
              <a:t>Ad</a:t>
            </a:r>
            <a:r>
              <a:rPr lang="en-US" baseline="30000" dirty="0" smtClean="0"/>
              <a:t> </a:t>
            </a:r>
            <a:r>
              <a:rPr lang="en-US" dirty="0" smtClean="0"/>
              <a:t>Y</a:t>
            </a:r>
            <a:r>
              <a:rPr lang="ru-RU" dirty="0" smtClean="0"/>
              <a:t>- сын нормальное зрение, дальтоник</a:t>
            </a:r>
          </a:p>
          <a:p>
            <a:pPr>
              <a:buNone/>
            </a:pPr>
            <a:r>
              <a:rPr lang="ru-RU" dirty="0" smtClean="0"/>
              <a:t>     </a:t>
            </a:r>
            <a:r>
              <a:rPr lang="en-US" dirty="0" smtClean="0"/>
              <a:t>X</a:t>
            </a:r>
            <a:r>
              <a:rPr lang="en-US" baseline="30000" dirty="0" smtClean="0"/>
              <a:t>AD </a:t>
            </a:r>
            <a:r>
              <a:rPr lang="en-US" dirty="0" smtClean="0"/>
              <a:t>Y </a:t>
            </a:r>
            <a:r>
              <a:rPr lang="ru-RU" dirty="0" smtClean="0"/>
              <a:t>сын нормальное зрение, отсутствие дальтонизма      </a:t>
            </a:r>
          </a:p>
          <a:p>
            <a:pPr>
              <a:buNone/>
            </a:pPr>
            <a:r>
              <a:rPr lang="ru-RU" dirty="0" smtClean="0"/>
              <a:t> </a:t>
            </a:r>
          </a:p>
          <a:p>
            <a:pPr lvl="0">
              <a:buNone/>
            </a:pPr>
            <a:r>
              <a:rPr lang="ru-RU" dirty="0" smtClean="0"/>
              <a:t>В первом браке возможно рождение сына-дальтоника с куриной слепотой (</a:t>
            </a:r>
            <a:r>
              <a:rPr lang="en-US" dirty="0" err="1" smtClean="0"/>
              <a:t>X</a:t>
            </a:r>
            <a:r>
              <a:rPr lang="en-US" baseline="30000" dirty="0" err="1" smtClean="0"/>
              <a:t>ad</a:t>
            </a:r>
            <a:r>
              <a:rPr lang="en-US" dirty="0" smtClean="0"/>
              <a:t> Y</a:t>
            </a:r>
            <a:r>
              <a:rPr lang="ru-RU" dirty="0" smtClean="0"/>
              <a:t>). В генотипе этого ребенка находится материнская, образованная в результате кроссинговера Х-хромосома с двумя рецессивными аллелями, и отцовская   </a:t>
            </a:r>
            <a:r>
              <a:rPr lang="en-US" dirty="0" smtClean="0"/>
              <a:t>Y</a:t>
            </a:r>
            <a:r>
              <a:rPr lang="ru-RU" dirty="0" smtClean="0"/>
              <a:t>-хромосома, не содержащая аллелей этих двух генов.</a:t>
            </a:r>
          </a:p>
          <a:p>
            <a:pPr>
              <a:buNone/>
            </a:pPr>
            <a:r>
              <a:rPr lang="ru-RU" b="1" dirty="0" smtClean="0"/>
              <a:t> </a:t>
            </a: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28</a:t>
            </a:r>
            <a:endParaRPr lang="ru-RU" dirty="0"/>
          </a:p>
        </p:txBody>
      </p:sp>
      <p:sp>
        <p:nvSpPr>
          <p:cNvPr id="3" name="Содержимое 2"/>
          <p:cNvSpPr>
            <a:spLocks noGrp="1"/>
          </p:cNvSpPr>
          <p:nvPr>
            <p:ph idx="1"/>
          </p:nvPr>
        </p:nvSpPr>
        <p:spPr/>
        <p:txBody>
          <a:bodyPr>
            <a:noAutofit/>
          </a:bodyPr>
          <a:lstStyle/>
          <a:p>
            <a:pPr algn="just">
              <a:buNone/>
            </a:pPr>
            <a:r>
              <a:rPr lang="ru-RU" sz="2400" dirty="0" smtClean="0"/>
              <a:t>У человека между аллелями генов ихтиоза (заболевания кожи) и гемофилии происходит кроссинговер. Женщина, не имеющая этих заболеваний, у </a:t>
            </a:r>
            <a:r>
              <a:rPr lang="ru-RU" sz="2400" dirty="0" err="1" smtClean="0"/>
              <a:t>дигомозиготной</a:t>
            </a:r>
            <a:r>
              <a:rPr lang="ru-RU" sz="2400" dirty="0" smtClean="0"/>
              <a:t> матери  которой был ихтиоз, а у отца гемофилия вышла замуж за мужчину, не имеющего этих заболеваний. Родившаяся в этом браке </a:t>
            </a:r>
            <a:r>
              <a:rPr lang="ru-RU" sz="2400" dirty="0" err="1" smtClean="0"/>
              <a:t>моногомозиготная</a:t>
            </a:r>
            <a:r>
              <a:rPr lang="ru-RU" sz="2400" dirty="0" smtClean="0"/>
              <a:t> здоровая дочь вышла замуж за мужчину, не имеющего этих заболеваний. В их семье родился </a:t>
            </a:r>
            <a:r>
              <a:rPr lang="ru-RU" sz="2400" dirty="0" err="1" smtClean="0"/>
              <a:t>ребенок-гемофилик</a:t>
            </a:r>
            <a:r>
              <a:rPr lang="ru-RU" sz="2400" dirty="0" smtClean="0"/>
              <a:t>. Составьте схему решения задачи. Укажите генотипы и фенотипы родителей и генотипы, фенотипы и пол возможного потомства в двух браках. Возможно ли в первом браке рождение больного этими заболеваниями ребенка. Ответ поясните. </a:t>
            </a:r>
          </a:p>
          <a:p>
            <a:pPr algn="just">
              <a:buNone/>
            </a:pPr>
            <a:r>
              <a:rPr lang="ru-RU" sz="2400" dirty="0" smtClean="0"/>
              <a:t> </a:t>
            </a:r>
          </a:p>
          <a:p>
            <a:endParaRPr lang="ru-RU"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28</a:t>
            </a:r>
            <a:endParaRPr lang="ru-RU" dirty="0"/>
          </a:p>
        </p:txBody>
      </p:sp>
      <p:sp>
        <p:nvSpPr>
          <p:cNvPr id="3" name="Содержимое 2"/>
          <p:cNvSpPr>
            <a:spLocks noGrp="1"/>
          </p:cNvSpPr>
          <p:nvPr>
            <p:ph idx="1"/>
          </p:nvPr>
        </p:nvSpPr>
        <p:spPr/>
        <p:txBody>
          <a:bodyPr>
            <a:normAutofit fontScale="55000" lnSpcReduction="20000"/>
          </a:bodyPr>
          <a:lstStyle/>
          <a:p>
            <a:pPr>
              <a:buNone/>
            </a:pPr>
            <a:r>
              <a:rPr lang="ru-RU" dirty="0" smtClean="0"/>
              <a:t> </a:t>
            </a:r>
          </a:p>
          <a:p>
            <a:pPr lvl="0">
              <a:buNone/>
            </a:pPr>
            <a:r>
              <a:rPr lang="ru-RU" b="1" dirty="0" smtClean="0"/>
              <a:t>Р</a:t>
            </a:r>
            <a:r>
              <a:rPr lang="ru-RU" dirty="0" smtClean="0"/>
              <a:t> </a:t>
            </a:r>
            <a:r>
              <a:rPr lang="en-US" dirty="0" smtClean="0"/>
              <a:t>   </a:t>
            </a:r>
            <a:r>
              <a:rPr lang="ru-RU" dirty="0" smtClean="0"/>
              <a:t>Х</a:t>
            </a:r>
            <a:r>
              <a:rPr lang="en-US" baseline="30000" dirty="0" smtClean="0"/>
              <a:t>Ah</a:t>
            </a:r>
            <a:r>
              <a:rPr lang="ru-RU" dirty="0" smtClean="0"/>
              <a:t>Х</a:t>
            </a:r>
            <a:r>
              <a:rPr lang="ru-RU" baseline="30000" dirty="0" smtClean="0"/>
              <a:t>а</a:t>
            </a:r>
            <a:r>
              <a:rPr lang="en-US" baseline="30000" dirty="0" smtClean="0"/>
              <a:t>H</a:t>
            </a:r>
            <a:r>
              <a:rPr lang="ru-RU" dirty="0" smtClean="0"/>
              <a:t>  </a:t>
            </a:r>
            <a:r>
              <a:rPr lang="en-US" dirty="0" smtClean="0"/>
              <a:t>   </a:t>
            </a:r>
            <a:r>
              <a:rPr lang="ru-RU" dirty="0" smtClean="0"/>
              <a:t>        </a:t>
            </a:r>
            <a:r>
              <a:rPr lang="en-US" dirty="0" smtClean="0"/>
              <a:t>    </a:t>
            </a:r>
            <a:r>
              <a:rPr lang="ru-RU" dirty="0" err="1" smtClean="0"/>
              <a:t>х</a:t>
            </a:r>
            <a:r>
              <a:rPr lang="ru-RU" dirty="0" smtClean="0"/>
              <a:t>    </a:t>
            </a:r>
            <a:r>
              <a:rPr lang="en-US" dirty="0" smtClean="0"/>
              <a:t>       </a:t>
            </a:r>
            <a:r>
              <a:rPr lang="ru-RU" dirty="0" smtClean="0"/>
              <a:t>             </a:t>
            </a:r>
            <a:r>
              <a:rPr lang="en-US" dirty="0" smtClean="0"/>
              <a:t>X</a:t>
            </a:r>
            <a:r>
              <a:rPr lang="en-US" baseline="30000" dirty="0" smtClean="0"/>
              <a:t>A</a:t>
            </a:r>
            <a:r>
              <a:rPr lang="ru-RU" baseline="30000" dirty="0" smtClean="0"/>
              <a:t>Н</a:t>
            </a:r>
            <a:r>
              <a:rPr lang="en-US" dirty="0" smtClean="0"/>
              <a:t>Y</a:t>
            </a:r>
            <a:endParaRPr lang="ru-RU" dirty="0" smtClean="0"/>
          </a:p>
          <a:p>
            <a:pPr>
              <a:buNone/>
            </a:pPr>
            <a:r>
              <a:rPr lang="ru-RU" dirty="0" smtClean="0"/>
              <a:t>здоровая кожа                         здоровая кожа</a:t>
            </a:r>
          </a:p>
          <a:p>
            <a:pPr>
              <a:buNone/>
            </a:pPr>
            <a:r>
              <a:rPr lang="ru-RU" dirty="0" smtClean="0"/>
              <a:t>отсутствие гемофилии           отсутствие гемофилии  </a:t>
            </a:r>
          </a:p>
          <a:p>
            <a:pPr>
              <a:buNone/>
            </a:pPr>
            <a:r>
              <a:rPr lang="en-US" b="1" dirty="0" smtClean="0"/>
              <a:t>G</a:t>
            </a:r>
            <a:r>
              <a:rPr lang="en-US" dirty="0" smtClean="0"/>
              <a:t>     </a:t>
            </a:r>
            <a:r>
              <a:rPr lang="en-US" dirty="0" err="1" smtClean="0"/>
              <a:t>X</a:t>
            </a:r>
            <a:r>
              <a:rPr lang="en-US" baseline="30000" dirty="0" err="1" smtClean="0"/>
              <a:t>Ah</a:t>
            </a:r>
            <a:r>
              <a:rPr lang="en-US" baseline="30000" dirty="0" smtClean="0"/>
              <a:t>  </a:t>
            </a:r>
            <a:r>
              <a:rPr lang="en-US" dirty="0" smtClean="0"/>
              <a:t> </a:t>
            </a:r>
            <a:r>
              <a:rPr lang="en-US" dirty="0" err="1" smtClean="0"/>
              <a:t>X</a:t>
            </a:r>
            <a:r>
              <a:rPr lang="en-US" baseline="30000" dirty="0" err="1" smtClean="0"/>
              <a:t>aH</a:t>
            </a:r>
            <a:r>
              <a:rPr lang="en-US" dirty="0" smtClean="0"/>
              <a:t>   </a:t>
            </a:r>
            <a:r>
              <a:rPr lang="en-US" dirty="0" err="1" smtClean="0"/>
              <a:t>X</a:t>
            </a:r>
            <a:r>
              <a:rPr lang="en-US" baseline="30000" dirty="0" err="1" smtClean="0"/>
              <a:t>AH</a:t>
            </a:r>
            <a:r>
              <a:rPr lang="en-US" baseline="30000" dirty="0" smtClean="0"/>
              <a:t>  </a:t>
            </a:r>
            <a:r>
              <a:rPr lang="en-US" dirty="0" err="1" smtClean="0"/>
              <a:t>X</a:t>
            </a:r>
            <a:r>
              <a:rPr lang="en-US" baseline="30000" dirty="0" err="1" smtClean="0"/>
              <a:t>ah</a:t>
            </a:r>
            <a:r>
              <a:rPr lang="en-US" dirty="0" smtClean="0"/>
              <a:t>                              </a:t>
            </a:r>
            <a:r>
              <a:rPr lang="en-US" dirty="0" err="1" smtClean="0"/>
              <a:t>X</a:t>
            </a:r>
            <a:r>
              <a:rPr lang="en-US" baseline="30000" dirty="0" err="1" smtClean="0"/>
              <a:t>AH</a:t>
            </a:r>
            <a:r>
              <a:rPr lang="en-US" baseline="30000" dirty="0" smtClean="0"/>
              <a:t> </a:t>
            </a:r>
            <a:r>
              <a:rPr lang="en-US" dirty="0" smtClean="0"/>
              <a:t>  Y</a:t>
            </a:r>
            <a:endParaRPr lang="ru-RU" dirty="0" smtClean="0"/>
          </a:p>
          <a:p>
            <a:pPr>
              <a:buNone/>
            </a:pPr>
            <a:r>
              <a:rPr lang="en-US" dirty="0" smtClean="0"/>
              <a:t> </a:t>
            </a:r>
            <a:endParaRPr lang="ru-RU" dirty="0" smtClean="0"/>
          </a:p>
          <a:p>
            <a:pPr>
              <a:buNone/>
            </a:pPr>
            <a:r>
              <a:rPr lang="en-US" b="1" dirty="0" smtClean="0"/>
              <a:t>F</a:t>
            </a:r>
            <a:r>
              <a:rPr lang="ru-RU" b="1" baseline="-25000" dirty="0" smtClean="0"/>
              <a:t>1   </a:t>
            </a:r>
            <a:r>
              <a:rPr lang="en-US" dirty="0" err="1" smtClean="0"/>
              <a:t>X</a:t>
            </a:r>
            <a:r>
              <a:rPr lang="en-US" baseline="30000" dirty="0" err="1" smtClean="0"/>
              <a:t>Ah</a:t>
            </a:r>
            <a:r>
              <a:rPr lang="en-US" dirty="0" smtClean="0"/>
              <a:t> </a:t>
            </a:r>
            <a:r>
              <a:rPr lang="en-US" dirty="0" err="1" smtClean="0"/>
              <a:t>X</a:t>
            </a:r>
            <a:r>
              <a:rPr lang="en-US" baseline="30000" dirty="0" err="1" smtClean="0"/>
              <a:t>AH</a:t>
            </a:r>
            <a:r>
              <a:rPr lang="en-US" dirty="0" smtClean="0"/>
              <a:t> </a:t>
            </a:r>
            <a:r>
              <a:rPr lang="ru-RU" dirty="0" smtClean="0"/>
              <a:t>-дочь здоровая кожа, отсутствие гемофилии        </a:t>
            </a:r>
          </a:p>
          <a:p>
            <a:pPr>
              <a:buNone/>
            </a:pPr>
            <a:r>
              <a:rPr lang="ru-RU" dirty="0" smtClean="0"/>
              <a:t>     </a:t>
            </a:r>
            <a:r>
              <a:rPr lang="en-US" dirty="0" err="1" smtClean="0"/>
              <a:t>X</a:t>
            </a:r>
            <a:r>
              <a:rPr lang="en-US" baseline="30000" dirty="0" err="1" smtClean="0"/>
              <a:t>aH</a:t>
            </a:r>
            <a:r>
              <a:rPr lang="en-US" dirty="0" smtClean="0"/>
              <a:t> </a:t>
            </a:r>
            <a:r>
              <a:rPr lang="en-US" dirty="0" err="1" smtClean="0"/>
              <a:t>X</a:t>
            </a:r>
            <a:r>
              <a:rPr lang="en-US" baseline="30000" dirty="0" err="1" smtClean="0"/>
              <a:t>AH</a:t>
            </a:r>
            <a:r>
              <a:rPr lang="en-US" baseline="30000" dirty="0" smtClean="0"/>
              <a:t> </a:t>
            </a:r>
            <a:r>
              <a:rPr lang="ru-RU" dirty="0" smtClean="0"/>
              <a:t>- дочь здоровая кожа, отсутствие гемофилии</a:t>
            </a:r>
          </a:p>
          <a:p>
            <a:pPr>
              <a:buNone/>
            </a:pPr>
            <a:r>
              <a:rPr lang="ru-RU" dirty="0" smtClean="0"/>
              <a:t>     </a:t>
            </a:r>
            <a:r>
              <a:rPr lang="en-US" dirty="0" smtClean="0"/>
              <a:t>X</a:t>
            </a:r>
            <a:r>
              <a:rPr lang="en-US" baseline="30000" dirty="0" smtClean="0"/>
              <a:t>HD</a:t>
            </a:r>
            <a:r>
              <a:rPr lang="en-US" dirty="0" smtClean="0"/>
              <a:t> X</a:t>
            </a:r>
            <a:r>
              <a:rPr lang="en-US" baseline="30000" dirty="0" smtClean="0"/>
              <a:t>AH </a:t>
            </a:r>
            <a:r>
              <a:rPr lang="ru-RU" dirty="0" smtClean="0"/>
              <a:t>- дочь здоровая кожа, отсутствие гемофилии</a:t>
            </a:r>
          </a:p>
          <a:p>
            <a:pPr>
              <a:buNone/>
            </a:pPr>
            <a:r>
              <a:rPr lang="ru-RU" dirty="0" smtClean="0"/>
              <a:t>     </a:t>
            </a:r>
            <a:r>
              <a:rPr lang="en-US" dirty="0" err="1" smtClean="0"/>
              <a:t>X</a:t>
            </a:r>
            <a:r>
              <a:rPr lang="en-US" baseline="30000" dirty="0" err="1" smtClean="0"/>
              <a:t>ah</a:t>
            </a:r>
            <a:r>
              <a:rPr lang="en-US" dirty="0" smtClean="0"/>
              <a:t> </a:t>
            </a:r>
            <a:r>
              <a:rPr lang="en-US" dirty="0" err="1" smtClean="0"/>
              <a:t>X</a:t>
            </a:r>
            <a:r>
              <a:rPr lang="en-US" baseline="30000" dirty="0" err="1" smtClean="0"/>
              <a:t>AH</a:t>
            </a:r>
            <a:r>
              <a:rPr lang="en-US" baseline="30000" dirty="0" smtClean="0"/>
              <a:t> </a:t>
            </a:r>
            <a:r>
              <a:rPr lang="ru-RU" baseline="30000" dirty="0" smtClean="0"/>
              <a:t>-</a:t>
            </a:r>
            <a:r>
              <a:rPr lang="ru-RU" dirty="0" smtClean="0"/>
              <a:t> дочь здоровая кожа, отсутствие гемофилии</a:t>
            </a:r>
          </a:p>
          <a:p>
            <a:pPr>
              <a:buNone/>
            </a:pPr>
            <a:r>
              <a:rPr lang="ru-RU" dirty="0" smtClean="0"/>
              <a:t>     </a:t>
            </a:r>
          </a:p>
          <a:p>
            <a:pPr>
              <a:buNone/>
            </a:pPr>
            <a:r>
              <a:rPr lang="ru-RU" baseline="30000" dirty="0" smtClean="0"/>
              <a:t>   </a:t>
            </a:r>
            <a:r>
              <a:rPr lang="en-US" dirty="0" err="1" smtClean="0"/>
              <a:t>X</a:t>
            </a:r>
            <a:r>
              <a:rPr lang="en-US" baseline="30000" dirty="0" err="1" smtClean="0"/>
              <a:t>Ah</a:t>
            </a:r>
            <a:r>
              <a:rPr lang="en-US" dirty="0" err="1" smtClean="0"/>
              <a:t>Y</a:t>
            </a:r>
            <a:r>
              <a:rPr lang="ru-RU" dirty="0" smtClean="0"/>
              <a:t>- сын здоровая кожа, </a:t>
            </a:r>
            <a:r>
              <a:rPr lang="ru-RU" dirty="0" err="1" smtClean="0"/>
              <a:t>гемофилик</a:t>
            </a:r>
            <a:endParaRPr lang="ru-RU" dirty="0" smtClean="0"/>
          </a:p>
          <a:p>
            <a:pPr>
              <a:buNone/>
            </a:pPr>
            <a:r>
              <a:rPr lang="ru-RU" baseline="30000" dirty="0" smtClean="0"/>
              <a:t> </a:t>
            </a:r>
            <a:r>
              <a:rPr lang="ru-RU" dirty="0" smtClean="0"/>
              <a:t> </a:t>
            </a:r>
            <a:r>
              <a:rPr lang="en-US" dirty="0" err="1" smtClean="0"/>
              <a:t>X</a:t>
            </a:r>
            <a:r>
              <a:rPr lang="en-US" baseline="30000" dirty="0" err="1" smtClean="0"/>
              <a:t>aH</a:t>
            </a:r>
            <a:r>
              <a:rPr lang="en-US" dirty="0" smtClean="0"/>
              <a:t> Y</a:t>
            </a:r>
            <a:r>
              <a:rPr lang="ru-RU" dirty="0" smtClean="0"/>
              <a:t> –сын ихтиоз, отсутствие гемофилии</a:t>
            </a:r>
          </a:p>
          <a:p>
            <a:pPr>
              <a:buNone/>
            </a:pPr>
            <a:r>
              <a:rPr lang="ru-RU" dirty="0" smtClean="0"/>
              <a:t>  </a:t>
            </a:r>
            <a:r>
              <a:rPr lang="en-US" dirty="0" err="1" smtClean="0"/>
              <a:t>X</a:t>
            </a:r>
            <a:r>
              <a:rPr lang="en-US" baseline="30000" dirty="0" err="1" smtClean="0"/>
              <a:t>ah</a:t>
            </a:r>
            <a:r>
              <a:rPr lang="en-US" dirty="0" smtClean="0"/>
              <a:t> Y </a:t>
            </a:r>
            <a:r>
              <a:rPr lang="ru-RU" dirty="0" smtClean="0"/>
              <a:t>–сын ихтиоз, и гемофилия</a:t>
            </a:r>
          </a:p>
          <a:p>
            <a:pPr>
              <a:buNone/>
            </a:pPr>
            <a:r>
              <a:rPr lang="ru-RU" dirty="0" smtClean="0"/>
              <a:t>  </a:t>
            </a:r>
            <a:r>
              <a:rPr lang="en-US" dirty="0" smtClean="0"/>
              <a:t>X</a:t>
            </a:r>
            <a:r>
              <a:rPr lang="en-US" baseline="30000" dirty="0" smtClean="0"/>
              <a:t>AH </a:t>
            </a:r>
            <a:r>
              <a:rPr lang="en-US" dirty="0" smtClean="0"/>
              <a:t>Y</a:t>
            </a:r>
            <a:r>
              <a:rPr lang="ru-RU" dirty="0" smtClean="0"/>
              <a:t>- сын здоровая кожа, отсутствие гемофилии</a:t>
            </a:r>
          </a:p>
          <a:p>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28</a:t>
            </a:r>
            <a:endParaRPr lang="ru-RU" dirty="0"/>
          </a:p>
        </p:txBody>
      </p:sp>
      <p:sp>
        <p:nvSpPr>
          <p:cNvPr id="3" name="Содержимое 2"/>
          <p:cNvSpPr>
            <a:spLocks noGrp="1"/>
          </p:cNvSpPr>
          <p:nvPr>
            <p:ph idx="1"/>
          </p:nvPr>
        </p:nvSpPr>
        <p:spPr/>
        <p:txBody>
          <a:bodyPr>
            <a:normAutofit fontScale="55000" lnSpcReduction="20000"/>
          </a:bodyPr>
          <a:lstStyle/>
          <a:p>
            <a:pPr lvl="0">
              <a:buNone/>
            </a:pPr>
            <a:r>
              <a:rPr lang="ru-RU" b="1" dirty="0" smtClean="0"/>
              <a:t>Р</a:t>
            </a:r>
            <a:r>
              <a:rPr lang="ru-RU" b="1" baseline="-25000" dirty="0" smtClean="0"/>
              <a:t>2  </a:t>
            </a:r>
            <a:r>
              <a:rPr lang="en-US" dirty="0" smtClean="0"/>
              <a:t>X</a:t>
            </a:r>
            <a:r>
              <a:rPr lang="ru-RU" baseline="30000" dirty="0" smtClean="0"/>
              <a:t>А</a:t>
            </a:r>
            <a:r>
              <a:rPr lang="en-US" baseline="30000" dirty="0" smtClean="0"/>
              <a:t>h</a:t>
            </a:r>
            <a:r>
              <a:rPr lang="en-US" dirty="0" smtClean="0"/>
              <a:t> X</a:t>
            </a:r>
            <a:r>
              <a:rPr lang="en-US" baseline="30000" dirty="0" smtClean="0"/>
              <a:t>AH</a:t>
            </a:r>
            <a:r>
              <a:rPr lang="ru-RU" baseline="30000" dirty="0" smtClean="0"/>
              <a:t>                 </a:t>
            </a:r>
            <a:r>
              <a:rPr lang="ru-RU" dirty="0" smtClean="0"/>
              <a:t>     </a:t>
            </a:r>
            <a:r>
              <a:rPr lang="ru-RU" dirty="0" err="1" smtClean="0"/>
              <a:t>х</a:t>
            </a:r>
            <a:r>
              <a:rPr lang="ru-RU" dirty="0" smtClean="0"/>
              <a:t> </a:t>
            </a:r>
            <a:r>
              <a:rPr lang="ru-RU" baseline="30000" dirty="0" smtClean="0"/>
              <a:t>                         </a:t>
            </a:r>
            <a:r>
              <a:rPr lang="en-US" dirty="0" smtClean="0"/>
              <a:t>X</a:t>
            </a:r>
            <a:r>
              <a:rPr lang="en-US" baseline="30000" dirty="0" smtClean="0"/>
              <a:t>AH</a:t>
            </a:r>
            <a:r>
              <a:rPr lang="en-US" dirty="0" smtClean="0"/>
              <a:t>Y</a:t>
            </a:r>
            <a:endParaRPr lang="ru-RU" dirty="0" smtClean="0"/>
          </a:p>
          <a:p>
            <a:pPr lvl="0">
              <a:buNone/>
            </a:pPr>
            <a:r>
              <a:rPr lang="ru-RU" dirty="0" smtClean="0"/>
              <a:t>здоровая кожа                         здоровая кожа</a:t>
            </a:r>
          </a:p>
          <a:p>
            <a:pPr lvl="0">
              <a:buNone/>
            </a:pPr>
            <a:r>
              <a:rPr lang="ru-RU" dirty="0" smtClean="0"/>
              <a:t>отсутствие гемофилии           отсутствие гемофилии  </a:t>
            </a:r>
          </a:p>
          <a:p>
            <a:pPr>
              <a:buNone/>
            </a:pPr>
            <a:r>
              <a:rPr lang="en-US" b="1" dirty="0" smtClean="0"/>
              <a:t>G</a:t>
            </a:r>
            <a:r>
              <a:rPr lang="en-US" dirty="0" smtClean="0"/>
              <a:t>     </a:t>
            </a:r>
            <a:r>
              <a:rPr lang="en-US" dirty="0" err="1" smtClean="0"/>
              <a:t>X</a:t>
            </a:r>
            <a:r>
              <a:rPr lang="en-US" baseline="30000" dirty="0" err="1" smtClean="0"/>
              <a:t>Ah</a:t>
            </a:r>
            <a:r>
              <a:rPr lang="en-US" baseline="30000" dirty="0" smtClean="0"/>
              <a:t>  </a:t>
            </a:r>
            <a:r>
              <a:rPr lang="en-US" dirty="0" smtClean="0"/>
              <a:t>   </a:t>
            </a:r>
            <a:r>
              <a:rPr lang="en-US" dirty="0" err="1" smtClean="0"/>
              <a:t>X</a:t>
            </a:r>
            <a:r>
              <a:rPr lang="en-US" baseline="30000" dirty="0" err="1" smtClean="0"/>
              <a:t>AH</a:t>
            </a:r>
            <a:r>
              <a:rPr lang="en-US" baseline="30000" dirty="0" smtClean="0"/>
              <a:t> </a:t>
            </a:r>
            <a:r>
              <a:rPr lang="en-US" dirty="0" smtClean="0"/>
              <a:t>                           </a:t>
            </a:r>
            <a:r>
              <a:rPr lang="en-US" dirty="0" err="1" smtClean="0"/>
              <a:t>X</a:t>
            </a:r>
            <a:r>
              <a:rPr lang="en-US" baseline="30000" dirty="0" err="1" smtClean="0"/>
              <a:t>AH</a:t>
            </a:r>
            <a:r>
              <a:rPr lang="en-US" baseline="30000" dirty="0" smtClean="0"/>
              <a:t> </a:t>
            </a:r>
            <a:r>
              <a:rPr lang="en-US" dirty="0" smtClean="0"/>
              <a:t>  Y</a:t>
            </a:r>
            <a:endParaRPr lang="ru-RU" dirty="0" smtClean="0"/>
          </a:p>
          <a:p>
            <a:pPr>
              <a:buNone/>
            </a:pPr>
            <a:endParaRPr lang="ru-RU" dirty="0" smtClean="0"/>
          </a:p>
          <a:p>
            <a:pPr>
              <a:buNone/>
            </a:pPr>
            <a:r>
              <a:rPr lang="en-US" b="1" dirty="0" smtClean="0"/>
              <a:t>F</a:t>
            </a:r>
            <a:r>
              <a:rPr lang="ru-RU" b="1" baseline="-25000" dirty="0" smtClean="0"/>
              <a:t>2   </a:t>
            </a:r>
            <a:r>
              <a:rPr lang="en-US" dirty="0" smtClean="0"/>
              <a:t>X</a:t>
            </a:r>
            <a:r>
              <a:rPr lang="ru-RU" baseline="30000" dirty="0" smtClean="0"/>
              <a:t>А</a:t>
            </a:r>
            <a:r>
              <a:rPr lang="en-US" baseline="30000" dirty="0" smtClean="0"/>
              <a:t>h</a:t>
            </a:r>
            <a:r>
              <a:rPr lang="en-US" dirty="0" smtClean="0"/>
              <a:t> X</a:t>
            </a:r>
            <a:r>
              <a:rPr lang="en-US" baseline="30000" dirty="0" smtClean="0"/>
              <a:t>AH</a:t>
            </a:r>
            <a:r>
              <a:rPr lang="en-US" dirty="0" smtClean="0"/>
              <a:t> </a:t>
            </a:r>
            <a:r>
              <a:rPr lang="ru-RU" dirty="0" smtClean="0"/>
              <a:t>- дочь здоровая кожа, отсутствие гемофилии        </a:t>
            </a:r>
          </a:p>
          <a:p>
            <a:pPr>
              <a:buNone/>
            </a:pPr>
            <a:r>
              <a:rPr lang="ru-RU" dirty="0" smtClean="0"/>
              <a:t>     </a:t>
            </a:r>
            <a:r>
              <a:rPr lang="en-US" dirty="0" smtClean="0"/>
              <a:t>X</a:t>
            </a:r>
            <a:r>
              <a:rPr lang="en-US" baseline="30000" dirty="0" smtClean="0"/>
              <a:t>AH</a:t>
            </a:r>
            <a:r>
              <a:rPr lang="en-US" dirty="0" smtClean="0"/>
              <a:t> </a:t>
            </a:r>
            <a:r>
              <a:rPr lang="en-US" dirty="0" err="1" smtClean="0"/>
              <a:t>X</a:t>
            </a:r>
            <a:r>
              <a:rPr lang="en-US" baseline="30000" dirty="0" err="1" smtClean="0"/>
              <a:t>AH</a:t>
            </a:r>
            <a:r>
              <a:rPr lang="en-US" baseline="30000" dirty="0" smtClean="0"/>
              <a:t> </a:t>
            </a:r>
            <a:r>
              <a:rPr lang="ru-RU" dirty="0" smtClean="0"/>
              <a:t>- дочь здоровая кожа, отсутствие гемофилии                </a:t>
            </a:r>
          </a:p>
          <a:p>
            <a:pPr>
              <a:buNone/>
            </a:pPr>
            <a:r>
              <a:rPr lang="ru-RU" dirty="0" smtClean="0"/>
              <a:t>     </a:t>
            </a:r>
            <a:r>
              <a:rPr lang="en-US" dirty="0" err="1" smtClean="0"/>
              <a:t>X</a:t>
            </a:r>
            <a:r>
              <a:rPr lang="en-US" baseline="30000" dirty="0" err="1" smtClean="0"/>
              <a:t>Ah</a:t>
            </a:r>
            <a:r>
              <a:rPr lang="en-US" dirty="0" err="1" smtClean="0"/>
              <a:t>Y</a:t>
            </a:r>
            <a:r>
              <a:rPr lang="ru-RU" dirty="0" smtClean="0"/>
              <a:t>- сын здоровая кожа, </a:t>
            </a:r>
            <a:r>
              <a:rPr lang="ru-RU" dirty="0" err="1" smtClean="0"/>
              <a:t>гемофилик</a:t>
            </a:r>
            <a:endParaRPr lang="ru-RU" dirty="0" smtClean="0"/>
          </a:p>
          <a:p>
            <a:pPr>
              <a:buNone/>
            </a:pPr>
            <a:r>
              <a:rPr lang="ru-RU" dirty="0" smtClean="0"/>
              <a:t>     </a:t>
            </a:r>
            <a:r>
              <a:rPr lang="en-US" dirty="0" smtClean="0"/>
              <a:t>X</a:t>
            </a:r>
            <a:r>
              <a:rPr lang="en-US" baseline="30000" dirty="0" smtClean="0"/>
              <a:t>A</a:t>
            </a:r>
            <a:r>
              <a:rPr lang="ru-RU" baseline="30000" dirty="0" smtClean="0"/>
              <a:t>Н </a:t>
            </a:r>
            <a:r>
              <a:rPr lang="en-US" dirty="0" smtClean="0"/>
              <a:t>Y </a:t>
            </a:r>
            <a:r>
              <a:rPr lang="ru-RU" dirty="0" smtClean="0"/>
              <a:t>сын здоровая кожа, отсутствие гемофилии        </a:t>
            </a:r>
          </a:p>
          <a:p>
            <a:pPr>
              <a:buNone/>
            </a:pPr>
            <a:r>
              <a:rPr lang="ru-RU" dirty="0" smtClean="0"/>
              <a:t> </a:t>
            </a:r>
          </a:p>
          <a:p>
            <a:pPr lvl="0">
              <a:buNone/>
            </a:pPr>
            <a:r>
              <a:rPr lang="ru-RU" dirty="0" smtClean="0"/>
              <a:t>В первом браке возможно рождение </a:t>
            </a:r>
            <a:r>
              <a:rPr lang="ru-RU" dirty="0" err="1" smtClean="0"/>
              <a:t>сына-гемофилика</a:t>
            </a:r>
            <a:r>
              <a:rPr lang="ru-RU" dirty="0" smtClean="0"/>
              <a:t> с ихтиозом ( </a:t>
            </a:r>
            <a:r>
              <a:rPr lang="en-US" dirty="0" err="1" smtClean="0"/>
              <a:t>X</a:t>
            </a:r>
            <a:r>
              <a:rPr lang="en-US" baseline="30000" dirty="0" err="1" smtClean="0"/>
              <a:t>ah</a:t>
            </a:r>
            <a:r>
              <a:rPr lang="en-US" dirty="0" smtClean="0"/>
              <a:t> Y</a:t>
            </a:r>
            <a:r>
              <a:rPr lang="ru-RU" dirty="0" smtClean="0"/>
              <a:t>). В генотипе этого ребенка находится материнская, образованная в результате кроссинговера Х-хромосома с двумя рецессивными аллелями, и отцовская   </a:t>
            </a:r>
            <a:r>
              <a:rPr lang="en-US" dirty="0" smtClean="0"/>
              <a:t>Y</a:t>
            </a:r>
            <a:r>
              <a:rPr lang="ru-RU" dirty="0" smtClean="0"/>
              <a:t>-хромосома, не содержащая аллелей этих двух генов.</a:t>
            </a:r>
          </a:p>
          <a:p>
            <a:pPr>
              <a:buNone/>
            </a:pPr>
            <a:r>
              <a:rPr lang="ru-RU" b="1" dirty="0" smtClean="0"/>
              <a:t> </a:t>
            </a:r>
            <a:endParaRPr lang="ru-RU" dirty="0" smtClean="0"/>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b="1" dirty="0" smtClean="0">
                <a:solidFill>
                  <a:schemeClr val="accent2">
                    <a:lumMod val="50000"/>
                  </a:schemeClr>
                </a:solidFill>
                <a:latin typeface="Times New Roman" pitchFamily="18" charset="0"/>
                <a:cs typeface="Times New Roman" pitchFamily="18" charset="0"/>
              </a:rPr>
              <a:t>Задание 22</a:t>
            </a:r>
            <a:endParaRPr lang="ru-RU" dirty="0">
              <a:solidFill>
                <a:schemeClr val="accent2">
                  <a:lumMod val="50000"/>
                </a:schemeClr>
              </a:solidFill>
            </a:endParaRPr>
          </a:p>
        </p:txBody>
      </p:sp>
      <p:sp>
        <p:nvSpPr>
          <p:cNvPr id="4" name="Содержимое 3"/>
          <p:cNvSpPr>
            <a:spLocks noGrp="1"/>
          </p:cNvSpPr>
          <p:nvPr>
            <p:ph idx="1"/>
          </p:nvPr>
        </p:nvSpPr>
        <p:spPr/>
        <p:txBody>
          <a:bodyPr>
            <a:normAutofit lnSpcReduction="10000"/>
          </a:bodyPr>
          <a:lstStyle/>
          <a:p>
            <a:pPr lvl="0" algn="just">
              <a:buNone/>
            </a:pPr>
            <a:r>
              <a:rPr lang="ru-RU" b="1" dirty="0" smtClean="0"/>
              <a:t>Ответ:</a:t>
            </a:r>
          </a:p>
          <a:p>
            <a:pPr lvl="0" algn="just">
              <a:buFontTx/>
              <a:buChar char="-"/>
            </a:pPr>
            <a:r>
              <a:rPr lang="ru-RU" dirty="0" smtClean="0"/>
              <a:t>Вторые и последующие розетки на каждом усе вызывают отток питательных веществ от первой розетки (поэтому их удаляют)</a:t>
            </a:r>
          </a:p>
          <a:p>
            <a:pPr lvl="0" algn="just">
              <a:buFontTx/>
              <a:buChar char="-"/>
            </a:pPr>
            <a:r>
              <a:rPr lang="ru-RU" dirty="0" smtClean="0"/>
              <a:t>При вегетативном размножении сохраняются признаки сорта (клубника </a:t>
            </a:r>
            <a:r>
              <a:rPr lang="ru-RU" dirty="0" err="1" smtClean="0"/>
              <a:t>перекрёстноопыляемое</a:t>
            </a:r>
            <a:r>
              <a:rPr lang="ru-RU" dirty="0" smtClean="0"/>
              <a:t> растение)</a:t>
            </a:r>
          </a:p>
          <a:p>
            <a:pPr lvl="0" algn="just">
              <a:buFontTx/>
              <a:buChar char="-"/>
            </a:pPr>
            <a:r>
              <a:rPr lang="ru-RU" dirty="0" smtClean="0"/>
              <a:t>Вегетативное размножение обеспечивает более быстрое получение потомков</a:t>
            </a:r>
          </a:p>
          <a:p>
            <a:pPr lvl="0" algn="just">
              <a:buFontTx/>
              <a:buChar char="-"/>
            </a:pPr>
            <a:endParaRPr lang="ru-RU" dirty="0" smtClean="0"/>
          </a:p>
          <a:p>
            <a:pPr lvl="0" algn="just">
              <a:buFontTx/>
              <a:buChar char="-"/>
            </a:pPr>
            <a:endParaRPr lang="ru-RU"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22</a:t>
            </a:r>
            <a:endParaRPr lang="ru-RU" dirty="0"/>
          </a:p>
        </p:txBody>
      </p:sp>
      <p:sp>
        <p:nvSpPr>
          <p:cNvPr id="3" name="Содержимое 2"/>
          <p:cNvSpPr>
            <a:spLocks noGrp="1"/>
          </p:cNvSpPr>
          <p:nvPr>
            <p:ph idx="1"/>
          </p:nvPr>
        </p:nvSpPr>
        <p:spPr>
          <a:xfrm>
            <a:off x="457200" y="1268760"/>
            <a:ext cx="8229600" cy="4857403"/>
          </a:xfrm>
        </p:spPr>
        <p:txBody>
          <a:bodyPr>
            <a:normAutofit/>
          </a:bodyPr>
          <a:lstStyle/>
          <a:p>
            <a:pPr algn="just">
              <a:buNone/>
            </a:pPr>
            <a:r>
              <a:rPr lang="ru-RU" sz="2800" dirty="0" smtClean="0"/>
              <a:t> </a:t>
            </a:r>
            <a:r>
              <a:rPr lang="ru-RU" sz="2800" b="1" dirty="0" smtClean="0"/>
              <a:t>В СССР для борьбы с малярией использовалась рыбка гамбузия. Как её использовали? Как заражается человек малярией?</a:t>
            </a:r>
            <a:endParaRPr lang="ru-RU" sz="2800" b="1" dirty="0" smtClean="0"/>
          </a:p>
          <a:p>
            <a:pPr>
              <a:buNone/>
            </a:pPr>
            <a:endParaRPr lang="ru-RU" sz="2800" b="1" dirty="0" smtClean="0"/>
          </a:p>
          <a:p>
            <a:pPr lvl="0"/>
            <a:r>
              <a:rPr lang="ru-RU" sz="2800" dirty="0" smtClean="0"/>
              <a:t>Личинки комаров </a:t>
            </a:r>
            <a:r>
              <a:rPr lang="ru-RU" sz="2800" dirty="0" err="1" smtClean="0"/>
              <a:t>обитиают</a:t>
            </a:r>
            <a:r>
              <a:rPr lang="ru-RU" sz="2800" dirty="0" smtClean="0"/>
              <a:t> в пресных водоемах</a:t>
            </a:r>
          </a:p>
          <a:p>
            <a:pPr lvl="0"/>
            <a:r>
              <a:rPr lang="ru-RU" sz="2800" dirty="0" smtClean="0"/>
              <a:t>Гамбузия поедает личинок комаров (её специально выращивали и запускали в различные водоёмы)</a:t>
            </a:r>
          </a:p>
          <a:p>
            <a:pPr lvl="0"/>
            <a:r>
              <a:rPr lang="ru-RU" sz="2800" dirty="0" smtClean="0"/>
              <a:t>Человек заражается при укусе малярийного комара, заражённого плазмодием</a:t>
            </a:r>
            <a:endParaRPr lang="ru-RU"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C00000"/>
                </a:solidFill>
              </a:rPr>
              <a:t>Задание 22 в </a:t>
            </a:r>
            <a:r>
              <a:rPr lang="ru-RU" dirty="0" err="1" smtClean="0">
                <a:solidFill>
                  <a:srgbClr val="C00000"/>
                </a:solidFill>
              </a:rPr>
              <a:t>КИМах</a:t>
            </a:r>
            <a:r>
              <a:rPr lang="ru-RU" dirty="0" smtClean="0">
                <a:solidFill>
                  <a:srgbClr val="C00000"/>
                </a:solidFill>
              </a:rPr>
              <a:t> 2022</a:t>
            </a:r>
            <a:endParaRPr lang="ru-RU" dirty="0">
              <a:solidFill>
                <a:srgbClr val="C00000"/>
              </a:solidFill>
            </a:endParaRPr>
          </a:p>
        </p:txBody>
      </p:sp>
      <p:sp>
        <p:nvSpPr>
          <p:cNvPr id="3" name="Содержимое 2"/>
          <p:cNvSpPr>
            <a:spLocks noGrp="1"/>
          </p:cNvSpPr>
          <p:nvPr>
            <p:ph idx="1"/>
          </p:nvPr>
        </p:nvSpPr>
        <p:spPr/>
        <p:txBody>
          <a:bodyPr>
            <a:normAutofit fontScale="70000" lnSpcReduction="20000"/>
          </a:bodyPr>
          <a:lstStyle/>
          <a:p>
            <a:r>
              <a:rPr lang="ru-RU" dirty="0" smtClean="0"/>
              <a:t>Экспериментатор </a:t>
            </a:r>
            <a:r>
              <a:rPr lang="ru-RU" dirty="0" smtClean="0"/>
              <a:t>решил исследовать активность фермента слюны (амилазы) в зависимости от реакции среды. В две пробирки он прилил по 2 мл 1% раствора крахмала и по 1 мл слюны. В первую пробирку он внес буферный</a:t>
            </a:r>
          </a:p>
          <a:p>
            <a:r>
              <a:rPr lang="ru-RU" dirty="0" smtClean="0"/>
              <a:t>раствор с рН=7,0 (нейтральная среда), во вторую — буферный раствор с рН=9,2 (щелочная среда). Затем пробирки поместил в термостат на 15 минут при температуре 37°C и добавил по 1 капле раствора йода. В первой пробирке наблюдалось бледно-желтое окрашивание, во второй — сине-фиолетовое окрашивание. Объясните результаты эксперимента. Почему в пробирках №1 и №2 раствор имел разный цвет? Какие параметры задаются экспериментатором (независимые переменные), а какие параметры меняются в зависимости от этого (зависимые переменные)?</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476672"/>
            <a:ext cx="8229600" cy="5688632"/>
          </a:xfrm>
        </p:spPr>
        <p:txBody>
          <a:bodyPr>
            <a:noAutofit/>
          </a:bodyPr>
          <a:lstStyle/>
          <a:p>
            <a:r>
              <a:rPr lang="ru-RU" sz="1800" dirty="0" smtClean="0"/>
              <a:t>Элементы ответа:</a:t>
            </a:r>
          </a:p>
          <a:p>
            <a:r>
              <a:rPr lang="ru-RU" sz="1800" dirty="0" smtClean="0"/>
              <a:t>1. Амилаза слюны расщепляет (</a:t>
            </a:r>
            <a:r>
              <a:rPr lang="ru-RU" sz="1800" dirty="0" err="1" smtClean="0"/>
              <a:t>гидролизует</a:t>
            </a:r>
            <a:r>
              <a:rPr lang="ru-RU" sz="1800" dirty="0" smtClean="0"/>
              <a:t>) крахмал.</a:t>
            </a:r>
          </a:p>
          <a:p>
            <a:r>
              <a:rPr lang="ru-RU" sz="1800" dirty="0" smtClean="0"/>
              <a:t>2. Йод реагирует с крахмалом, вызывая сине-фиолетовое окрашивание (йодокрахмальная проба).</a:t>
            </a:r>
          </a:p>
          <a:p>
            <a:r>
              <a:rPr lang="ru-RU" sz="1800" dirty="0" smtClean="0"/>
              <a:t>3. В первой пробирке с нейтральной реакцией среды амилаза была активна и полностью расщепила крахмал.</a:t>
            </a:r>
          </a:p>
          <a:p>
            <a:r>
              <a:rPr lang="ru-RU" sz="1800" dirty="0" smtClean="0"/>
              <a:t>4. Поэтому при добавлении йода сине-фиолетового окрашивания не было (бледно-желтый цвет дал разбавленный раствор йода).</a:t>
            </a:r>
          </a:p>
          <a:p>
            <a:r>
              <a:rPr lang="ru-RU" sz="1800" dirty="0" smtClean="0"/>
              <a:t>5. Во второй пробирке с щелочной реакцией амилаза потеряла активность (денатурировала) и не расщепила крахмал.</a:t>
            </a:r>
          </a:p>
          <a:p>
            <a:r>
              <a:rPr lang="ru-RU" sz="1800" dirty="0" smtClean="0"/>
              <a:t>6. Поэтому при добавлении йода наблюдалось сине-фиолетовое окрашивание.</a:t>
            </a:r>
          </a:p>
          <a:p>
            <a:r>
              <a:rPr lang="ru-RU" sz="1800" dirty="0" smtClean="0"/>
              <a:t>7. Независимые переменные (задаваемые экспериментатором) — </a:t>
            </a:r>
            <a:r>
              <a:rPr lang="ru-RU" sz="1800" dirty="0" err="1" smtClean="0"/>
              <a:t>рН</a:t>
            </a:r>
            <a:r>
              <a:rPr lang="ru-RU" sz="1800" dirty="0" smtClean="0"/>
              <a:t> среды, температура, концентрации растворов, время реакции (должно быть названо не менее двух переменных, одна из которых — реакция среды (</a:t>
            </a:r>
            <a:r>
              <a:rPr lang="ru-RU" sz="1800" dirty="0" err="1" smtClean="0"/>
              <a:t>рН</a:t>
            </a:r>
            <a:r>
              <a:rPr lang="ru-RU" sz="1800" dirty="0" smtClean="0"/>
              <a:t>).</a:t>
            </a:r>
          </a:p>
          <a:p>
            <a:r>
              <a:rPr lang="ru-RU" sz="1800" dirty="0" smtClean="0"/>
              <a:t>8. Зависимые переменные (изменяющиеся в ходе эксперимента) — активность амилазы и цвет раствора в пробирке после окончания опыта.</a:t>
            </a:r>
          </a:p>
          <a:p>
            <a:r>
              <a:rPr lang="ru-RU" sz="1800" dirty="0" smtClean="0"/>
              <a:t>Источник/автор: Ольга Саблина</a:t>
            </a:r>
          </a:p>
          <a:p>
            <a:pPr>
              <a:buNone/>
            </a:pPr>
            <a:endParaRPr lang="ru-RU"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a:t>
            </a:r>
            <a:r>
              <a:rPr lang="ru-RU" b="1" dirty="0" smtClean="0">
                <a:solidFill>
                  <a:schemeClr val="accent2">
                    <a:lumMod val="50000"/>
                  </a:schemeClr>
                </a:solidFill>
                <a:latin typeface="Times New Roman" pitchFamily="18" charset="0"/>
                <a:cs typeface="Times New Roman" pitchFamily="18" charset="0"/>
              </a:rPr>
              <a:t>23</a:t>
            </a:r>
            <a:endParaRPr lang="ru-RU" dirty="0"/>
          </a:p>
        </p:txBody>
      </p:sp>
      <p:sp>
        <p:nvSpPr>
          <p:cNvPr id="3" name="Содержимое 2"/>
          <p:cNvSpPr>
            <a:spLocks noGrp="1"/>
          </p:cNvSpPr>
          <p:nvPr>
            <p:ph idx="1"/>
          </p:nvPr>
        </p:nvSpPr>
        <p:spPr>
          <a:xfrm>
            <a:off x="457200" y="1600200"/>
            <a:ext cx="8229600" cy="5257800"/>
          </a:xfrm>
        </p:spPr>
        <p:txBody>
          <a:bodyPr/>
          <a:lstStyle/>
          <a:p>
            <a:r>
              <a:rPr lang="ru-RU" sz="2400" b="1" dirty="0" smtClean="0"/>
              <a:t>На рисунках продемонстрировано состояние икроножной мышцы. К какой кости стопы прикрепляется икроножная мышца? За счёт какого свойства мышечной ткани осуществляется движение и какие белки при этом участвуют?</a:t>
            </a:r>
            <a:endParaRPr lang="ru-RU" sz="2400" b="1" dirty="0" smtClean="0"/>
          </a:p>
          <a:p>
            <a:endParaRPr lang="ru-RU" dirty="0"/>
          </a:p>
        </p:txBody>
      </p:sp>
      <p:pic>
        <p:nvPicPr>
          <p:cNvPr id="4" name="Picture 7" descr="C:\Users\Колян\Desktop\мышца.jpg"/>
          <p:cNvPicPr>
            <a:picLocks noChangeAspect="1" noChangeArrowheads="1"/>
          </p:cNvPicPr>
          <p:nvPr/>
        </p:nvPicPr>
        <p:blipFill>
          <a:blip r:embed="rId2" cstate="print"/>
          <a:srcRect/>
          <a:stretch>
            <a:fillRect/>
          </a:stretch>
        </p:blipFill>
        <p:spPr bwMode="auto">
          <a:xfrm>
            <a:off x="2483768" y="3501008"/>
            <a:ext cx="4530106" cy="303481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latin typeface="Times New Roman" pitchFamily="18" charset="0"/>
                <a:cs typeface="Times New Roman" pitchFamily="18" charset="0"/>
              </a:rPr>
              <a:t>Задание 23</a:t>
            </a:r>
            <a:endParaRPr lang="ru-RU" dirty="0"/>
          </a:p>
        </p:txBody>
      </p:sp>
      <p:sp>
        <p:nvSpPr>
          <p:cNvPr id="12" name="Содержимое 11"/>
          <p:cNvSpPr>
            <a:spLocks noGrp="1"/>
          </p:cNvSpPr>
          <p:nvPr>
            <p:ph idx="1"/>
          </p:nvPr>
        </p:nvSpPr>
        <p:spPr/>
        <p:txBody>
          <a:bodyPr/>
          <a:lstStyle/>
          <a:p>
            <a:pPr>
              <a:buNone/>
            </a:pPr>
            <a:r>
              <a:rPr lang="ru-RU" b="1" dirty="0" smtClean="0"/>
              <a:t>Ответ:</a:t>
            </a:r>
          </a:p>
          <a:p>
            <a:pPr>
              <a:buFontTx/>
              <a:buChar char="-"/>
            </a:pPr>
            <a:r>
              <a:rPr lang="ru-RU" dirty="0" smtClean="0"/>
              <a:t>Икроножная мышца сокращается при подъёме на пальцах, она укорачивается</a:t>
            </a:r>
          </a:p>
          <a:p>
            <a:pPr>
              <a:buFontTx/>
              <a:buChar char="-"/>
            </a:pPr>
            <a:r>
              <a:rPr lang="ru-RU" dirty="0" smtClean="0"/>
              <a:t>Икроножная мышца крепится к пяточной кости</a:t>
            </a:r>
          </a:p>
          <a:p>
            <a:pPr>
              <a:buFontTx/>
              <a:buChar char="-"/>
            </a:pPr>
            <a:r>
              <a:rPr lang="ru-RU" dirty="0" smtClean="0"/>
              <a:t>Свойство мышечной ткани – сократимость</a:t>
            </a:r>
          </a:p>
          <a:p>
            <a:pPr>
              <a:buFontTx/>
              <a:buChar char="-"/>
            </a:pPr>
            <a:r>
              <a:rPr lang="ru-RU" dirty="0" smtClean="0"/>
              <a:t>Движение возможно за счёт взаимодействия белков актина и миозина</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891</TotalTime>
  <Words>1898</Words>
  <Application>Microsoft Office PowerPoint</Application>
  <PresentationFormat>Экран (4:3)</PresentationFormat>
  <Paragraphs>198</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Тема Office</vt:lpstr>
      <vt:lpstr>Задания ЕГЭ 2021   Часть 2 и изменения в КИМ 2022</vt:lpstr>
      <vt:lpstr>Задание 22</vt:lpstr>
      <vt:lpstr>Задание 22</vt:lpstr>
      <vt:lpstr>Задание 22</vt:lpstr>
      <vt:lpstr>Задание 22</vt:lpstr>
      <vt:lpstr>Задание 22 в КИМах 2022</vt:lpstr>
      <vt:lpstr>Слайд 7</vt:lpstr>
      <vt:lpstr>Задание 23</vt:lpstr>
      <vt:lpstr>Задание 23</vt:lpstr>
      <vt:lpstr>Задание 23</vt:lpstr>
      <vt:lpstr>Задание 23</vt:lpstr>
      <vt:lpstr>Задание 24</vt:lpstr>
      <vt:lpstr>Задание 24</vt:lpstr>
      <vt:lpstr>Задание 24</vt:lpstr>
      <vt:lpstr>Задание 24</vt:lpstr>
      <vt:lpstr>Задание 25</vt:lpstr>
      <vt:lpstr>Слайд 17</vt:lpstr>
      <vt:lpstr>Задание 25</vt:lpstr>
      <vt:lpstr>Задание 25</vt:lpstr>
      <vt:lpstr>Задание 26</vt:lpstr>
      <vt:lpstr>Задание 26</vt:lpstr>
      <vt:lpstr>Задание 26</vt:lpstr>
      <vt:lpstr>Задание 26</vt:lpstr>
      <vt:lpstr>Задание 26</vt:lpstr>
      <vt:lpstr>Задание 27</vt:lpstr>
      <vt:lpstr>Слайд 26</vt:lpstr>
      <vt:lpstr>Задание 27</vt:lpstr>
      <vt:lpstr>Задание 28</vt:lpstr>
      <vt:lpstr>Задание 28</vt:lpstr>
      <vt:lpstr>Задание 28</vt:lpstr>
      <vt:lpstr>Задание 28</vt:lpstr>
      <vt:lpstr>Задание 28</vt:lpstr>
      <vt:lpstr>Задание 28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Задания Е</dc:title>
  <dc:creator>Колян</dc:creator>
  <cp:lastModifiedBy>Колян</cp:lastModifiedBy>
  <cp:revision>124</cp:revision>
  <dcterms:created xsi:type="dcterms:W3CDTF">2017-11-14T10:31:32Z</dcterms:created>
  <dcterms:modified xsi:type="dcterms:W3CDTF">2021-10-11T17:49:36Z</dcterms:modified>
</cp:coreProperties>
</file>